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3.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4.xml" ContentType="application/vnd.openxmlformats-officedocument.themeOverr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theme/themeOverride5.xml" ContentType="application/vnd.openxmlformats-officedocument.themeOverride+xml"/>
  <Override PartName="/ppt/notesSlides/notesSlide32.xml" ContentType="application/vnd.openxmlformats-officedocument.presentationml.notesSlide+xml"/>
  <Override PartName="/ppt/theme/themeOverride6.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7.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8.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9.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10.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4.xml" ContentType="application/vnd.openxmlformats-officedocument.presentationml.notesSlide+xml"/>
  <Override PartName="/ppt/theme/themeOverride11.xml" ContentType="application/vnd.openxmlformats-officedocument.themeOverr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heme/themeOverride12.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4026" r:id="rId5"/>
    <p:sldMasterId id="2147484069" r:id="rId6"/>
    <p:sldMasterId id="2147484122" r:id="rId7"/>
  </p:sldMasterIdLst>
  <p:notesMasterIdLst>
    <p:notesMasterId r:id="rId67"/>
  </p:notesMasterIdLst>
  <p:handoutMasterIdLst>
    <p:handoutMasterId r:id="rId68"/>
  </p:handoutMasterIdLst>
  <p:sldIdLst>
    <p:sldId id="5847" r:id="rId8"/>
    <p:sldId id="856" r:id="rId9"/>
    <p:sldId id="5910" r:id="rId10"/>
    <p:sldId id="2147481831" r:id="rId11"/>
    <p:sldId id="2147479602" r:id="rId12"/>
    <p:sldId id="2147309717" r:id="rId13"/>
    <p:sldId id="1069" r:id="rId14"/>
    <p:sldId id="11623" r:id="rId15"/>
    <p:sldId id="2147309719" r:id="rId16"/>
    <p:sldId id="5846" r:id="rId17"/>
    <p:sldId id="2147479598" r:id="rId18"/>
    <p:sldId id="2147309720" r:id="rId19"/>
    <p:sldId id="2134804460" r:id="rId20"/>
    <p:sldId id="2147309776" r:id="rId21"/>
    <p:sldId id="2147309774" r:id="rId22"/>
    <p:sldId id="2147309721" r:id="rId23"/>
    <p:sldId id="2147309670" r:id="rId24"/>
    <p:sldId id="2147309722" r:id="rId25"/>
    <p:sldId id="2134804475" r:id="rId26"/>
    <p:sldId id="2147309724" r:id="rId27"/>
    <p:sldId id="2147309777" r:id="rId28"/>
    <p:sldId id="2147309770" r:id="rId29"/>
    <p:sldId id="2147309772" r:id="rId30"/>
    <p:sldId id="2147479597" r:id="rId31"/>
    <p:sldId id="2147481830" r:id="rId32"/>
    <p:sldId id="2147479607" r:id="rId33"/>
    <p:sldId id="2147473297" r:id="rId34"/>
    <p:sldId id="2147479608" r:id="rId35"/>
    <p:sldId id="2147311103" r:id="rId36"/>
    <p:sldId id="2147473098" r:id="rId37"/>
    <p:sldId id="2147472767" r:id="rId38"/>
    <p:sldId id="2147309757" r:id="rId39"/>
    <p:sldId id="2147309732" r:id="rId40"/>
    <p:sldId id="2147309758" r:id="rId41"/>
    <p:sldId id="2147481832" r:id="rId42"/>
    <p:sldId id="2147472979" r:id="rId43"/>
    <p:sldId id="2147309737" r:id="rId44"/>
    <p:sldId id="2147479601" r:id="rId45"/>
    <p:sldId id="2134804489" r:id="rId46"/>
    <p:sldId id="2147309739" r:id="rId47"/>
    <p:sldId id="2147309682" r:id="rId48"/>
    <p:sldId id="2147309741" r:id="rId49"/>
    <p:sldId id="2147309738" r:id="rId50"/>
    <p:sldId id="2147309744" r:id="rId51"/>
    <p:sldId id="2147309745" r:id="rId52"/>
    <p:sldId id="2147309751" r:id="rId53"/>
    <p:sldId id="2147309764" r:id="rId54"/>
    <p:sldId id="2147309766" r:id="rId55"/>
    <p:sldId id="2147309767" r:id="rId56"/>
    <p:sldId id="2147472231" r:id="rId57"/>
    <p:sldId id="2147311370" r:id="rId58"/>
    <p:sldId id="2147309746" r:id="rId59"/>
    <p:sldId id="2147479604" r:id="rId60"/>
    <p:sldId id="2147479606" r:id="rId61"/>
    <p:sldId id="2147309752" r:id="rId62"/>
    <p:sldId id="695" r:id="rId63"/>
    <p:sldId id="5908" r:id="rId64"/>
    <p:sldId id="5909" r:id="rId65"/>
    <p:sldId id="2147311369" r:id="rId66"/>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3EDE5D-3ABE-6918-EB2C-8529FDDA9F92}" name="Oleg Sudakov" initials="OS" userId="S::osudakov@nvidia.com::63646efb-3510-45bb-82be-9b88b8835200" providerId="AD"/>
  <p188:author id="{92F47E85-D35C-08EE-78CA-7D5EE6D2E81A}" name="Meriem Bendris" initials="MB" userId="S::mbendris@nvidia.com::262181da-08f0-4348-9224-244ee2ab151d" providerId="AD"/>
  <p188:author id="{F2685FBC-5C96-45A1-C96E-505F9DD3EBBA}" name="Dora Csillag" initials="DC" userId="S::dcsillag@nvidia.com::0620853e-b4a9-48e4-ab89-464dac053fb9" providerId="AD"/>
  <p188:author id="{DF22ECD0-7C67-4FC9-79E4-3DD57D9989CD}" name="Miguel Martinez" initials="MM" userId="S::miguelm@nvidia.com::457e719d-93ad-4cb9-91f9-75fb1e80a63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dam Henryk Grzywaczewski GB"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D000"/>
    <a:srgbClr val="890C58"/>
    <a:srgbClr val="0071C5"/>
    <a:srgbClr val="FFC000"/>
    <a:srgbClr val="76B900"/>
    <a:srgbClr val="E8E8E8"/>
    <a:srgbClr val="DEDEDE"/>
    <a:srgbClr val="F8F8F8"/>
    <a:srgbClr val="B3B3B3"/>
    <a:srgbClr val="6E6E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BB34C3-1933-40B3-AECE-9A113B8BA4C8}" v="134" dt="2024-03-09T18:54:09.2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61" autoAdjust="0"/>
  </p:normalViewPr>
  <p:slideViewPr>
    <p:cSldViewPr snapToGrid="0">
      <p:cViewPr varScale="1">
        <p:scale>
          <a:sx n="40" d="100"/>
          <a:sy n="40" d="100"/>
        </p:scale>
        <p:origin x="1160" y="44"/>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oleObject" Target="https://nvidia.sharepoint.com/sites/HealthcareBU/Shared%20Documents/Healthcare%20Events/JP%20Morgan%202023/Resources/JPM2023%20Source%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68357052750352"/>
          <c:y val="2.1158760156285393E-2"/>
          <c:w val="0.79808831215741638"/>
          <c:h val="0.89999594167429597"/>
        </c:manualLayout>
      </c:layout>
      <c:lineChart>
        <c:grouping val="standard"/>
        <c:varyColors val="0"/>
        <c:ser>
          <c:idx val="0"/>
          <c:order val="0"/>
          <c:tx>
            <c:strRef>
              <c:f>arxiv!$B$1</c:f>
              <c:strCache>
                <c:ptCount val="1"/>
                <c:pt idx="0">
                  <c:v>Q-Bio: AI, ML, DL, NN</c:v>
                </c:pt>
              </c:strCache>
            </c:strRef>
          </c:tx>
          <c:spPr>
            <a:ln w="57150" cap="rnd">
              <a:solidFill>
                <a:schemeClr val="tx2"/>
              </a:solidFill>
              <a:round/>
            </a:ln>
            <a:effectLst/>
          </c:spPr>
          <c:marker>
            <c:symbol val="none"/>
          </c:marker>
          <c:dLbls>
            <c:delete val="1"/>
          </c:dLbls>
          <c:cat>
            <c:numRef>
              <c:f>arxiv!$A$2:$A$12</c:f>
              <c:numCache>
                <c:formatCode>General</c:formatCode>
                <c:ptCount val="11"/>
                <c:pt idx="0">
                  <c:v>2012</c:v>
                </c:pt>
                <c:pt idx="2">
                  <c:v>2014</c:v>
                </c:pt>
                <c:pt idx="4">
                  <c:v>2016</c:v>
                </c:pt>
                <c:pt idx="6">
                  <c:v>2018</c:v>
                </c:pt>
                <c:pt idx="8">
                  <c:v>2020</c:v>
                </c:pt>
                <c:pt idx="10">
                  <c:v>2022</c:v>
                </c:pt>
              </c:numCache>
            </c:numRef>
          </c:cat>
          <c:val>
            <c:numRef>
              <c:f>arxiv!$B$2:$B$12</c:f>
              <c:numCache>
                <c:formatCode>General</c:formatCode>
                <c:ptCount val="11"/>
                <c:pt idx="0">
                  <c:v>52</c:v>
                </c:pt>
                <c:pt idx="1">
                  <c:v>68</c:v>
                </c:pt>
                <c:pt idx="2">
                  <c:v>82</c:v>
                </c:pt>
                <c:pt idx="3">
                  <c:v>97</c:v>
                </c:pt>
                <c:pt idx="4">
                  <c:v>156</c:v>
                </c:pt>
                <c:pt idx="5">
                  <c:v>266</c:v>
                </c:pt>
                <c:pt idx="6">
                  <c:v>344</c:v>
                </c:pt>
                <c:pt idx="7">
                  <c:v>506</c:v>
                </c:pt>
                <c:pt idx="8">
                  <c:v>771</c:v>
                </c:pt>
                <c:pt idx="9">
                  <c:v>701</c:v>
                </c:pt>
                <c:pt idx="10">
                  <c:v>987</c:v>
                </c:pt>
              </c:numCache>
            </c:numRef>
          </c:val>
          <c:smooth val="0"/>
          <c:extLst>
            <c:ext xmlns:c16="http://schemas.microsoft.com/office/drawing/2014/chart" uri="{C3380CC4-5D6E-409C-BE32-E72D297353CC}">
              <c16:uniqueId val="{00000000-383A-4046-BB2E-4391A7EDD9AA}"/>
            </c:ext>
          </c:extLst>
        </c:ser>
        <c:dLbls>
          <c:dLblPos val="ctr"/>
          <c:showLegendKey val="0"/>
          <c:showVal val="1"/>
          <c:showCatName val="0"/>
          <c:showSerName val="0"/>
          <c:showPercent val="0"/>
          <c:showBubbleSize val="0"/>
        </c:dLbls>
        <c:smooth val="0"/>
        <c:axId val="2030635648"/>
        <c:axId val="1122217967"/>
      </c:lineChart>
      <c:catAx>
        <c:axId val="2030635648"/>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122217967"/>
        <c:crosses val="autoZero"/>
        <c:auto val="1"/>
        <c:lblAlgn val="ctr"/>
        <c:lblOffset val="100"/>
        <c:noMultiLvlLbl val="0"/>
      </c:catAx>
      <c:valAx>
        <c:axId val="1122217967"/>
        <c:scaling>
          <c:orientation val="minMax"/>
          <c:max val="1000"/>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30635648"/>
        <c:crosses val="autoZero"/>
        <c:crossBetween val="between"/>
        <c:majorUnit val="200"/>
      </c:valAx>
      <c:spPr>
        <a:noFill/>
        <a:ln>
          <a:noFill/>
        </a:ln>
        <a:effectLst/>
      </c:spPr>
    </c:plotArea>
    <c:plotVisOnly val="1"/>
    <c:dispBlanksAs val="gap"/>
    <c:showDLblsOverMax val="0"/>
  </c:chart>
  <c:spPr>
    <a:noFill/>
    <a:ln>
      <a:noFill/>
    </a:ln>
    <a:effectLst/>
  </c:spPr>
  <c:txPr>
    <a:bodyPr/>
    <a:lstStyle/>
    <a:p>
      <a:pPr>
        <a:defRPr sz="1600">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420663529676521E-2"/>
          <c:y val="6.2320277153484538E-2"/>
          <c:w val="0.84467251176371305"/>
          <c:h val="0.76629896067443304"/>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c:v>
                </c:pt>
                <c:pt idx="1">
                  <c:v>2.5</c:v>
                </c:pt>
                <c:pt idx="2">
                  <c:v>3.5</c:v>
                </c:pt>
                <c:pt idx="3">
                  <c:v>7</c:v>
                </c:pt>
              </c:numCache>
            </c:numRef>
          </c:val>
          <c:extLst>
            <c:ext xmlns:c16="http://schemas.microsoft.com/office/drawing/2014/chart" uri="{C3380CC4-5D6E-409C-BE32-E72D297353CC}">
              <c16:uniqueId val="{00000000-2A92-406E-8AD1-0465B7013FF5}"/>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5</c:v>
                </c:pt>
                <c:pt idx="1">
                  <c:v>4.4000000000000004</c:v>
                </c:pt>
                <c:pt idx="2">
                  <c:v>6</c:v>
                </c:pt>
                <c:pt idx="3">
                  <c:v>2.8</c:v>
                </c:pt>
              </c:numCache>
            </c:numRef>
          </c:val>
          <c:extLst>
            <c:ext xmlns:c16="http://schemas.microsoft.com/office/drawing/2014/chart" uri="{C3380CC4-5D6E-409C-BE32-E72D297353CC}">
              <c16:uniqueId val="{00000001-2A92-406E-8AD1-0465B7013FF5}"/>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7</c:v>
                </c:pt>
                <c:pt idx="1">
                  <c:v>2</c:v>
                </c:pt>
                <c:pt idx="2">
                  <c:v>3</c:v>
                </c:pt>
                <c:pt idx="3">
                  <c:v>5</c:v>
                </c:pt>
              </c:numCache>
            </c:numRef>
          </c:val>
          <c:extLst>
            <c:ext xmlns:c16="http://schemas.microsoft.com/office/drawing/2014/chart" uri="{C3380CC4-5D6E-409C-BE32-E72D297353CC}">
              <c16:uniqueId val="{00000002-2A92-406E-8AD1-0465B7013FF5}"/>
            </c:ext>
          </c:extLst>
        </c:ser>
        <c:dLbls>
          <c:showLegendKey val="0"/>
          <c:showVal val="0"/>
          <c:showCatName val="0"/>
          <c:showSerName val="0"/>
          <c:showPercent val="0"/>
          <c:showBubbleSize val="0"/>
        </c:dLbls>
        <c:gapWidth val="219"/>
        <c:overlap val="-27"/>
        <c:axId val="92460639"/>
        <c:axId val="92461119"/>
      </c:barChart>
      <c:catAx>
        <c:axId val="92460639"/>
        <c:scaling>
          <c:orientation val="minMax"/>
        </c:scaling>
        <c:delete val="1"/>
        <c:axPos val="b"/>
        <c:numFmt formatCode="General" sourceLinked="1"/>
        <c:majorTickMark val="none"/>
        <c:minorTickMark val="none"/>
        <c:tickLblPos val="nextTo"/>
        <c:crossAx val="92461119"/>
        <c:crosses val="autoZero"/>
        <c:auto val="1"/>
        <c:lblAlgn val="ctr"/>
        <c:lblOffset val="100"/>
        <c:noMultiLvlLbl val="0"/>
      </c:catAx>
      <c:valAx>
        <c:axId val="9246111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24606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tx2"/>
            </a:solidFill>
            <a:ln>
              <a:noFill/>
            </a:ln>
          </c:spPr>
          <c:explosion val="6"/>
          <c:dPt>
            <c:idx val="0"/>
            <c:bubble3D val="0"/>
            <c:spPr>
              <a:solidFill>
                <a:schemeClr val="tx2"/>
              </a:solidFill>
              <a:ln w="19050">
                <a:noFill/>
              </a:ln>
              <a:effectLst/>
            </c:spPr>
            <c:extLst>
              <c:ext xmlns:c16="http://schemas.microsoft.com/office/drawing/2014/chart" uri="{C3380CC4-5D6E-409C-BE32-E72D297353CC}">
                <c16:uniqueId val="{00000001-30B7-449C-9377-6008DB4B235F}"/>
              </c:ext>
            </c:extLst>
          </c:dPt>
          <c:dPt>
            <c:idx val="1"/>
            <c:bubble3D val="0"/>
            <c:spPr>
              <a:solidFill>
                <a:schemeClr val="tx2"/>
              </a:solidFill>
              <a:ln w="19050">
                <a:noFill/>
              </a:ln>
              <a:effectLst/>
            </c:spPr>
            <c:extLst>
              <c:ext xmlns:c16="http://schemas.microsoft.com/office/drawing/2014/chart" uri="{C3380CC4-5D6E-409C-BE32-E72D297353CC}">
                <c16:uniqueId val="{00000003-30B7-449C-9377-6008DB4B235F}"/>
              </c:ext>
            </c:extLst>
          </c:dPt>
          <c:dPt>
            <c:idx val="2"/>
            <c:bubble3D val="0"/>
            <c:spPr>
              <a:solidFill>
                <a:schemeClr val="tx2"/>
              </a:solidFill>
              <a:ln w="19050">
                <a:noFill/>
              </a:ln>
              <a:effectLst/>
            </c:spPr>
            <c:extLst>
              <c:ext xmlns:c16="http://schemas.microsoft.com/office/drawing/2014/chart" uri="{C3380CC4-5D6E-409C-BE32-E72D297353CC}">
                <c16:uniqueId val="{00000005-30B7-449C-9377-6008DB4B235F}"/>
              </c:ext>
            </c:extLst>
          </c:dPt>
          <c:cat>
            <c:strRef>
              <c:f>Sheet1!$A$2:$A$4</c:f>
              <c:strCache>
                <c:ptCount val="3"/>
                <c:pt idx="0">
                  <c:v>1st Qtr</c:v>
                </c:pt>
                <c:pt idx="1">
                  <c:v>2nd Qtr</c:v>
                </c:pt>
                <c:pt idx="2">
                  <c:v>3rd Qtr</c:v>
                </c:pt>
              </c:strCache>
            </c:strRef>
          </c:cat>
          <c:val>
            <c:numRef>
              <c:f>Sheet1!$B$2:$B$4</c:f>
              <c:numCache>
                <c:formatCode>General</c:formatCode>
                <c:ptCount val="3"/>
                <c:pt idx="0">
                  <c:v>2</c:v>
                </c:pt>
                <c:pt idx="1">
                  <c:v>3</c:v>
                </c:pt>
                <c:pt idx="2">
                  <c:v>7</c:v>
                </c:pt>
              </c:numCache>
            </c:numRef>
          </c:val>
          <c:extLst>
            <c:ext xmlns:c16="http://schemas.microsoft.com/office/drawing/2014/chart" uri="{C3380CC4-5D6E-409C-BE32-E72D297353CC}">
              <c16:uniqueId val="{00000000-A212-4F85-99CC-F26F443AF8F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420663529676521E-2"/>
          <c:y val="6.2320277153484538E-2"/>
          <c:w val="0.937571483283688"/>
          <c:h val="0.76629896067443304"/>
        </c:manualLayout>
      </c:layout>
      <c:barChart>
        <c:barDir val="col"/>
        <c:grouping val="clustered"/>
        <c:varyColors val="0"/>
        <c:ser>
          <c:idx val="1"/>
          <c:order val="0"/>
          <c:tx>
            <c:strRef>
              <c:f>Sheet1!$B$1</c:f>
              <c:strCache>
                <c:ptCount val="1"/>
                <c:pt idx="0">
                  <c:v>Series 1</c:v>
                </c:pt>
              </c:strCache>
            </c:strRef>
          </c:tx>
          <c:spPr>
            <a:solidFill>
              <a:schemeClr val="tx1"/>
            </a:solidFill>
            <a:ln>
              <a:noFill/>
            </a:ln>
            <a:effectLst/>
          </c:spPr>
          <c:invertIfNegative val="0"/>
          <c:cat>
            <c:strRef>
              <c:f>Sheet1!$A$2:$A$6</c:f>
              <c:strCache>
                <c:ptCount val="4"/>
                <c:pt idx="0">
                  <c:v>Category 1</c:v>
                </c:pt>
                <c:pt idx="1">
                  <c:v>Category 2</c:v>
                </c:pt>
                <c:pt idx="2">
                  <c:v>Category 3</c:v>
                </c:pt>
                <c:pt idx="3">
                  <c:v>Category 4</c:v>
                </c:pt>
              </c:strCache>
            </c:strRef>
          </c:cat>
          <c:val>
            <c:numRef>
              <c:f>Sheet1!$B$2:$B$6</c:f>
              <c:numCache>
                <c:formatCode>General</c:formatCode>
                <c:ptCount val="5"/>
                <c:pt idx="0">
                  <c:v>3</c:v>
                </c:pt>
                <c:pt idx="1">
                  <c:v>2</c:v>
                </c:pt>
                <c:pt idx="2">
                  <c:v>5</c:v>
                </c:pt>
                <c:pt idx="3">
                  <c:v>4.5</c:v>
                </c:pt>
                <c:pt idx="4">
                  <c:v>8</c:v>
                </c:pt>
              </c:numCache>
            </c:numRef>
          </c:val>
          <c:extLst>
            <c:ext xmlns:c16="http://schemas.microsoft.com/office/drawing/2014/chart" uri="{C3380CC4-5D6E-409C-BE32-E72D297353CC}">
              <c16:uniqueId val="{00000001-1C0C-4FDC-8330-39BCA9B6E4DC}"/>
            </c:ext>
          </c:extLst>
        </c:ser>
        <c:dLbls>
          <c:showLegendKey val="0"/>
          <c:showVal val="0"/>
          <c:showCatName val="0"/>
          <c:showSerName val="0"/>
          <c:showPercent val="0"/>
          <c:showBubbleSize val="0"/>
        </c:dLbls>
        <c:gapWidth val="32"/>
        <c:axId val="92460639"/>
        <c:axId val="92461119"/>
      </c:barChart>
      <c:lineChart>
        <c:grouping val="standard"/>
        <c:varyColors val="0"/>
        <c:ser>
          <c:idx val="0"/>
          <c:order val="1"/>
          <c:tx>
            <c:strRef>
              <c:f>Sheet1!$C$1</c:f>
              <c:strCache>
                <c:ptCount val="1"/>
                <c:pt idx="0">
                  <c:v>Series 2</c:v>
                </c:pt>
              </c:strCache>
            </c:strRef>
          </c:tx>
          <c:spPr>
            <a:ln w="57150" cap="rnd">
              <a:solidFill>
                <a:schemeClr val="bg1"/>
              </a:solidFill>
              <a:round/>
            </a:ln>
            <a:effectLst/>
          </c:spPr>
          <c:marker>
            <c:symbol val="none"/>
          </c:marker>
          <c:cat>
            <c:strRef>
              <c:f>Sheet1!$A$2:$A$6</c:f>
              <c:strCache>
                <c:ptCount val="4"/>
                <c:pt idx="0">
                  <c:v>Category 1</c:v>
                </c:pt>
                <c:pt idx="1">
                  <c:v>Category 2</c:v>
                </c:pt>
                <c:pt idx="2">
                  <c:v>Category 3</c:v>
                </c:pt>
                <c:pt idx="3">
                  <c:v>Category 4</c:v>
                </c:pt>
              </c:strCache>
            </c:strRef>
          </c:cat>
          <c:val>
            <c:numRef>
              <c:f>Sheet1!$C$2:$C$6</c:f>
              <c:numCache>
                <c:formatCode>General</c:formatCode>
                <c:ptCount val="5"/>
                <c:pt idx="0">
                  <c:v>3</c:v>
                </c:pt>
                <c:pt idx="1">
                  <c:v>1.5</c:v>
                </c:pt>
                <c:pt idx="2">
                  <c:v>5.5</c:v>
                </c:pt>
                <c:pt idx="3">
                  <c:v>4</c:v>
                </c:pt>
                <c:pt idx="4">
                  <c:v>9</c:v>
                </c:pt>
              </c:numCache>
            </c:numRef>
          </c:val>
          <c:smooth val="0"/>
          <c:extLst>
            <c:ext xmlns:c16="http://schemas.microsoft.com/office/drawing/2014/chart" uri="{C3380CC4-5D6E-409C-BE32-E72D297353CC}">
              <c16:uniqueId val="{00000003-1C0C-4FDC-8330-39BCA9B6E4DC}"/>
            </c:ext>
          </c:extLst>
        </c:ser>
        <c:dLbls>
          <c:showLegendKey val="0"/>
          <c:showVal val="0"/>
          <c:showCatName val="0"/>
          <c:showSerName val="0"/>
          <c:showPercent val="0"/>
          <c:showBubbleSize val="0"/>
        </c:dLbls>
        <c:marker val="1"/>
        <c:smooth val="0"/>
        <c:axId val="92460639"/>
        <c:axId val="92461119"/>
      </c:lineChart>
      <c:catAx>
        <c:axId val="92460639"/>
        <c:scaling>
          <c:orientation val="minMax"/>
        </c:scaling>
        <c:delete val="1"/>
        <c:axPos val="b"/>
        <c:numFmt formatCode="General" sourceLinked="1"/>
        <c:majorTickMark val="none"/>
        <c:minorTickMark val="none"/>
        <c:tickLblPos val="nextTo"/>
        <c:crossAx val="92461119"/>
        <c:crosses val="autoZero"/>
        <c:auto val="1"/>
        <c:lblAlgn val="ctr"/>
        <c:lblOffset val="100"/>
        <c:noMultiLvlLbl val="0"/>
      </c:catAx>
      <c:valAx>
        <c:axId val="92461119"/>
        <c:scaling>
          <c:orientation val="minMax"/>
        </c:scaling>
        <c:delete val="1"/>
        <c:axPos val="l"/>
        <c:numFmt formatCode="General" sourceLinked="1"/>
        <c:majorTickMark val="none"/>
        <c:minorTickMark val="none"/>
        <c:tickLblPos val="nextTo"/>
        <c:crossAx val="92460639"/>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21-Mar-24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question was what can we do with the vast amount of data we have on the web</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3551367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ways to </a:t>
            </a:r>
            <a:r>
              <a:rPr lang="en-GB" dirty="0" err="1"/>
              <a:t>to</a:t>
            </a:r>
            <a:r>
              <a:rPr lang="en-GB" dirty="0"/>
              <a:t> generate data in the absence of labels. </a:t>
            </a:r>
          </a:p>
          <a:p>
            <a:endParaRPr lang="en-GB" dirty="0"/>
          </a:p>
          <a:p>
            <a:r>
              <a:rPr lang="en-GB" dirty="0"/>
              <a:t>The first is with a masking loss, essentially hiding data from the model and then asking the model to predict what the hidden data was </a:t>
            </a:r>
          </a:p>
          <a:p>
            <a:endParaRPr lang="en-GB" dirty="0"/>
          </a:p>
          <a:p>
            <a:r>
              <a:rPr lang="en-GB" dirty="0"/>
              <a:t>On the right you have a contrastive loss which trains on very out of distribution data vs in-distribution data to create a kind of labelled dataset.</a:t>
            </a:r>
          </a:p>
          <a:p>
            <a:endParaRPr lang="en-GB" dirty="0"/>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633310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370452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field on Natural Language Processing we identified these scaling laws of large neural networks that says when you increase the compute, size of the network and the data, correspondingly, you see an increase performance of your NN.</a:t>
            </a:r>
          </a:p>
          <a:p>
            <a:endParaRPr lang="en-US" dirty="0"/>
          </a:p>
          <a:p>
            <a:r>
              <a:rPr lang="en-US" dirty="0"/>
              <a:t>Each of the charts on the bottom shows experiments where the compute, size of network and size of training data were increased and the respective decreases in error rate</a:t>
            </a:r>
          </a:p>
          <a:p>
            <a:endParaRPr lang="en-GB" dirty="0"/>
          </a:p>
        </p:txBody>
      </p:sp>
    </p:spTree>
    <p:extLst>
      <p:ext uri="{BB962C8B-B14F-4D97-AF65-F5344CB8AC3E}">
        <p14:creationId xmlns:p14="http://schemas.microsoft.com/office/powerpoint/2010/main" val="2535101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here is another excerpt from a more generalized paper that looks at how these scaling laws apply across many more domains such as video, image-to-text, text-to-image etc.</a:t>
            </a:r>
          </a:p>
          <a:p>
            <a:endParaRPr lang="en-US" dirty="0"/>
          </a:p>
        </p:txBody>
      </p:sp>
    </p:spTree>
    <p:extLst>
      <p:ext uri="{BB962C8B-B14F-4D97-AF65-F5344CB8AC3E}">
        <p14:creationId xmlns:p14="http://schemas.microsoft.com/office/powerpoint/2010/main" val="1268662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across domains such as computer vision we see the same phenomena apply</a:t>
            </a:r>
          </a:p>
          <a:p>
            <a:endParaRPr lang="en-US" dirty="0"/>
          </a:p>
          <a:p>
            <a:r>
              <a:rPr lang="en-US" dirty="0"/>
              <a:t>Here on the bottom your are seeing the a decreased error rate proportional to the increase in compute on the ImageNet dataset</a:t>
            </a:r>
          </a:p>
          <a:p>
            <a:endParaRPr lang="en-US" dirty="0"/>
          </a:p>
          <a:p>
            <a:endParaRPr lang="en-US" dirty="0"/>
          </a:p>
          <a:p>
            <a:endParaRPr lang="en-US" dirty="0"/>
          </a:p>
        </p:txBody>
      </p:sp>
    </p:spTree>
    <p:extLst>
      <p:ext uri="{BB962C8B-B14F-4D97-AF65-F5344CB8AC3E}">
        <p14:creationId xmlns:p14="http://schemas.microsoft.com/office/powerpoint/2010/main" val="4250074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871754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As shown on this slide, a 10,000x increase in computational power is not trivial so this is something to seriously consider for the ROI on your error rates</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644154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093830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dirty="0"/>
              <a:t>This chart shows the amount of training data on the x-axis vs the accuracy on the y-axis. </a:t>
            </a:r>
          </a:p>
          <a:p>
            <a:endParaRPr lang="en-US" dirty="0"/>
          </a:p>
          <a:p>
            <a:r>
              <a:rPr lang="en-US" dirty="0"/>
              <a:t>The curves represent similar model architectures of increasing model size. </a:t>
            </a:r>
          </a:p>
          <a:p>
            <a:endParaRPr lang="en-US" dirty="0"/>
          </a:p>
          <a:p>
            <a:r>
              <a:rPr lang="en-US" dirty="0"/>
              <a:t>You have three different model sizes: 1.3B, 13B and 175B</a:t>
            </a:r>
          </a:p>
          <a:p>
            <a:endParaRPr lang="en-US" dirty="0"/>
          </a:p>
          <a:p>
            <a:r>
              <a:rPr lang="en-US" dirty="0"/>
              <a:t>The x-axis shows the number of training examples used to finetune, ranging from a single example to 10 samples, to 100</a:t>
            </a:r>
          </a:p>
          <a:p>
            <a:endParaRPr lang="en-US" dirty="0"/>
          </a:p>
          <a:p>
            <a:r>
              <a:rPr lang="en-US" dirty="0"/>
              <a:t>The smaller models shown in green and orange are not able to learn as well as a large model, meaning, getting higher accuracies with more training data</a:t>
            </a:r>
          </a:p>
          <a:p>
            <a:endParaRPr lang="en-US" dirty="0"/>
          </a:p>
          <a:p>
            <a:r>
              <a:rPr lang="en-US" dirty="0"/>
              <a:t>But on the blue curve, even with a single example, the very large model is able to learn the task much faster than the smaller models, even though the smaller models were exposed to much more examples. </a:t>
            </a:r>
          </a:p>
          <a:p>
            <a:endParaRPr lang="en-US" dirty="0"/>
          </a:p>
          <a:p>
            <a:r>
              <a:rPr lang="en-US" dirty="0"/>
              <a:t>As the networks get bigger, they essentially learn faster</a:t>
            </a:r>
          </a:p>
          <a:p>
            <a:endParaRPr lang="en-US" dirty="0"/>
          </a:p>
          <a:p>
            <a:r>
              <a:rPr lang="en-US" dirty="0"/>
              <a:t>This is the reason why the scaling laws and large neural networks are </a:t>
            </a:r>
            <a:r>
              <a:rPr lang="en-US" dirty="0" err="1"/>
              <a:t>soo</a:t>
            </a:r>
            <a:r>
              <a:rPr lang="en-US" dirty="0"/>
              <a:t> exciting.</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986584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sz="110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361616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30708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Tree>
    <p:extLst>
      <p:ext uri="{BB962C8B-B14F-4D97-AF65-F5344CB8AC3E}">
        <p14:creationId xmlns:p14="http://schemas.microsoft.com/office/powerpoint/2010/main" val="1739367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81519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One of the benefits of the larger models is that you can have a single model performing well across different tasks.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This is the T5 paper from google. The goal is to get great zero-shot generalization.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3549394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575352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Helvetica Neue" panose="02000503000000020004" pitchFamily="2" charset="0"/>
              </a:rPr>
              <a:t>Generative AI is revolutionizing various aspects of business, enabling organizations to leverage its capabilities for enhanced productivity, customer engagement, and innovation. </a:t>
            </a:r>
            <a:r>
              <a:rPr lang="en-US" sz="1200">
                <a:solidFill>
                  <a:srgbClr val="000000"/>
                </a:solidFill>
                <a:latin typeface="NVIDIA Sans"/>
                <a:cs typeface="Arial" charset="0"/>
              </a:rPr>
              <a:t>Enterprises that adopt next-generation AI like LLMs and Generative AI are </a:t>
            </a:r>
            <a:r>
              <a:rPr lang="en-US" sz="1200" b="1">
                <a:solidFill>
                  <a:schemeClr val="tx2"/>
                </a:solidFill>
                <a:latin typeface="NVIDIA Sans"/>
                <a:cs typeface="Arial" charset="0"/>
              </a:rPr>
              <a:t>2.6X more likely to increase revenue by 10% or more</a:t>
            </a:r>
            <a:r>
              <a:rPr lang="en-US" sz="1200">
                <a:solidFill>
                  <a:srgbClr val="000000"/>
                </a:solidFill>
                <a:latin typeface="NVIDIA Sans"/>
                <a:cs typeface="Arial" charset="0"/>
              </a:rPr>
              <a:t> but must invest in their AI infrastructure to fully reap the benefits. </a:t>
            </a:r>
          </a:p>
          <a:p>
            <a:endParaRPr lang="en-US">
              <a:effectLst/>
              <a:latin typeface="Helvetica Neue" panose="02000503000000020004" pitchFamily="2" charset="0"/>
            </a:endParaRPr>
          </a:p>
          <a:p>
            <a:r>
              <a:rPr lang="en-US" b="1">
                <a:effectLst/>
                <a:latin typeface="Helvetica Neue" panose="02000503000000020004" pitchFamily="2" charset="0"/>
              </a:rPr>
              <a:t>Text Generation: </a:t>
            </a:r>
            <a:r>
              <a:rPr lang="en-US">
                <a:effectLst/>
                <a:latin typeface="Helvetica Neue" panose="02000503000000020004" pitchFamily="2" charset="0"/>
              </a:rPr>
              <a:t>Generative AI is powering the generation of marketing copy, creating compelling and personalized content to captivate audiences and drive conversions.</a:t>
            </a:r>
          </a:p>
          <a:p>
            <a:r>
              <a:rPr lang="en-US">
                <a:effectLst/>
                <a:latin typeface="Helvetica Neue" panose="02000503000000020004" pitchFamily="2" charset="0"/>
              </a:rPr>
              <a:t>Chat bots equipped with generative AI can engage in natural, human-like conversations, providing efficient and personalized customer support.</a:t>
            </a:r>
          </a:p>
          <a:p>
            <a:r>
              <a:rPr lang="en-US">
                <a:effectLst/>
                <a:latin typeface="Helvetica Neue" panose="02000503000000020004" pitchFamily="2" charset="0"/>
              </a:rPr>
              <a:t>Knowledge base reviews can be automated with generative AI, summarizing information and extracting key insights from vast amounts of data.</a:t>
            </a:r>
          </a:p>
          <a:p>
            <a:endParaRPr lang="en-US">
              <a:effectLst/>
              <a:latin typeface="Helvetica Neue" panose="02000503000000020004" pitchFamily="2" charset="0"/>
            </a:endParaRPr>
          </a:p>
          <a:p>
            <a:r>
              <a:rPr lang="en-US" b="1">
                <a:effectLst/>
                <a:latin typeface="Helvetica Neue" panose="02000503000000020004" pitchFamily="2" charset="0"/>
              </a:rPr>
              <a:t>Translation: </a:t>
            </a:r>
            <a:r>
              <a:rPr lang="en-US">
                <a:effectLst/>
                <a:latin typeface="Helvetica Neue" panose="02000503000000020004" pitchFamily="2" charset="0"/>
              </a:rPr>
              <a:t>Generative AI is streamlining the translation process, enabling real-time and accurate language translation between multiple languages.</a:t>
            </a:r>
          </a:p>
          <a:p>
            <a:r>
              <a:rPr lang="en-US">
                <a:effectLst/>
                <a:latin typeface="Helvetica Neue" panose="02000503000000020004" pitchFamily="2" charset="0"/>
              </a:rPr>
              <a:t>Language barriers are being overcome, facilitating effective communication and collaboration on a global scale.</a:t>
            </a:r>
          </a:p>
          <a:p>
            <a:endParaRPr lang="en-US">
              <a:effectLst/>
              <a:latin typeface="Helvetica Neue" panose="02000503000000020004" pitchFamily="2" charset="0"/>
            </a:endParaRPr>
          </a:p>
          <a:p>
            <a:r>
              <a:rPr lang="en-US" b="1">
                <a:effectLst/>
                <a:latin typeface="Helvetica Neue" panose="02000503000000020004" pitchFamily="2" charset="0"/>
              </a:rPr>
              <a:t>Coding: </a:t>
            </a:r>
            <a:r>
              <a:rPr lang="en-US">
                <a:effectLst/>
                <a:latin typeface="Helvetica Neue" panose="02000503000000020004" pitchFamily="2" charset="0"/>
              </a:rPr>
              <a:t>Generative AI is transforming coding practices, automating code generation and assisting developers in writing efficient and error-free code.</a:t>
            </a:r>
          </a:p>
          <a:p>
            <a:r>
              <a:rPr lang="en-US">
                <a:effectLst/>
                <a:latin typeface="Helvetica Neue" panose="02000503000000020004" pitchFamily="2" charset="0"/>
              </a:rPr>
              <a:t>It speeds up development processes, reduces manual labor, and empowers developers to focus on higher-level tasks.</a:t>
            </a:r>
          </a:p>
          <a:p>
            <a:endParaRPr lang="en-US">
              <a:effectLst/>
              <a:latin typeface="Helvetica Neue" panose="02000503000000020004" pitchFamily="2" charset="0"/>
            </a:endParaRPr>
          </a:p>
          <a:p>
            <a:r>
              <a:rPr lang="en-US" b="1">
                <a:effectLst/>
                <a:latin typeface="Helvetica Neue" panose="02000503000000020004" pitchFamily="2" charset="0"/>
              </a:rPr>
              <a:t>Visual Content: </a:t>
            </a:r>
            <a:r>
              <a:rPr lang="en-US">
                <a:effectLst/>
                <a:latin typeface="Helvetica Neue" panose="02000503000000020004" pitchFamily="2" charset="0"/>
              </a:rPr>
              <a:t>In the realm of visual content, generative AI is creating gaming characters, avatars, and profile pictures that exhibit realistic and diverse characteristics, enhancing user experiences.</a:t>
            </a:r>
          </a:p>
          <a:p>
            <a:r>
              <a:rPr lang="en-US">
                <a:effectLst/>
                <a:latin typeface="Helvetica Neue" panose="02000503000000020004" pitchFamily="2" charset="0"/>
              </a:rPr>
              <a:t>It enables the rapid generation of visually appealing and customized content, enhancing brand identity and engagement.</a:t>
            </a:r>
          </a:p>
          <a:p>
            <a:endParaRPr lang="en-US" b="1">
              <a:effectLst/>
              <a:latin typeface="Helvetica Neue" panose="02000503000000020004" pitchFamily="2" charset="0"/>
            </a:endParaRPr>
          </a:p>
          <a:p>
            <a:r>
              <a:rPr lang="en-US" b="1">
                <a:effectLst/>
                <a:latin typeface="Helvetica Neue" panose="02000503000000020004" pitchFamily="2" charset="0"/>
              </a:rPr>
              <a:t>Medicine/Life Sciences: </a:t>
            </a:r>
            <a:r>
              <a:rPr lang="en-US">
                <a:effectLst/>
                <a:latin typeface="Helvetica Neue" panose="02000503000000020004" pitchFamily="2" charset="0"/>
              </a:rPr>
              <a:t>Generative AI is driving breakthroughs in medicine and life sciences, facilitating drug discovery by rapidly screening and designing potential compounds.</a:t>
            </a:r>
          </a:p>
          <a:p>
            <a:r>
              <a:rPr lang="en-US">
                <a:effectLst/>
                <a:latin typeface="Helvetica Neue" panose="02000503000000020004" pitchFamily="2" charset="0"/>
              </a:rPr>
              <a:t>It aids in molecular modeling, helping researchers analyze complex molecular structures and predict their behavior accurately.</a:t>
            </a:r>
          </a:p>
          <a:p>
            <a:r>
              <a:rPr lang="en-US">
                <a:effectLst/>
                <a:latin typeface="Helvetica Neue" panose="02000503000000020004" pitchFamily="2" charset="0"/>
              </a:rPr>
              <a:t>These examples showcase how generative AI is transforming business across various industries, revolutionizing text generation, translation, coding, visual content creation, and advancements in medicine and life sciences. By embracing generative AI, organizations can unlock new opportunities, drive innovation, and gain a competitive edge in today's fast-paced and evolving market.</a:t>
            </a:r>
          </a:p>
        </p:txBody>
      </p:sp>
      <p:sp>
        <p:nvSpPr>
          <p:cNvPr id="4" name="Slide Number Placeholder 3"/>
          <p:cNvSpPr>
            <a:spLocks noGrp="1"/>
          </p:cNvSpPr>
          <p:nvPr>
            <p:ph type="sldNum" sz="quarter" idx="5"/>
          </p:nvPr>
        </p:nvSpPr>
        <p:spPr/>
        <p:txBody>
          <a:bodyPr/>
          <a:lstStyle/>
          <a:p>
            <a:fld id="{399FA398-12E7-4E0A-8D5F-FBE5A86193C2}" type="slidenum">
              <a:rPr lang="en-US" smtClean="0"/>
              <a:t>25</a:t>
            </a:fld>
            <a:endParaRPr lang="en-US"/>
          </a:p>
        </p:txBody>
      </p:sp>
    </p:spTree>
    <p:extLst>
      <p:ext uri="{BB962C8B-B14F-4D97-AF65-F5344CB8AC3E}">
        <p14:creationId xmlns:p14="http://schemas.microsoft.com/office/powerpoint/2010/main" val="1305863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55A02FCF-AD9A-1E46-A75F-CFDEC52A6C76}" type="slidenum">
              <a:rPr lang="en-US" smtClean="0"/>
              <a:t>26</a:t>
            </a:fld>
            <a:endParaRPr lang="en-US"/>
          </a:p>
        </p:txBody>
      </p:sp>
    </p:spTree>
    <p:extLst>
      <p:ext uri="{BB962C8B-B14F-4D97-AF65-F5344CB8AC3E}">
        <p14:creationId xmlns:p14="http://schemas.microsoft.com/office/powerpoint/2010/main" val="12080941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54E1E2-0B77-8641-899D-FAC818674DF1}" type="slidenum">
              <a:rPr lang="en-US" smtClean="0"/>
              <a:t>27</a:t>
            </a:fld>
            <a:endParaRPr lang="en-US"/>
          </a:p>
        </p:txBody>
      </p:sp>
    </p:spTree>
    <p:extLst>
      <p:ext uri="{BB962C8B-B14F-4D97-AF65-F5344CB8AC3E}">
        <p14:creationId xmlns:p14="http://schemas.microsoft.com/office/powerpoint/2010/main" val="3611702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A02FCF-AD9A-1E46-A75F-CFDEC52A6C76}" type="slidenum">
              <a:rPr lang="en-US" smtClean="0"/>
              <a:t>28</a:t>
            </a:fld>
            <a:endParaRPr lang="en-US"/>
          </a:p>
        </p:txBody>
      </p:sp>
    </p:spTree>
    <p:extLst>
      <p:ext uri="{BB962C8B-B14F-4D97-AF65-F5344CB8AC3E}">
        <p14:creationId xmlns:p14="http://schemas.microsoft.com/office/powerpoint/2010/main" val="4006238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1683725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1094415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928489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597235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78894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a:solidFill>
                  <a:srgbClr val="344854"/>
                </a:solidFill>
                <a:effectLst/>
                <a:latin typeface="Optimistic Text"/>
              </a:rPr>
              <a:t>A </a:t>
            </a:r>
            <a:r>
              <a:rPr lang="en-GB" b="0" i="0" err="1">
                <a:solidFill>
                  <a:srgbClr val="344854"/>
                </a:solidFill>
                <a:effectLst/>
                <a:latin typeface="Optimistic Text"/>
              </a:rPr>
              <a:t>a</a:t>
            </a:r>
            <a:r>
              <a:rPr lang="en-GB" b="0" i="0">
                <a:solidFill>
                  <a:srgbClr val="344854"/>
                </a:solidFill>
                <a:effectLst/>
                <a:latin typeface="Optimistic Text"/>
              </a:rPr>
              <a:t> single embedding</a:t>
            </a:r>
          </a:p>
          <a:p>
            <a:pPr marL="342900" marR="0" lvl="0" indent="-342900" algn="l" defTabSz="914400" rtl="0" eaLnBrk="0" fontAlgn="base" latinLnBrk="0" hangingPunct="0">
              <a:lnSpc>
                <a:spcPct val="100000"/>
              </a:lnSpc>
              <a:spcBef>
                <a:spcPct val="30000"/>
              </a:spcBef>
              <a:spcAft>
                <a:spcPct val="0"/>
              </a:spcAft>
              <a:buClrTx/>
              <a:buSzTx/>
              <a:buFontTx/>
              <a:buChar char="-"/>
              <a:tabLst/>
              <a:defRPr/>
            </a:pPr>
            <a:r>
              <a:rPr lang="en-GB" b="1" i="0">
                <a:solidFill>
                  <a:srgbClr val="344854"/>
                </a:solidFill>
                <a:effectLst/>
                <a:latin typeface="Optimistic Text"/>
              </a:rPr>
              <a:t>text</a:t>
            </a:r>
            <a:r>
              <a:rPr lang="en-GB" b="0" i="0">
                <a:solidFill>
                  <a:srgbClr val="344854"/>
                </a:solidFill>
                <a:effectLst/>
                <a:latin typeface="Optimistic Text"/>
              </a:rPr>
              <a:t>, </a:t>
            </a:r>
            <a:r>
              <a:rPr lang="en-GB" b="1" i="0">
                <a:solidFill>
                  <a:srgbClr val="344854"/>
                </a:solidFill>
                <a:effectLst/>
                <a:latin typeface="Optimistic Text"/>
              </a:rPr>
              <a:t>image/video</a:t>
            </a:r>
            <a:r>
              <a:rPr lang="en-GB" b="0" i="0">
                <a:solidFill>
                  <a:srgbClr val="344854"/>
                </a:solidFill>
                <a:effectLst/>
                <a:latin typeface="Optimistic Text"/>
              </a:rPr>
              <a:t>, </a:t>
            </a:r>
            <a:r>
              <a:rPr lang="en-GB" b="1" i="0">
                <a:solidFill>
                  <a:srgbClr val="344854"/>
                </a:solidFill>
                <a:effectLst/>
                <a:latin typeface="Optimistic Text"/>
              </a:rPr>
              <a:t>audio</a:t>
            </a:r>
            <a:r>
              <a:rPr lang="en-GB" b="0" i="0">
                <a:solidFill>
                  <a:srgbClr val="344854"/>
                </a:solidFill>
                <a:effectLst/>
                <a:latin typeface="Optimistic Text"/>
              </a:rPr>
              <a:t>, </a:t>
            </a:r>
            <a:r>
              <a:rPr lang="en-GB" b="1" i="0">
                <a:solidFill>
                  <a:srgbClr val="344854"/>
                </a:solidFill>
                <a:effectLst/>
                <a:latin typeface="Optimistic Text"/>
              </a:rPr>
              <a:t>depth</a:t>
            </a:r>
            <a:r>
              <a:rPr lang="en-GB" b="0" i="0">
                <a:solidFill>
                  <a:srgbClr val="344854"/>
                </a:solidFill>
                <a:effectLst/>
                <a:latin typeface="Optimistic Text"/>
              </a:rPr>
              <a:t> (3D), </a:t>
            </a:r>
            <a:r>
              <a:rPr lang="en-GB" b="1" i="0">
                <a:solidFill>
                  <a:srgbClr val="344854"/>
                </a:solidFill>
                <a:effectLst/>
                <a:latin typeface="Optimistic Text"/>
              </a:rPr>
              <a:t>thermal</a:t>
            </a:r>
            <a:r>
              <a:rPr lang="en-GB" b="0" i="0">
                <a:solidFill>
                  <a:srgbClr val="344854"/>
                </a:solidFill>
                <a:effectLst/>
                <a:latin typeface="Optimistic Text"/>
              </a:rPr>
              <a:t> (infrared radiation), and inertial measurement units (</a:t>
            </a:r>
            <a:r>
              <a:rPr lang="en-GB" b="1" i="0">
                <a:solidFill>
                  <a:srgbClr val="344854"/>
                </a:solidFill>
                <a:effectLst/>
                <a:latin typeface="Optimistic Text"/>
              </a:rPr>
              <a:t>IMU</a:t>
            </a:r>
            <a:r>
              <a:rPr lang="en-GB" b="0" i="0">
                <a:solidFill>
                  <a:srgbClr val="344854"/>
                </a:solidFill>
                <a:effectLst/>
                <a:latin typeface="Optimistic Text"/>
              </a:rPr>
              <a:t>), which calculate motion and position.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4058685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59397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5"/>
          </p:nvPr>
        </p:nvSpPr>
        <p:spPr/>
        <p:txBody>
          <a:bodyPr/>
          <a:lstStyle/>
          <a:p>
            <a:fld id="{55A02FCF-AD9A-1E46-A75F-CFDEC52A6C76}" type="slidenum">
              <a:rPr lang="en-US" smtClean="0"/>
              <a:t>36</a:t>
            </a:fld>
            <a:endParaRPr lang="en-US"/>
          </a:p>
        </p:txBody>
      </p:sp>
    </p:spTree>
    <p:extLst>
      <p:ext uri="{BB962C8B-B14F-4D97-AF65-F5344CB8AC3E}">
        <p14:creationId xmlns:p14="http://schemas.microsoft.com/office/powerpoint/2010/main" val="4143282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28357362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763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Here we see a simple calculation for training a 1.6 billion parameter model with FP16</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We have to account for the size of the parameters and the optimizer states that are needed to do gradient descent optimization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1713348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9503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a:p>
            <a:r>
              <a:rPr lang="en-US" dirty="0"/>
              <a:t>Large models continue to grow.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chart shows training compute in </a:t>
            </a:r>
            <a:r>
              <a:rPr lang="en-US" dirty="0" err="1"/>
              <a:t>PetaFlops</a:t>
            </a:r>
            <a:r>
              <a:rPr lang="en-US" dirty="0"/>
              <a:t> which is 10^15 Floating point operations</a:t>
            </a:r>
          </a:p>
          <a:p>
            <a:endParaRPr lang="en-US" dirty="0"/>
          </a:p>
          <a:p>
            <a:r>
              <a:rPr lang="en-US" dirty="0"/>
              <a:t>The black line shows different models that were not based on the transformer architecture as you can see the max parameters they went up to was about 1 million</a:t>
            </a:r>
          </a:p>
          <a:p>
            <a:endParaRPr lang="en-US" dirty="0"/>
          </a:p>
          <a:p>
            <a:r>
              <a:rPr lang="en-US" dirty="0"/>
              <a:t>For transformer models on the green line this is not the case. There is a significant increase in the number of parameters and hence the training flops needed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4666873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If you were to train a 1.7B parameter model it would take 6 weeks on a single DGX A100 (with 8 GPUs) and 2 weeks with 4 of these systems </a:t>
            </a:r>
            <a:r>
              <a:rPr lang="en-GB" dirty="0" err="1"/>
              <a:t>totaling</a:t>
            </a:r>
            <a:r>
              <a:rPr lang="en-GB" dirty="0"/>
              <a:t> 32 GPUs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If you start to scale the size of the model for instance at 145 B parameters you would need 65 weeks on a single system and 1 year on 4 DGX systems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Funny enough for 1Trillion parameters you are looking at a lifetime of training on a single </a:t>
            </a:r>
            <a:r>
              <a:rPr lang="en-GB" dirty="0" err="1"/>
              <a:t>multigpu</a:t>
            </a:r>
            <a:r>
              <a:rPr lang="en-GB" dirty="0"/>
              <a:t> system.</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Note, you need to train a model multiple times to get a good result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Therefore time compression is the name of the game when thinking of large model training.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632508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745026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charts show the effect on training loss with respect to the number of parameters</a:t>
            </a:r>
          </a:p>
          <a:p>
            <a:endParaRPr lang="en-GB" dirty="0"/>
          </a:p>
          <a:p>
            <a:r>
              <a:rPr lang="en-GB" dirty="0"/>
              <a:t>The good news is that we can estimate very well the quality of model we can train within a computational budget. </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2323163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44400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563661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46</a:t>
            </a:fld>
            <a:endParaRPr lang="en-US"/>
          </a:p>
        </p:txBody>
      </p:sp>
    </p:spTree>
    <p:extLst>
      <p:ext uri="{BB962C8B-B14F-4D97-AF65-F5344CB8AC3E}">
        <p14:creationId xmlns:p14="http://schemas.microsoft.com/office/powerpoint/2010/main" val="2860220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For very large scale training people do not implement their own versions of transformer blocks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They leverage large scale standards such as </a:t>
            </a:r>
            <a:r>
              <a:rPr lang="en-GB" dirty="0" err="1"/>
              <a:t>Megraton</a:t>
            </a:r>
            <a:r>
              <a:rPr lang="en-GB" dirty="0"/>
              <a:t>, an NVIDIA based implementation of the transformer model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This is used by Facebook as a foundation for their model parallelism library,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Microsoft in their deep speed library and other companies.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Megatron provides a fast, stable implementation and now it is being integrated into </a:t>
            </a:r>
            <a:r>
              <a:rPr lang="en-GB" dirty="0" err="1"/>
              <a:t>PyTorch</a:t>
            </a: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The data parallel implementations are not as unique, where things get interesting is  where you can do Model Parallelism which is composed of tensor and pipeline parallelism</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47</a:t>
            </a:fld>
            <a:endParaRPr lang="en-US"/>
          </a:p>
        </p:txBody>
      </p:sp>
    </p:spTree>
    <p:extLst>
      <p:ext uri="{BB962C8B-B14F-4D97-AF65-F5344CB8AC3E}">
        <p14:creationId xmlns:p14="http://schemas.microsoft.com/office/powerpoint/2010/main" val="3013434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Activation checkpointing is a trick that allows you to trade compute for memory. </a:t>
            </a:r>
          </a:p>
          <a:p>
            <a:endParaRPr lang="en-US" dirty="0"/>
          </a:p>
          <a:p>
            <a:r>
              <a:rPr lang="en-US" dirty="0"/>
              <a:t>At different points during the forward pass of the network the outputs activations need to be stored in order to be used for the backward pass</a:t>
            </a:r>
          </a:p>
          <a:p>
            <a:endParaRPr lang="en-US" dirty="0"/>
          </a:p>
          <a:p>
            <a:r>
              <a:rPr lang="en-US" dirty="0"/>
              <a:t>Instead of storing these values for the backward pass, we recompute those components of the forward pass that are needed</a:t>
            </a:r>
          </a:p>
          <a:p>
            <a:endParaRPr lang="en-US" dirty="0"/>
          </a:p>
          <a:p>
            <a:r>
              <a:rPr lang="en-US" dirty="0"/>
              <a:t>By doing some re-computation it allows us to get more memory on the GPU to load larger batch sizes for processing.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48</a:t>
            </a:fld>
            <a:endParaRPr lang="en-US"/>
          </a:p>
        </p:txBody>
      </p:sp>
    </p:spTree>
    <p:extLst>
      <p:ext uri="{BB962C8B-B14F-4D97-AF65-F5344CB8AC3E}">
        <p14:creationId xmlns:p14="http://schemas.microsoft.com/office/powerpoint/2010/main" val="610669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Activation checkpointing is a trick that allows you to trade compute for memory. </a:t>
            </a:r>
          </a:p>
          <a:p>
            <a:endParaRPr lang="en-US" dirty="0"/>
          </a:p>
          <a:p>
            <a:r>
              <a:rPr lang="en-US" dirty="0"/>
              <a:t>At different points during the forward pass of the network the outputs activations need to be stored in order to be used for the backward pass</a:t>
            </a:r>
          </a:p>
          <a:p>
            <a:endParaRPr lang="en-US" dirty="0"/>
          </a:p>
          <a:p>
            <a:r>
              <a:rPr lang="en-US" dirty="0"/>
              <a:t>Instead of storing these values for the backward pass, we recompute those components of the forward pass that are needed</a:t>
            </a:r>
          </a:p>
          <a:p>
            <a:endParaRPr lang="en-US" dirty="0"/>
          </a:p>
          <a:p>
            <a:r>
              <a:rPr lang="en-US" dirty="0"/>
              <a:t>By doing some re-computation it allows us to get more memory on the GPU to load larger batch sizes for processing.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49</a:t>
            </a:fld>
            <a:endParaRPr lang="en-US"/>
          </a:p>
        </p:txBody>
      </p:sp>
    </p:spTree>
    <p:extLst>
      <p:ext uri="{BB962C8B-B14F-4D97-AF65-F5344CB8AC3E}">
        <p14:creationId xmlns:p14="http://schemas.microsoft.com/office/powerpoint/2010/main" val="21927137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4210423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743F3-F871-AF34-2050-F0FE8FCB1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000A4-29F6-B536-7EB5-235B8125B5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8DC6B-08E8-2222-61FD-9924D74D3CB9}"/>
              </a:ext>
            </a:extLst>
          </p:cNvPr>
          <p:cNvSpPr>
            <a:spLocks noGrp="1"/>
          </p:cNvSpPr>
          <p:nvPr>
            <p:ph type="body" idx="1"/>
          </p:nvPr>
        </p:nvSpPr>
        <p:spPr/>
        <p:txBody>
          <a:bodyPr>
            <a:normAutofit lnSpcReduction="10000"/>
          </a:bodyPr>
          <a:lstStyle/>
          <a:p>
            <a:r>
              <a:rPr lang="en-GB" dirty="0"/>
              <a:t>The Large Model revolution is also affecting different domains</a:t>
            </a:r>
          </a:p>
          <a:p>
            <a:endParaRPr lang="en-GB" dirty="0"/>
          </a:p>
          <a:p>
            <a:r>
              <a:rPr lang="en-GB" dirty="0"/>
              <a:t>Here we see speech processing</a:t>
            </a:r>
          </a:p>
          <a:p>
            <a:endParaRPr lang="en-GB" dirty="0"/>
          </a:p>
          <a:p>
            <a:r>
              <a:rPr lang="en-GB" dirty="0"/>
              <a:t>On the ledge we have all the notable models and techniques that have advanced the field over time </a:t>
            </a:r>
          </a:p>
          <a:p>
            <a:endParaRPr lang="en-GB" dirty="0"/>
          </a:p>
          <a:p>
            <a:r>
              <a:rPr lang="en-GB" dirty="0"/>
              <a:t>ON the right we see the sizes of these models. Not as large as </a:t>
            </a:r>
            <a:r>
              <a:rPr lang="en-GB" dirty="0" err="1"/>
              <a:t>llms</a:t>
            </a:r>
            <a:r>
              <a:rPr lang="en-GB" dirty="0"/>
              <a:t> but still effective</a:t>
            </a:r>
          </a:p>
          <a:p>
            <a:endParaRPr lang="en-GB" dirty="0"/>
          </a:p>
          <a:p>
            <a:endParaRPr lang="en-GB" dirty="0"/>
          </a:p>
          <a:p>
            <a:r>
              <a:rPr lang="en-GB" dirty="0"/>
              <a:t>Whisper is 1.5B </a:t>
            </a:r>
          </a:p>
        </p:txBody>
      </p:sp>
      <p:sp>
        <p:nvSpPr>
          <p:cNvPr id="4" name="Slide Number Placeholder 3">
            <a:extLst>
              <a:ext uri="{FF2B5EF4-FFF2-40B4-BE49-F238E27FC236}">
                <a16:creationId xmlns:a16="http://schemas.microsoft.com/office/drawing/2014/main" id="{CBA2FB4B-5C73-227E-2FF0-9E4E75377CF5}"/>
              </a:ext>
            </a:extLst>
          </p:cNvPr>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4815558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During training AMP selects the best precision to use in different parts of the model training process to reduce memory usage and increase </a:t>
            </a:r>
            <a:r>
              <a:rPr lang="en-GB"/>
              <a:t>compute intensity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51</a:t>
            </a:fld>
            <a:endParaRPr lang="en-US"/>
          </a:p>
        </p:txBody>
      </p:sp>
    </p:spTree>
    <p:extLst>
      <p:ext uri="{BB962C8B-B14F-4D97-AF65-F5344CB8AC3E}">
        <p14:creationId xmlns:p14="http://schemas.microsoft.com/office/powerpoint/2010/main" val="41570016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put it in perspective</a:t>
            </a:r>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651309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rtl="0">
              <a:spcBef>
                <a:spcPts val="0"/>
              </a:spcBef>
              <a:spcAft>
                <a:spcPts val="0"/>
              </a:spcAft>
            </a:pPr>
            <a:r>
              <a:rPr lang="en-US"/>
              <a:t>Let’s take a look at NVIDIA NeMo, the end-to-end, cloud-native solution for building, customizing, and deploying generative AI models. </a:t>
            </a:r>
            <a:r>
              <a:rPr lang="en-US" b="0" i="0">
                <a:solidFill>
                  <a:srgbClr val="374151"/>
                </a:solidFill>
                <a:effectLst/>
                <a:latin typeface="Söhne"/>
              </a:rPr>
              <a:t>As enterprises increasingly harness the transformative power of generative AI, a robust platform or Foundry is needed to construct and manage these sophisticated models. That's where Nvidia's NeMo comes into play.</a:t>
            </a:r>
          </a:p>
          <a:p>
            <a:pPr rtl="0">
              <a:spcBef>
                <a:spcPts val="0"/>
              </a:spcBef>
              <a:spcAft>
                <a:spcPts val="0"/>
              </a:spcAft>
            </a:pPr>
            <a:endParaRPr lang="en-US" b="0" i="0">
              <a:solidFill>
                <a:srgbClr val="374151"/>
              </a:solidFill>
              <a:effectLst/>
              <a:latin typeface="Söhne"/>
            </a:endParaRPr>
          </a:p>
          <a:p>
            <a:pPr algn="l">
              <a:buFont typeface="+mj-lt"/>
              <a:buNone/>
            </a:pPr>
            <a:r>
              <a:rPr lang="en-US" b="1" i="0">
                <a:solidFill>
                  <a:srgbClr val="374151"/>
                </a:solidFill>
                <a:effectLst/>
                <a:latin typeface="Söhne"/>
              </a:rPr>
              <a:t>Data Curation:</a:t>
            </a:r>
            <a:r>
              <a:rPr lang="en-US" b="0" i="0">
                <a:solidFill>
                  <a:srgbClr val="374151"/>
                </a:solidFill>
                <a:effectLst/>
                <a:latin typeface="Söhne"/>
              </a:rPr>
              <a:t> The NeMo framework simplifies the often complex process of data curation. It effectively extracts, deduplicates, and filters information from massive amounts of unstructured data. This sets the stage for your training process to utilize high-quality, relevant data at scale.</a:t>
            </a:r>
          </a:p>
          <a:p>
            <a:pPr algn="l">
              <a:buFont typeface="+mj-lt"/>
              <a:buNone/>
            </a:pPr>
            <a:endParaRPr lang="en-US" b="0" i="0">
              <a:solidFill>
                <a:srgbClr val="374151"/>
              </a:solidFill>
              <a:effectLst/>
              <a:latin typeface="Söhne"/>
            </a:endParaRPr>
          </a:p>
          <a:p>
            <a:pPr algn="l">
              <a:buFont typeface="+mj-lt"/>
              <a:buNone/>
            </a:pPr>
            <a:r>
              <a:rPr lang="en-US" b="1" i="0">
                <a:solidFill>
                  <a:srgbClr val="374151"/>
                </a:solidFill>
                <a:effectLst/>
                <a:latin typeface="Söhne"/>
              </a:rPr>
              <a:t>Optimized Training:</a:t>
            </a:r>
            <a:r>
              <a:rPr lang="en-US" b="0" i="0">
                <a:solidFill>
                  <a:srgbClr val="374151"/>
                </a:solidFill>
                <a:effectLst/>
                <a:latin typeface="Söhne"/>
              </a:rPr>
              <a:t> What makes NeMo truly unique is its ability to efficiently use GPU resources and memory across tens of thousands of nodes, leveraging distributed training with advanced parallelism techniques. By dividing the model and training data, NeMo enables maximum throughput and a significantly minimized training time.</a:t>
            </a:r>
          </a:p>
          <a:p>
            <a:pPr algn="l">
              <a:buFont typeface="+mj-lt"/>
              <a:buNone/>
            </a:pPr>
            <a:endParaRPr lang="en-US" b="0" i="0">
              <a:solidFill>
                <a:srgbClr val="374151"/>
              </a:solidFill>
              <a:effectLst/>
              <a:latin typeface="Söhne"/>
            </a:endParaRPr>
          </a:p>
          <a:p>
            <a:pPr algn="l">
              <a:buFont typeface="+mj-lt"/>
              <a:buNone/>
            </a:pPr>
            <a:r>
              <a:rPr lang="en-US" b="1" i="0">
                <a:solidFill>
                  <a:srgbClr val="374151"/>
                </a:solidFill>
                <a:effectLst/>
                <a:latin typeface="Söhne"/>
              </a:rPr>
              <a:t>Model Customization:</a:t>
            </a:r>
            <a:r>
              <a:rPr lang="en-US" b="0" i="0">
                <a:solidFill>
                  <a:srgbClr val="374151"/>
                </a:solidFill>
                <a:effectLst/>
                <a:latin typeface="Söhne"/>
              </a:rPr>
              <a:t> The magic of NeMo unfolds as you explore its customization capabilities. Once your foundational models are trained, you can easily adapt them to a variety of tasks. Add functional skills, focus on specific domains, and implement guard rails to prevent inappropriate responses. You also have the option to continuously refine your models with techniques such as reinforcement learning, supplemented by human feedback.  Customization techniques supported by the platform include including P-tuning, SFT (Supervised Fine Tuning), Adapters, RLHF (Reinforcement Learning from Human Feedback), and </a:t>
            </a:r>
            <a:r>
              <a:rPr lang="en-US" b="0" i="0" err="1">
                <a:solidFill>
                  <a:srgbClr val="374151"/>
                </a:solidFill>
                <a:effectLst/>
                <a:latin typeface="Söhne"/>
              </a:rPr>
              <a:t>AliBi</a:t>
            </a:r>
            <a:r>
              <a:rPr lang="en-US" b="0" i="0">
                <a:solidFill>
                  <a:srgbClr val="374151"/>
                </a:solidFill>
                <a:effectLst/>
                <a:latin typeface="Söhne"/>
              </a:rPr>
              <a:t>. This flexibility enables the development of functional skills, focus on specific domains, and implementation of guard rails to prevent inappropriate responses.</a:t>
            </a:r>
          </a:p>
          <a:p>
            <a:pPr algn="l">
              <a:buFont typeface="+mj-lt"/>
              <a:buNone/>
            </a:pPr>
            <a:endParaRPr lang="en-US" b="0" i="0">
              <a:solidFill>
                <a:srgbClr val="374151"/>
              </a:solidFill>
              <a:effectLst/>
              <a:latin typeface="Söhne"/>
            </a:endParaRPr>
          </a:p>
          <a:p>
            <a:pPr algn="l">
              <a:buFont typeface="+mj-lt"/>
              <a:buNone/>
            </a:pPr>
            <a:r>
              <a:rPr lang="en-US" b="1" i="0">
                <a:solidFill>
                  <a:srgbClr val="374151"/>
                </a:solidFill>
                <a:effectLst/>
                <a:latin typeface="Söhne"/>
              </a:rPr>
              <a:t>Deployment at Scale:</a:t>
            </a:r>
            <a:r>
              <a:rPr lang="en-US" b="0" i="0">
                <a:solidFill>
                  <a:srgbClr val="374151"/>
                </a:solidFill>
                <a:effectLst/>
                <a:latin typeface="Söhne"/>
              </a:rPr>
              <a:t> NeMo integrates seamlessly with the Nvidia Triton inference server to accelerate the inference process, delivering cutting-edge accuracy, low latency, and high throughput. NeMo allows for secure and efficient large-scale deployments, providing guardrails that align with safety and security requirements.</a:t>
            </a:r>
          </a:p>
          <a:p>
            <a:pPr algn="l">
              <a:buFont typeface="+mj-lt"/>
              <a:buNone/>
            </a:pPr>
            <a:endParaRPr lang="en-US" b="0" i="0">
              <a:solidFill>
                <a:srgbClr val="374151"/>
              </a:solidFill>
              <a:effectLst/>
              <a:latin typeface="Söhne"/>
            </a:endParaRPr>
          </a:p>
          <a:p>
            <a:pPr algn="l">
              <a:buFont typeface="+mj-lt"/>
              <a:buNone/>
            </a:pPr>
            <a:r>
              <a:rPr lang="en-US" b="1" i="0">
                <a:solidFill>
                  <a:srgbClr val="374151"/>
                </a:solidFill>
                <a:effectLst/>
                <a:latin typeface="Söhne"/>
              </a:rPr>
              <a:t>Comprehensive Support:</a:t>
            </a:r>
            <a:r>
              <a:rPr lang="en-US" b="0" i="0">
                <a:solidFill>
                  <a:srgbClr val="374151"/>
                </a:solidFill>
                <a:effectLst/>
                <a:latin typeface="Söhne"/>
              </a:rPr>
              <a:t> As part of the Nvidia AI Enterprise software suite, NeMo is backed by a team of dedicated Nvidia experts providing unparalleled support and expertise.</a:t>
            </a:r>
          </a:p>
          <a:p>
            <a:pPr algn="l">
              <a:buFont typeface="+mj-lt"/>
              <a:buNone/>
            </a:pPr>
            <a:endParaRPr lang="en-US" b="0" i="0">
              <a:solidFill>
                <a:srgbClr val="374151"/>
              </a:solidFill>
              <a:effectLst/>
              <a:latin typeface="Söhne"/>
            </a:endParaRPr>
          </a:p>
          <a:p>
            <a:pPr algn="l"/>
            <a:r>
              <a:rPr lang="en-US" b="0" i="0">
                <a:solidFill>
                  <a:srgbClr val="374151"/>
                </a:solidFill>
                <a:effectLst/>
                <a:latin typeface="Söhne"/>
              </a:rPr>
              <a:t>In summary, the Nvidia NeMo framework is a game-changer for enterprises looking to leverage generative AI. It empowers businesses to drive innovation, optimize operations, and secure a competitive advantage in the market landscape. Thank you for joining us today to discover the potential of Nvidia NeMo in revolutionizing generative AI.</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33703777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gn="l"/>
            <a:r>
              <a:rPr lang="en-US" b="0" i="0">
                <a:solidFill>
                  <a:srgbClr val="374151"/>
                </a:solidFill>
                <a:effectLst/>
                <a:latin typeface="Söhne"/>
              </a:rPr>
              <a:t>NVIDIA NeMo is not just a tool but a catalyst for innovation. Let’s explore the pillars that make it a leader in the AI revolution.</a:t>
            </a:r>
          </a:p>
          <a:p>
            <a:pPr algn="l"/>
            <a:endParaRPr lang="en-US" b="0" i="0">
              <a:solidFill>
                <a:srgbClr val="374151"/>
              </a:solidFill>
              <a:effectLst/>
              <a:latin typeface="Söhne"/>
            </a:endParaRPr>
          </a:p>
          <a:p>
            <a:pPr algn="l"/>
            <a:r>
              <a:rPr lang="en-US" b="0" i="0">
                <a:solidFill>
                  <a:srgbClr val="374151"/>
                </a:solidFill>
                <a:effectLst/>
                <a:latin typeface="Söhne"/>
              </a:rPr>
              <a:t>Firstly, we have the </a:t>
            </a:r>
            <a:r>
              <a:rPr lang="en-US" b="1" i="0">
                <a:solidFill>
                  <a:srgbClr val="374151"/>
                </a:solidFill>
                <a:effectLst/>
                <a:latin typeface="Söhne"/>
              </a:rPr>
              <a:t>End-to-End Pipeline</a:t>
            </a:r>
            <a:r>
              <a:rPr lang="en-US" b="0" i="0">
                <a:solidFill>
                  <a:srgbClr val="374151"/>
                </a:solidFill>
                <a:effectLst/>
                <a:latin typeface="Söhne"/>
              </a:rPr>
              <a:t>. It’s the complete package — from data processing to training to inference. This isn’t just about creating AI; it's about crafting a seamless journey that takes your data and turns it into intelligent, actionable insights.</a:t>
            </a:r>
          </a:p>
          <a:p>
            <a:pPr algn="l"/>
            <a:endParaRPr lang="en-US" b="0" i="0">
              <a:solidFill>
                <a:srgbClr val="374151"/>
              </a:solidFill>
              <a:effectLst/>
              <a:latin typeface="Söhne"/>
            </a:endParaRPr>
          </a:p>
          <a:p>
            <a:pPr algn="l"/>
            <a:r>
              <a:rPr lang="en-US" b="0" i="0">
                <a:solidFill>
                  <a:srgbClr val="374151"/>
                </a:solidFill>
                <a:effectLst/>
                <a:latin typeface="Söhne"/>
              </a:rPr>
              <a:t>Accelerating to our next point, </a:t>
            </a:r>
            <a:r>
              <a:rPr lang="en-US" b="1" i="0">
                <a:solidFill>
                  <a:srgbClr val="374151"/>
                </a:solidFill>
                <a:effectLst/>
                <a:latin typeface="Söhne"/>
              </a:rPr>
              <a:t>Accelerated Performance</a:t>
            </a:r>
            <a:r>
              <a:rPr lang="en-US" b="0" i="0">
                <a:solidFill>
                  <a:srgbClr val="374151"/>
                </a:solidFill>
                <a:effectLst/>
                <a:latin typeface="Söhne"/>
              </a:rPr>
              <a:t>. With NeMo, we harness the power of multi-node and multi-GPU training, maximizing throughput and slashing the time it takes to train large language models. It's the turbocharge that propels AI training at breakneck speeds.</a:t>
            </a:r>
          </a:p>
          <a:p>
            <a:pPr algn="l"/>
            <a:endParaRPr lang="en-US" b="0" i="0">
              <a:solidFill>
                <a:srgbClr val="374151"/>
              </a:solidFill>
              <a:effectLst/>
              <a:latin typeface="Söhne"/>
            </a:endParaRPr>
          </a:p>
          <a:p>
            <a:pPr algn="l"/>
            <a:r>
              <a:rPr lang="en-US" b="0" i="0">
                <a:solidFill>
                  <a:srgbClr val="374151"/>
                </a:solidFill>
                <a:effectLst/>
                <a:latin typeface="Söhne"/>
              </a:rPr>
              <a:t>Stepping into the realm of security and stability, we arrive at </a:t>
            </a:r>
            <a:r>
              <a:rPr lang="en-US" b="1" i="0">
                <a:solidFill>
                  <a:srgbClr val="374151"/>
                </a:solidFill>
                <a:effectLst/>
                <a:latin typeface="Söhne"/>
              </a:rPr>
              <a:t>Production Ready</a:t>
            </a:r>
            <a:r>
              <a:rPr lang="en-US" b="0" i="0">
                <a:solidFill>
                  <a:srgbClr val="374151"/>
                </a:solidFill>
                <a:effectLst/>
                <a:latin typeface="Söhne"/>
              </a:rPr>
              <a:t>. This is where NeMo shines with a secure, optimized, full-stack solution. We’re talking about enterprise-grade deployments backed by solid support, iron-clad security, and API stability. It’s AI you can rely on.</a:t>
            </a:r>
          </a:p>
          <a:p>
            <a:pPr algn="l"/>
            <a:endParaRPr lang="en-US" b="0" i="0">
              <a:solidFill>
                <a:srgbClr val="374151"/>
              </a:solidFill>
              <a:effectLst/>
              <a:latin typeface="Söhne"/>
            </a:endParaRPr>
          </a:p>
          <a:p>
            <a:pPr algn="l"/>
            <a:r>
              <a:rPr lang="en-US" b="0" i="0">
                <a:solidFill>
                  <a:srgbClr val="374151"/>
                </a:solidFill>
                <a:effectLst/>
                <a:latin typeface="Söhne"/>
              </a:rPr>
              <a:t>Now, let’s talk about versatility with </a:t>
            </a:r>
            <a:r>
              <a:rPr lang="en-US" b="1" i="0">
                <a:solidFill>
                  <a:srgbClr val="374151"/>
                </a:solidFill>
                <a:effectLst/>
                <a:latin typeface="Söhne"/>
              </a:rPr>
              <a:t>Run Anywhere</a:t>
            </a:r>
            <a:r>
              <a:rPr lang="en-US" b="0" i="0">
                <a:solidFill>
                  <a:srgbClr val="374151"/>
                </a:solidFill>
                <a:effectLst/>
                <a:latin typeface="Söhne"/>
              </a:rPr>
              <a:t>. Train and deploy your generative AI across various platforms — from cloud to data centers to the edge. NeMo gives you the freedom to operate in any environment, ensuring your AI is not just powerful but also incredibly agile.</a:t>
            </a:r>
          </a:p>
          <a:p>
            <a:pPr algn="l"/>
            <a:endParaRPr lang="en-US" b="0" i="0">
              <a:solidFill>
                <a:srgbClr val="374151"/>
              </a:solidFill>
              <a:effectLst/>
              <a:latin typeface="Söhne"/>
            </a:endParaRPr>
          </a:p>
          <a:p>
            <a:pPr algn="l"/>
            <a:r>
              <a:rPr lang="en-US" b="0" i="0">
                <a:solidFill>
                  <a:srgbClr val="374151"/>
                </a:solidFill>
                <a:effectLst/>
                <a:latin typeface="Söhne"/>
              </a:rPr>
              <a:t>Lastly, we cannot overlook the </a:t>
            </a:r>
            <a:r>
              <a:rPr lang="en-US" b="1" i="0">
                <a:solidFill>
                  <a:srgbClr val="374151"/>
                </a:solidFill>
                <a:effectLst/>
                <a:latin typeface="Söhne"/>
              </a:rPr>
              <a:t>Increased ROI</a:t>
            </a:r>
            <a:r>
              <a:rPr lang="en-US" b="0" i="0">
                <a:solidFill>
                  <a:srgbClr val="374151"/>
                </a:solidFill>
                <a:effectLst/>
                <a:latin typeface="Söhne"/>
              </a:rPr>
              <a:t>. By speeding up the training and customization process, NeMo dramatically reduces the time to solution. The result? A significant increase in return on investment as you deploy scalable, customized LLMs faster than ever before.</a:t>
            </a:r>
          </a:p>
          <a:p>
            <a:pPr algn="l"/>
            <a:endParaRPr lang="en-US" b="0" i="0">
              <a:solidFill>
                <a:srgbClr val="374151"/>
              </a:solidFill>
              <a:effectLst/>
              <a:latin typeface="Söhne"/>
            </a:endParaRPr>
          </a:p>
          <a:p>
            <a:pPr algn="l"/>
            <a:r>
              <a:rPr lang="en-US" b="0" i="0">
                <a:solidFill>
                  <a:srgbClr val="374151"/>
                </a:solidFill>
                <a:effectLst/>
                <a:latin typeface="Söhne"/>
              </a:rPr>
              <a:t>In essence, NVIDIA NeMo is transforming the way organizations adopt generative AI — making it easy, cost-effective, and fast. </a:t>
            </a:r>
          </a:p>
          <a:p>
            <a:pPr algn="l"/>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54</a:t>
            </a:fld>
            <a:endParaRPr lang="en-US"/>
          </a:p>
        </p:txBody>
      </p:sp>
    </p:spTree>
    <p:extLst>
      <p:ext uri="{BB962C8B-B14F-4D97-AF65-F5344CB8AC3E}">
        <p14:creationId xmlns:p14="http://schemas.microsoft.com/office/powerpoint/2010/main" val="26963007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55</a:t>
            </a:fld>
            <a:endParaRPr lang="en-US"/>
          </a:p>
        </p:txBody>
      </p:sp>
    </p:spTree>
    <p:extLst>
      <p:ext uri="{BB962C8B-B14F-4D97-AF65-F5344CB8AC3E}">
        <p14:creationId xmlns:p14="http://schemas.microsoft.com/office/powerpoint/2010/main" val="1172852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56</a:t>
            </a:fld>
            <a:endParaRPr lang="en-US"/>
          </a:p>
        </p:txBody>
      </p:sp>
    </p:spTree>
    <p:extLst>
      <p:ext uri="{BB962C8B-B14F-4D97-AF65-F5344CB8AC3E}">
        <p14:creationId xmlns:p14="http://schemas.microsoft.com/office/powerpoint/2010/main" val="38870322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57</a:t>
            </a:fld>
            <a:endParaRPr lang="en-US"/>
          </a:p>
        </p:txBody>
      </p:sp>
    </p:spTree>
    <p:extLst>
      <p:ext uri="{BB962C8B-B14F-4D97-AF65-F5344CB8AC3E}">
        <p14:creationId xmlns:p14="http://schemas.microsoft.com/office/powerpoint/2010/main" val="21549113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58</a:t>
            </a:fld>
            <a:endParaRPr lang="en-US"/>
          </a:p>
        </p:txBody>
      </p:sp>
    </p:spTree>
    <p:extLst>
      <p:ext uri="{BB962C8B-B14F-4D97-AF65-F5344CB8AC3E}">
        <p14:creationId xmlns:p14="http://schemas.microsoft.com/office/powerpoint/2010/main" val="35194271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a:t>To put it in perspective</a:t>
            </a:r>
          </a:p>
          <a:p>
            <a:endParaRPr lang="en-GB"/>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59</a:t>
            </a:fld>
            <a:endParaRPr lang="en-US"/>
          </a:p>
        </p:txBody>
      </p:sp>
    </p:spTree>
    <p:extLst>
      <p:ext uri="{BB962C8B-B14F-4D97-AF65-F5344CB8AC3E}">
        <p14:creationId xmlns:p14="http://schemas.microsoft.com/office/powerpoint/2010/main" val="1520294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50793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286F507-0162-2015-30A9-1B868F6B72D7}"/>
              </a:ext>
            </a:extLst>
          </p:cNvPr>
          <p:cNvSpPr>
            <a:spLocks noGrp="1"/>
          </p:cNvSpPr>
          <p:nvPr>
            <p:ph type="body" idx="1"/>
          </p:nvPr>
        </p:nvSpPr>
        <p:spPr/>
        <p:txBody>
          <a:bodyPr>
            <a:normAutofit/>
          </a:bodyPr>
          <a:lstStyle/>
          <a:p>
            <a:r>
              <a:rPr lang="en-GB" dirty="0"/>
              <a:t>It all boils down to the cost to generate these high-quality labels. </a:t>
            </a:r>
          </a:p>
          <a:p>
            <a:endParaRPr lang="en-GB" dirty="0"/>
          </a:p>
          <a:p>
            <a:r>
              <a:rPr lang="en-GB" dirty="0"/>
              <a:t>Notice that the x and y axis are in logarithmic scale, this means the size of training data needed for large neural networks exponentially increases with your desired error rate</a:t>
            </a:r>
          </a:p>
          <a:p>
            <a:endParaRPr lang="en-GB" dirty="0"/>
          </a:p>
          <a:p>
            <a:r>
              <a:rPr lang="en-GB" dirty="0"/>
              <a:t>In order to generate high-quality data at the scale required by large neural networks, the cost would be too high</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GB" dirty="0" err="1"/>
              <a:t>Labeling</a:t>
            </a:r>
            <a:r>
              <a:rPr lang="en-GB" dirty="0"/>
              <a:t> is time consuming. Here we show two examples of labels needed for different talks.</a:t>
            </a:r>
          </a:p>
          <a:p>
            <a:endParaRPr lang="en-GB" dirty="0"/>
          </a:p>
          <a:p>
            <a:r>
              <a:rPr lang="en-GB" dirty="0"/>
              <a:t>On the left, for self driving cars, you start with 10’s of petabytes of data collected from cars and then use 1500 people to label 1Million images/month</a:t>
            </a:r>
          </a:p>
          <a:p>
            <a:endParaRPr lang="en-GB" dirty="0"/>
          </a:p>
          <a:p>
            <a:r>
              <a:rPr lang="en-GB" dirty="0"/>
              <a:t>On the right hand side, we show that for tasks that require significant expertise the number of qualified data </a:t>
            </a:r>
            <a:r>
              <a:rPr lang="en-GB" dirty="0" err="1"/>
              <a:t>labelers</a:t>
            </a:r>
            <a:r>
              <a:rPr lang="en-GB" dirty="0"/>
              <a:t> decreases significantly.</a:t>
            </a:r>
          </a:p>
          <a:p>
            <a:endParaRPr lang="en-GB" dirty="0"/>
          </a:p>
          <a:p>
            <a:r>
              <a:rPr lang="en-GB" dirty="0"/>
              <a:t>There are only about 3k </a:t>
            </a:r>
            <a:r>
              <a:rPr lang="en-GB" dirty="0" err="1"/>
              <a:t>ish</a:t>
            </a:r>
            <a:r>
              <a:rPr lang="en-GB" dirty="0"/>
              <a:t> radiologists in England so to label petabytes of data might not be economically feasible to hire half of them to label that data</a:t>
            </a:r>
          </a:p>
          <a:p>
            <a:endParaRPr lang="en-GB" dirty="0"/>
          </a:p>
          <a:p>
            <a:r>
              <a:rPr lang="en-GB" dirty="0"/>
              <a:t>This expertise requirement makes some problems more difficult to solve</a:t>
            </a:r>
          </a:p>
          <a:p>
            <a:endParaRPr lang="en-GB" dirty="0"/>
          </a:p>
          <a:p>
            <a:r>
              <a:rPr lang="en-GB" dirty="0"/>
              <a:t>So what other options do we have?</a:t>
            </a:r>
          </a:p>
          <a:p>
            <a:endParaRPr lang="en-GB"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4097071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78734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45749" y="3160775"/>
            <a:ext cx="2669325" cy="2164380"/>
          </a:xfrm>
          <a:prstGeom prst="rect">
            <a:avLst/>
          </a:prstGeom>
        </p:spPr>
      </p:pic>
      <p:sp>
        <p:nvSpPr>
          <p:cNvPr id="11" name="Rectangle 4"/>
          <p:cNvSpPr>
            <a:spLocks noGrp="1" noChangeArrowheads="1"/>
          </p:cNvSpPr>
          <p:nvPr>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pic>
        <p:nvPicPr>
          <p:cNvPr id="2" name="Graphic 1">
            <a:extLst>
              <a:ext uri="{FF2B5EF4-FFF2-40B4-BE49-F238E27FC236}">
                <a16:creationId xmlns:a16="http://schemas.microsoft.com/office/drawing/2014/main" id="{B3FC84FD-FDBC-467E-BC0E-BFA2F5D72269}"/>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3293717" y="3370707"/>
            <a:ext cx="3306588" cy="1815507"/>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6F720E-B055-4C1E-945E-E6CA4B843BBF}"/>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0B80375D-227C-4AD1-A1C4-8FA754AB594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FEA917CE-050C-4AE3-A9CF-B16C84942F57}"/>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3E4F6385-A086-4712-BCFF-4101C88EB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1090588"/>
            <a:ext cx="16626840" cy="984885"/>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830581" y="3519436"/>
            <a:ext cx="8241772"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9215650" y="3519436"/>
            <a:ext cx="8241770" cy="6155868"/>
          </a:xfrm>
        </p:spPr>
        <p:txBody>
          <a:bodyPr/>
          <a:lstStyle>
            <a:lvl1pPr marL="386299" indent="-386299">
              <a:buSzPct val="100000"/>
              <a:buFontTx/>
              <a:buBlip>
                <a:blip r:embed="rId2"/>
              </a:buBlip>
              <a:defRPr sz="4000" b="0">
                <a:solidFill>
                  <a:schemeClr val="bg1"/>
                </a:solidFill>
              </a:defRPr>
            </a:lvl1pPr>
            <a:lvl2pPr marL="1338818" indent="-386299">
              <a:buSzPct val="100000"/>
              <a:buFontTx/>
              <a:buBlip>
                <a:blip r:embed="rId2"/>
              </a:buBlip>
              <a:defRPr sz="3333" b="0">
                <a:solidFill>
                  <a:schemeClr val="bg1"/>
                </a:solidFill>
              </a:defRPr>
            </a:lvl2pPr>
            <a:lvl3pPr marL="2092897" indent="-277819">
              <a:buSzPct val="100000"/>
              <a:buFontTx/>
              <a:buBlip>
                <a:blip r:embed="rId2"/>
              </a:buBlip>
              <a:defRPr sz="3000" b="0">
                <a:solidFill>
                  <a:schemeClr val="bg1"/>
                </a:solidFill>
              </a:defRPr>
            </a:lvl3pPr>
            <a:lvl4pPr marL="2958101" indent="-381008">
              <a:buFont typeface="Wingdings" panose="05000000000000000000" pitchFamily="2" charset="2"/>
              <a:buChar char="§"/>
              <a:defRPr sz="3000" b="0">
                <a:solidFill>
                  <a:schemeClr val="tx1"/>
                </a:solidFill>
              </a:defRPr>
            </a:lvl4pPr>
            <a:lvl5pPr marL="3529612" indent="-381008">
              <a:buFont typeface="Wingdings" panose="05000000000000000000" pitchFamily="2" charset="2"/>
              <a:buChar char="§"/>
              <a:defRPr sz="3000" b="0">
                <a:solidFill>
                  <a:schemeClr val="tx1"/>
                </a:solidFill>
              </a:defRPr>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967614"/>
            <a:ext cx="16626840" cy="875772"/>
          </a:xfrm>
        </p:spPr>
        <p:txBody>
          <a:bodyPr/>
          <a:lstStyle>
            <a:lvl1pPr marL="0" indent="0" algn="ctr">
              <a:buFontTx/>
              <a:buNone/>
              <a:defRPr sz="4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6135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1257300" y="2423160"/>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1288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53267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48F02-9AF6-4988-AD7F-E5038727CECF}"/>
              </a:ext>
            </a:extLst>
          </p:cNvPr>
          <p:cNvSpPr/>
          <p:nvPr userDrawn="1"/>
        </p:nvSpPr>
        <p:spPr>
          <a:xfrm>
            <a:off x="1" y="-2"/>
            <a:ext cx="5973248"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FD7E67-D4DA-4279-91E8-6C3A4576F84E}"/>
              </a:ext>
            </a:extLst>
          </p:cNvPr>
          <p:cNvPicPr>
            <a:picLocks noChangeAspect="1"/>
          </p:cNvPicPr>
          <p:nvPr userDrawn="1"/>
        </p:nvPicPr>
        <p:blipFill rotWithShape="1">
          <a:blip r:embed="rId2"/>
          <a:srcRect r="67338"/>
          <a:stretch/>
        </p:blipFill>
        <p:spPr>
          <a:xfrm>
            <a:off x="1" y="0"/>
            <a:ext cx="5973248" cy="10287000"/>
          </a:xfrm>
          <a:prstGeom prst="rect">
            <a:avLst/>
          </a:prstGeom>
        </p:spPr>
      </p:pic>
      <p:sp>
        <p:nvSpPr>
          <p:cNvPr id="13" name="Rectangle 12">
            <a:extLst>
              <a:ext uri="{FF2B5EF4-FFF2-40B4-BE49-F238E27FC236}">
                <a16:creationId xmlns:a16="http://schemas.microsoft.com/office/drawing/2014/main" id="{1A4FF350-1538-46D4-A069-749DBD3BB8F4}"/>
              </a:ext>
            </a:extLst>
          </p:cNvPr>
          <p:cNvSpPr/>
          <p:nvPr userDrawn="1"/>
        </p:nvSpPr>
        <p:spPr>
          <a:xfrm>
            <a:off x="1" y="0"/>
            <a:ext cx="5973248" cy="102870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6469" y="3969678"/>
            <a:ext cx="4500323" cy="2347648"/>
          </a:xfrm>
        </p:spPr>
        <p:txBody>
          <a:bodyPr anchor="ctr"/>
          <a:lstStyle>
            <a:lvl1pPr algn="ctr">
              <a:defRPr sz="6000">
                <a:solidFill>
                  <a:schemeClr val="tx1"/>
                </a:solidFill>
              </a:defRPr>
            </a:lvl1pPr>
          </a:lstStyle>
          <a:p>
            <a:r>
              <a:rPr lang="en-US"/>
              <a:t>Click to edit Master title style</a:t>
            </a:r>
          </a:p>
        </p:txBody>
      </p:sp>
    </p:spTree>
    <p:extLst>
      <p:ext uri="{BB962C8B-B14F-4D97-AF65-F5344CB8AC3E}">
        <p14:creationId xmlns:p14="http://schemas.microsoft.com/office/powerpoint/2010/main" val="133169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402"/>
        <p:cNvGrpSpPr/>
        <p:nvPr/>
      </p:nvGrpSpPr>
      <p:grpSpPr>
        <a:xfrm>
          <a:off x="0" y="0"/>
          <a:ext cx="0" cy="0"/>
          <a:chOff x="0" y="0"/>
          <a:chExt cx="0" cy="0"/>
        </a:xfrm>
      </p:grpSpPr>
      <p:sp>
        <p:nvSpPr>
          <p:cNvPr id="403" name="Google Shape;403;p42"/>
          <p:cNvSpPr txBox="1">
            <a:spLocks noGrp="1"/>
          </p:cNvSpPr>
          <p:nvPr>
            <p:ph type="title"/>
          </p:nvPr>
        </p:nvSpPr>
        <p:spPr>
          <a:xfrm>
            <a:off x="830580" y="868682"/>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p42"/>
          <p:cNvSpPr txBox="1">
            <a:spLocks noGrp="1"/>
          </p:cNvSpPr>
          <p:nvPr>
            <p:ph type="body" idx="1"/>
          </p:nvPr>
        </p:nvSpPr>
        <p:spPr>
          <a:xfrm>
            <a:off x="861251" y="3505060"/>
            <a:ext cx="16581120" cy="6198209"/>
          </a:xfrm>
          <a:prstGeom prst="rect">
            <a:avLst/>
          </a:prstGeom>
          <a:noFill/>
          <a:ln>
            <a:noFill/>
          </a:ln>
        </p:spPr>
        <p:txBody>
          <a:bodyPr spcFirstLastPara="1" wrap="square" lIns="91425" tIns="45700" rIns="91425" bIns="45700" anchor="t" anchorCtr="0">
            <a:noAutofit/>
          </a:bodyPr>
          <a:lstStyle>
            <a:lvl1pPr marL="685800" lvl="0" indent="-342900" algn="l">
              <a:lnSpc>
                <a:spcPct val="90000"/>
              </a:lnSpc>
              <a:spcBef>
                <a:spcPts val="1500"/>
              </a:spcBef>
              <a:spcAft>
                <a:spcPts val="0"/>
              </a:spcAft>
              <a:buClr>
                <a:schemeClr val="dk1"/>
              </a:buClr>
              <a:buSzPts val="1600"/>
              <a:buFont typeface="Trebuchet MS"/>
              <a:buNone/>
              <a:defRPr sz="2400">
                <a:solidFill>
                  <a:schemeClr val="accent4"/>
                </a:solidFill>
              </a:defRPr>
            </a:lvl1pPr>
            <a:lvl2pPr marL="1371600" lvl="1" indent="-342900" algn="l">
              <a:lnSpc>
                <a:spcPct val="90000"/>
              </a:lnSpc>
              <a:spcBef>
                <a:spcPts val="1500"/>
              </a:spcBef>
              <a:spcAft>
                <a:spcPts val="0"/>
              </a:spcAft>
              <a:buClr>
                <a:schemeClr val="dk1"/>
              </a:buClr>
              <a:buSzPts val="1333"/>
              <a:buFont typeface="Trebuchet MS"/>
              <a:buNone/>
              <a:defRPr sz="2000">
                <a:solidFill>
                  <a:schemeClr val="accent4"/>
                </a:solidFill>
              </a:defRPr>
            </a:lvl2pPr>
            <a:lvl3pPr marL="2057400" lvl="2" indent="-342900" algn="l">
              <a:lnSpc>
                <a:spcPct val="90000"/>
              </a:lnSpc>
              <a:spcBef>
                <a:spcPts val="1500"/>
              </a:spcBef>
              <a:spcAft>
                <a:spcPts val="0"/>
              </a:spcAft>
              <a:buClr>
                <a:schemeClr val="dk1"/>
              </a:buClr>
              <a:buSzPts val="1222"/>
              <a:buFont typeface="Trebuchet MS"/>
              <a:buNone/>
              <a:defRPr sz="1833">
                <a:solidFill>
                  <a:schemeClr val="accent4"/>
                </a:solidFill>
              </a:defRPr>
            </a:lvl3pPr>
            <a:lvl4pPr marL="2743200" lvl="3" indent="-533400" algn="l">
              <a:lnSpc>
                <a:spcPct val="100000"/>
              </a:lnSpc>
              <a:spcBef>
                <a:spcPts val="1500"/>
              </a:spcBef>
              <a:spcAft>
                <a:spcPts val="0"/>
              </a:spcAft>
              <a:buClr>
                <a:schemeClr val="dk1"/>
              </a:buClr>
              <a:buSzPts val="2000"/>
              <a:buFont typeface="Noto Sans Symbols"/>
              <a:buChar char="▪"/>
              <a:defRPr sz="3000">
                <a:solidFill>
                  <a:schemeClr val="lt1"/>
                </a:solidFill>
              </a:defRPr>
            </a:lvl4pPr>
            <a:lvl5pPr marL="3429000" lvl="4" indent="-554546" algn="l">
              <a:lnSpc>
                <a:spcPct val="100000"/>
              </a:lnSpc>
              <a:spcBef>
                <a:spcPts val="666"/>
              </a:spcBef>
              <a:spcAft>
                <a:spcPts val="0"/>
              </a:spcAft>
              <a:buClr>
                <a:schemeClr val="dk1"/>
              </a:buClr>
              <a:buSzPts val="2222"/>
              <a:buFont typeface="Noto Sans Symbols"/>
              <a:buChar char="▪"/>
              <a:defRPr>
                <a:solidFill>
                  <a:schemeClr val="lt1"/>
                </a:solidFill>
              </a:defRPr>
            </a:lvl5pPr>
            <a:lvl6pPr marL="4114800" lvl="5" indent="-514350" algn="l">
              <a:lnSpc>
                <a:spcPct val="100000"/>
              </a:lnSpc>
              <a:spcBef>
                <a:spcPts val="540"/>
              </a:spcBef>
              <a:spcAft>
                <a:spcPts val="0"/>
              </a:spcAft>
              <a:buClr>
                <a:schemeClr val="dk2"/>
              </a:buClr>
              <a:buSzPts val="1800"/>
              <a:buChar char="»"/>
              <a:defRPr/>
            </a:lvl6pPr>
            <a:lvl7pPr marL="4800600" lvl="6" indent="-514350" algn="l">
              <a:lnSpc>
                <a:spcPct val="100000"/>
              </a:lnSpc>
              <a:spcBef>
                <a:spcPts val="540"/>
              </a:spcBef>
              <a:spcAft>
                <a:spcPts val="0"/>
              </a:spcAft>
              <a:buClr>
                <a:schemeClr val="dk2"/>
              </a:buClr>
              <a:buSzPts val="1800"/>
              <a:buChar char="»"/>
              <a:defRPr/>
            </a:lvl7pPr>
            <a:lvl8pPr marL="5486400" lvl="7" indent="-514350" algn="l">
              <a:lnSpc>
                <a:spcPct val="100000"/>
              </a:lnSpc>
              <a:spcBef>
                <a:spcPts val="540"/>
              </a:spcBef>
              <a:spcAft>
                <a:spcPts val="0"/>
              </a:spcAft>
              <a:buClr>
                <a:schemeClr val="dk2"/>
              </a:buClr>
              <a:buSzPts val="1800"/>
              <a:buChar char="»"/>
              <a:defRPr/>
            </a:lvl8pPr>
            <a:lvl9pPr marL="6172200" lvl="8" indent="-514350" algn="l">
              <a:lnSpc>
                <a:spcPct val="100000"/>
              </a:lnSpc>
              <a:spcBef>
                <a:spcPts val="540"/>
              </a:spcBef>
              <a:spcAft>
                <a:spcPts val="0"/>
              </a:spcAft>
              <a:buClr>
                <a:schemeClr val="dk2"/>
              </a:buClr>
              <a:buSzPts val="1800"/>
              <a:buChar char="»"/>
              <a:defRPr/>
            </a:lvl9pPr>
          </a:lstStyle>
          <a:p>
            <a:endParaRPr/>
          </a:p>
        </p:txBody>
      </p:sp>
      <p:sp>
        <p:nvSpPr>
          <p:cNvPr id="405" name="Google Shape;405;p42"/>
          <p:cNvSpPr txBox="1">
            <a:spLocks noGrp="1"/>
          </p:cNvSpPr>
          <p:nvPr>
            <p:ph type="body" idx="2"/>
          </p:nvPr>
        </p:nvSpPr>
        <p:spPr>
          <a:xfrm>
            <a:off x="830580" y="1813562"/>
            <a:ext cx="16626840" cy="875772"/>
          </a:xfrm>
          <a:prstGeom prst="rect">
            <a:avLst/>
          </a:prstGeom>
          <a:noFill/>
          <a:ln>
            <a:noFill/>
          </a:ln>
        </p:spPr>
        <p:txBody>
          <a:bodyPr spcFirstLastPara="1" wrap="square" lIns="91425" tIns="45700" rIns="91425" bIns="45700" anchor="t" anchorCtr="0">
            <a:noAutofit/>
          </a:bodyPr>
          <a:lstStyle>
            <a:lvl1pPr marL="685800" lvl="0" indent="-342900" algn="ctr">
              <a:lnSpc>
                <a:spcPct val="90000"/>
              </a:lnSpc>
              <a:spcBef>
                <a:spcPts val="1500"/>
              </a:spcBef>
              <a:spcAft>
                <a:spcPts val="0"/>
              </a:spcAft>
              <a:buSzPts val="2000"/>
              <a:buFont typeface="Trebuchet MS"/>
              <a:buNone/>
              <a:defRPr sz="3000" b="0">
                <a:solidFill>
                  <a:schemeClr val="lt2"/>
                </a:solidFill>
                <a:latin typeface="Trebuchet MS"/>
                <a:ea typeface="Trebuchet MS"/>
                <a:cs typeface="Trebuchet MS"/>
                <a:sym typeface="Trebuchet MS"/>
              </a:defRPr>
            </a:lvl1pPr>
            <a:lvl2pPr marL="1371600" lvl="1" indent="-342900" algn="ctr">
              <a:lnSpc>
                <a:spcPct val="90000"/>
              </a:lnSpc>
              <a:spcBef>
                <a:spcPts val="1500"/>
              </a:spcBef>
              <a:spcAft>
                <a:spcPts val="0"/>
              </a:spcAft>
              <a:buSzPts val="3111"/>
              <a:buFont typeface="Trebuchet MS"/>
              <a:buNone/>
              <a:defRPr sz="4667">
                <a:solidFill>
                  <a:schemeClr val="lt2"/>
                </a:solidFill>
                <a:latin typeface="Trebuchet MS"/>
                <a:ea typeface="Trebuchet MS"/>
                <a:cs typeface="Trebuchet MS"/>
                <a:sym typeface="Trebuchet MS"/>
              </a:defRPr>
            </a:lvl2pPr>
            <a:lvl3pPr marL="2057400" lvl="2" indent="-342900" algn="ctr">
              <a:lnSpc>
                <a:spcPct val="90000"/>
              </a:lnSpc>
              <a:spcBef>
                <a:spcPts val="1500"/>
              </a:spcBef>
              <a:spcAft>
                <a:spcPts val="0"/>
              </a:spcAft>
              <a:buSzPts val="3111"/>
              <a:buFont typeface="Trebuchet MS"/>
              <a:buNone/>
              <a:defRPr sz="4667">
                <a:solidFill>
                  <a:schemeClr val="lt2"/>
                </a:solidFill>
                <a:latin typeface="Trebuchet MS"/>
                <a:ea typeface="Trebuchet MS"/>
                <a:cs typeface="Trebuchet MS"/>
                <a:sym typeface="Trebuchet MS"/>
              </a:defRPr>
            </a:lvl3pPr>
            <a:lvl4pPr marL="2743200" lvl="3" indent="-342900" algn="ctr">
              <a:lnSpc>
                <a:spcPct val="100000"/>
              </a:lnSpc>
              <a:spcBef>
                <a:spcPts val="1500"/>
              </a:spcBef>
              <a:spcAft>
                <a:spcPts val="0"/>
              </a:spcAft>
              <a:buClr>
                <a:schemeClr val="lt2"/>
              </a:buClr>
              <a:buSzPts val="3111"/>
              <a:buFont typeface="Trebuchet MS"/>
              <a:buNone/>
              <a:defRPr sz="4667">
                <a:solidFill>
                  <a:schemeClr val="lt2"/>
                </a:solidFill>
                <a:latin typeface="Trebuchet MS"/>
                <a:ea typeface="Trebuchet MS"/>
                <a:cs typeface="Trebuchet MS"/>
                <a:sym typeface="Trebuchet MS"/>
              </a:defRPr>
            </a:lvl4pPr>
            <a:lvl5pPr marL="3429000" lvl="4" indent="-342900" algn="ctr">
              <a:lnSpc>
                <a:spcPct val="100000"/>
              </a:lnSpc>
              <a:spcBef>
                <a:spcPts val="933"/>
              </a:spcBef>
              <a:spcAft>
                <a:spcPts val="0"/>
              </a:spcAft>
              <a:buClr>
                <a:schemeClr val="lt2"/>
              </a:buClr>
              <a:buSzPts val="3111"/>
              <a:buFont typeface="Trebuchet MS"/>
              <a:buNone/>
              <a:defRPr sz="4667">
                <a:solidFill>
                  <a:schemeClr val="lt2"/>
                </a:solidFill>
                <a:latin typeface="Trebuchet MS"/>
                <a:ea typeface="Trebuchet MS"/>
                <a:cs typeface="Trebuchet MS"/>
                <a:sym typeface="Trebuchet MS"/>
              </a:defRPr>
            </a:lvl5pPr>
            <a:lvl6pPr marL="4114800" lvl="5" indent="-514350" algn="l">
              <a:lnSpc>
                <a:spcPct val="100000"/>
              </a:lnSpc>
              <a:spcBef>
                <a:spcPts val="540"/>
              </a:spcBef>
              <a:spcAft>
                <a:spcPts val="0"/>
              </a:spcAft>
              <a:buClr>
                <a:schemeClr val="dk2"/>
              </a:buClr>
              <a:buSzPts val="1800"/>
              <a:buChar char="»"/>
              <a:defRPr/>
            </a:lvl6pPr>
            <a:lvl7pPr marL="4800600" lvl="6" indent="-514350" algn="l">
              <a:lnSpc>
                <a:spcPct val="100000"/>
              </a:lnSpc>
              <a:spcBef>
                <a:spcPts val="540"/>
              </a:spcBef>
              <a:spcAft>
                <a:spcPts val="0"/>
              </a:spcAft>
              <a:buClr>
                <a:schemeClr val="dk2"/>
              </a:buClr>
              <a:buSzPts val="1800"/>
              <a:buChar char="»"/>
              <a:defRPr/>
            </a:lvl7pPr>
            <a:lvl8pPr marL="5486400" lvl="7" indent="-514350" algn="l">
              <a:lnSpc>
                <a:spcPct val="100000"/>
              </a:lnSpc>
              <a:spcBef>
                <a:spcPts val="540"/>
              </a:spcBef>
              <a:spcAft>
                <a:spcPts val="0"/>
              </a:spcAft>
              <a:buClr>
                <a:schemeClr val="dk2"/>
              </a:buClr>
              <a:buSzPts val="1800"/>
              <a:buChar char="»"/>
              <a:defRPr/>
            </a:lvl8pPr>
            <a:lvl9pPr marL="6172200" lvl="8" indent="-514350" algn="l">
              <a:lnSpc>
                <a:spcPct val="100000"/>
              </a:lnSpc>
              <a:spcBef>
                <a:spcPts val="54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17742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1"/>
        <p:cNvGrpSpPr/>
        <p:nvPr/>
      </p:nvGrpSpPr>
      <p:grpSpPr>
        <a:xfrm>
          <a:off x="0" y="0"/>
          <a:ext cx="0" cy="0"/>
          <a:chOff x="0" y="0"/>
          <a:chExt cx="0" cy="0"/>
        </a:xfrm>
      </p:grpSpPr>
      <p:sp>
        <p:nvSpPr>
          <p:cNvPr id="52" name="Google Shape;52;p45"/>
          <p:cNvSpPr txBox="1">
            <a:spLocks noGrp="1"/>
          </p:cNvSpPr>
          <p:nvPr>
            <p:ph type="title"/>
          </p:nvPr>
        </p:nvSpPr>
        <p:spPr>
          <a:xfrm>
            <a:off x="623400" y="890050"/>
            <a:ext cx="17041200" cy="11454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lvl1pPr>
            <a:lvl2pPr lvl="1" algn="l">
              <a:lnSpc>
                <a:spcPct val="100000"/>
              </a:lnSpc>
              <a:spcBef>
                <a:spcPts val="0"/>
              </a:spcBef>
              <a:spcAft>
                <a:spcPts val="0"/>
              </a:spcAft>
              <a:buClr>
                <a:srgbClr val="73B900"/>
              </a:buClr>
              <a:buSzPts val="1200"/>
              <a:buFont typeface="Arial"/>
              <a:buNone/>
              <a:defRPr/>
            </a:lvl2pPr>
            <a:lvl3pPr lvl="2" algn="l">
              <a:lnSpc>
                <a:spcPct val="100000"/>
              </a:lnSpc>
              <a:spcBef>
                <a:spcPts val="0"/>
              </a:spcBef>
              <a:spcAft>
                <a:spcPts val="0"/>
              </a:spcAft>
              <a:buClr>
                <a:srgbClr val="73B900"/>
              </a:buClr>
              <a:buSzPts val="1200"/>
              <a:buFont typeface="Arial"/>
              <a:buNone/>
              <a:defRPr/>
            </a:lvl3pPr>
            <a:lvl4pPr lvl="3" algn="l">
              <a:lnSpc>
                <a:spcPct val="100000"/>
              </a:lnSpc>
              <a:spcBef>
                <a:spcPts val="0"/>
              </a:spcBef>
              <a:spcAft>
                <a:spcPts val="0"/>
              </a:spcAft>
              <a:buClr>
                <a:srgbClr val="73B900"/>
              </a:buClr>
              <a:buSzPts val="1200"/>
              <a:buFont typeface="Arial"/>
              <a:buNone/>
              <a:defRPr/>
            </a:lvl4pPr>
            <a:lvl5pPr lvl="4" algn="l">
              <a:lnSpc>
                <a:spcPct val="100000"/>
              </a:lnSpc>
              <a:spcBef>
                <a:spcPts val="0"/>
              </a:spcBef>
              <a:spcAft>
                <a:spcPts val="0"/>
              </a:spcAft>
              <a:buClr>
                <a:srgbClr val="73B900"/>
              </a:buClr>
              <a:buSzPts val="1200"/>
              <a:buFont typeface="Arial"/>
              <a:buNone/>
              <a:defRPr/>
            </a:lvl5pPr>
            <a:lvl6pPr lvl="5" algn="l">
              <a:lnSpc>
                <a:spcPct val="100000"/>
              </a:lnSpc>
              <a:spcBef>
                <a:spcPts val="0"/>
              </a:spcBef>
              <a:spcAft>
                <a:spcPts val="0"/>
              </a:spcAft>
              <a:buClr>
                <a:srgbClr val="73B900"/>
              </a:buClr>
              <a:buSzPts val="1200"/>
              <a:buFont typeface="Arial"/>
              <a:buNone/>
              <a:defRPr/>
            </a:lvl6pPr>
            <a:lvl7pPr lvl="6" algn="l">
              <a:lnSpc>
                <a:spcPct val="100000"/>
              </a:lnSpc>
              <a:spcBef>
                <a:spcPts val="0"/>
              </a:spcBef>
              <a:spcAft>
                <a:spcPts val="0"/>
              </a:spcAft>
              <a:buClr>
                <a:srgbClr val="73B900"/>
              </a:buClr>
              <a:buSzPts val="1200"/>
              <a:buFont typeface="Arial"/>
              <a:buNone/>
              <a:defRPr/>
            </a:lvl7pPr>
            <a:lvl8pPr lvl="7" algn="l">
              <a:lnSpc>
                <a:spcPct val="100000"/>
              </a:lnSpc>
              <a:spcBef>
                <a:spcPts val="0"/>
              </a:spcBef>
              <a:spcAft>
                <a:spcPts val="0"/>
              </a:spcAft>
              <a:buClr>
                <a:srgbClr val="73B900"/>
              </a:buClr>
              <a:buSzPts val="1200"/>
              <a:buFont typeface="Arial"/>
              <a:buNone/>
              <a:defRPr/>
            </a:lvl8pPr>
            <a:lvl9pPr lvl="8" algn="l">
              <a:lnSpc>
                <a:spcPct val="100000"/>
              </a:lnSpc>
              <a:spcBef>
                <a:spcPts val="0"/>
              </a:spcBef>
              <a:spcAft>
                <a:spcPts val="0"/>
              </a:spcAft>
              <a:buClr>
                <a:srgbClr val="73B900"/>
              </a:buClr>
              <a:buSzPts val="1200"/>
              <a:buFont typeface="Arial"/>
              <a:buNone/>
              <a:defRPr/>
            </a:lvl9pPr>
          </a:lstStyle>
          <a:p>
            <a:endParaRPr/>
          </a:p>
        </p:txBody>
      </p:sp>
      <p:sp>
        <p:nvSpPr>
          <p:cNvPr id="53" name="Google Shape;53;p45"/>
          <p:cNvSpPr txBox="1">
            <a:spLocks noGrp="1"/>
          </p:cNvSpPr>
          <p:nvPr>
            <p:ph type="body" idx="1"/>
          </p:nvPr>
        </p:nvSpPr>
        <p:spPr>
          <a:xfrm>
            <a:off x="623400" y="2304950"/>
            <a:ext cx="17041200" cy="6832800"/>
          </a:xfrm>
          <a:prstGeom prst="rect">
            <a:avLst/>
          </a:prstGeom>
          <a:noFill/>
          <a:ln>
            <a:noFill/>
          </a:ln>
        </p:spPr>
        <p:txBody>
          <a:bodyPr spcFirstLastPara="1" wrap="square" lIns="76200" tIns="38075" rIns="76200" bIns="38075" anchor="t" anchorCtr="0">
            <a:noAutofit/>
          </a:bodyPr>
          <a:lstStyle>
            <a:lvl1pPr marL="457200" lvl="0" indent="-228600" algn="l">
              <a:lnSpc>
                <a:spcPct val="90000"/>
              </a:lnSpc>
              <a:spcBef>
                <a:spcPts val="1600"/>
              </a:spcBef>
              <a:spcAft>
                <a:spcPts val="0"/>
              </a:spcAft>
              <a:buSzPts val="1200"/>
              <a:buFont typeface="Trebuchet MS"/>
              <a:buNone/>
              <a:defRPr/>
            </a:lvl1pPr>
            <a:lvl2pPr marL="914400" lvl="1" indent="-228600" algn="l">
              <a:lnSpc>
                <a:spcPct val="90000"/>
              </a:lnSpc>
              <a:spcBef>
                <a:spcPts val="1600"/>
              </a:spcBef>
              <a:spcAft>
                <a:spcPts val="0"/>
              </a:spcAft>
              <a:buSzPts val="1000"/>
              <a:buFont typeface="Trebuchet MS"/>
              <a:buNone/>
              <a:defRPr/>
            </a:lvl2pPr>
            <a:lvl3pPr marL="1371600" lvl="2" indent="-228600" algn="l">
              <a:lnSpc>
                <a:spcPct val="90000"/>
              </a:lnSpc>
              <a:spcBef>
                <a:spcPts val="1600"/>
              </a:spcBef>
              <a:spcAft>
                <a:spcPts val="0"/>
              </a:spcAft>
              <a:buSzPts val="900"/>
              <a:buFont typeface="Trebuchet MS"/>
              <a:buNone/>
              <a:defRPr/>
            </a:lvl3pPr>
            <a:lvl4pPr marL="1828800" lvl="3" indent="-336550" algn="l">
              <a:lnSpc>
                <a:spcPct val="100000"/>
              </a:lnSpc>
              <a:spcBef>
                <a:spcPts val="1600"/>
              </a:spcBef>
              <a:spcAft>
                <a:spcPts val="0"/>
              </a:spcAft>
              <a:buClr>
                <a:schemeClr val="dk2"/>
              </a:buClr>
              <a:buSzPts val="1700"/>
              <a:buFont typeface="Trebuchet MS"/>
              <a:buChar char="–"/>
              <a:defRPr/>
            </a:lvl4pPr>
            <a:lvl5pPr marL="2286000" lvl="4" indent="-336550" algn="l">
              <a:lnSpc>
                <a:spcPct val="100000"/>
              </a:lnSpc>
              <a:spcBef>
                <a:spcPts val="600"/>
              </a:spcBef>
              <a:spcAft>
                <a:spcPts val="0"/>
              </a:spcAft>
              <a:buClr>
                <a:schemeClr val="dk2"/>
              </a:buClr>
              <a:buSzPts val="1700"/>
              <a:buFont typeface="Trebuchet MS"/>
              <a:buChar char="»"/>
              <a:defRPr/>
            </a:lvl5pPr>
            <a:lvl6pPr marL="2743200" lvl="5" indent="-336550" algn="l">
              <a:lnSpc>
                <a:spcPct val="100000"/>
              </a:lnSpc>
              <a:spcBef>
                <a:spcPts val="600"/>
              </a:spcBef>
              <a:spcAft>
                <a:spcPts val="0"/>
              </a:spcAft>
              <a:buClr>
                <a:schemeClr val="dk2"/>
              </a:buClr>
              <a:buSzPts val="1700"/>
              <a:buFont typeface="Trebuchet MS"/>
              <a:buChar char="»"/>
              <a:defRPr/>
            </a:lvl6pPr>
            <a:lvl7pPr marL="3200400" lvl="6" indent="-336550" algn="l">
              <a:lnSpc>
                <a:spcPct val="100000"/>
              </a:lnSpc>
              <a:spcBef>
                <a:spcPts val="600"/>
              </a:spcBef>
              <a:spcAft>
                <a:spcPts val="0"/>
              </a:spcAft>
              <a:buClr>
                <a:schemeClr val="dk2"/>
              </a:buClr>
              <a:buSzPts val="1700"/>
              <a:buFont typeface="Trebuchet MS"/>
              <a:buChar char="»"/>
              <a:defRPr/>
            </a:lvl7pPr>
            <a:lvl8pPr marL="3657600" lvl="7" indent="-336550" algn="l">
              <a:lnSpc>
                <a:spcPct val="100000"/>
              </a:lnSpc>
              <a:spcBef>
                <a:spcPts val="600"/>
              </a:spcBef>
              <a:spcAft>
                <a:spcPts val="0"/>
              </a:spcAft>
              <a:buClr>
                <a:schemeClr val="dk2"/>
              </a:buClr>
              <a:buSzPts val="1700"/>
              <a:buFont typeface="Trebuchet MS"/>
              <a:buChar char="»"/>
              <a:defRPr/>
            </a:lvl8pPr>
            <a:lvl9pPr marL="4114800" lvl="8" indent="-336550" algn="l">
              <a:lnSpc>
                <a:spcPct val="100000"/>
              </a:lnSpc>
              <a:spcBef>
                <a:spcPts val="600"/>
              </a:spcBef>
              <a:spcAft>
                <a:spcPts val="0"/>
              </a:spcAft>
              <a:buClr>
                <a:schemeClr val="dk2"/>
              </a:buClr>
              <a:buSzPts val="1700"/>
              <a:buFont typeface="Trebuchet MS"/>
              <a:buChar char="»"/>
              <a:defRPr/>
            </a:lvl9pPr>
          </a:lstStyle>
          <a:p>
            <a:endParaRPr/>
          </a:p>
        </p:txBody>
      </p:sp>
      <p:sp>
        <p:nvSpPr>
          <p:cNvPr id="54" name="Google Shape;54;p45"/>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182190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 Side by Side Compare">
  <p:cSld name="1 Side by Side Compare">
    <p:spTree>
      <p:nvGrpSpPr>
        <p:cNvPr id="1" name="Shape 27"/>
        <p:cNvGrpSpPr/>
        <p:nvPr/>
      </p:nvGrpSpPr>
      <p:grpSpPr>
        <a:xfrm>
          <a:off x="0" y="0"/>
          <a:ext cx="0" cy="0"/>
          <a:chOff x="0" y="0"/>
          <a:chExt cx="0" cy="0"/>
        </a:xfrm>
      </p:grpSpPr>
      <p:sp>
        <p:nvSpPr>
          <p:cNvPr id="28" name="Google Shape;28;p40"/>
          <p:cNvSpPr txBox="1">
            <a:spLocks noGrp="1"/>
          </p:cNvSpPr>
          <p:nvPr>
            <p:ph type="title"/>
          </p:nvPr>
        </p:nvSpPr>
        <p:spPr>
          <a:xfrm>
            <a:off x="830580" y="868681"/>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0"/>
          <p:cNvSpPr txBox="1">
            <a:spLocks noGrp="1"/>
          </p:cNvSpPr>
          <p:nvPr>
            <p:ph type="body" idx="1"/>
          </p:nvPr>
        </p:nvSpPr>
        <p:spPr>
          <a:xfrm>
            <a:off x="861250" y="3009331"/>
            <a:ext cx="8078034" cy="669393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30" name="Google Shape;30;p40"/>
          <p:cNvSpPr txBox="1">
            <a:spLocks noGrp="1"/>
          </p:cNvSpPr>
          <p:nvPr>
            <p:ph type="body" idx="2"/>
          </p:nvPr>
        </p:nvSpPr>
        <p:spPr>
          <a:xfrm>
            <a:off x="830580" y="2307195"/>
            <a:ext cx="8108704"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200"/>
              <a:buFont typeface="Trebuchet MS"/>
              <a:buNone/>
              <a:defRPr sz="32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31" name="Google Shape;31;p40"/>
          <p:cNvSpPr txBox="1">
            <a:spLocks noGrp="1"/>
          </p:cNvSpPr>
          <p:nvPr>
            <p:ph type="body" idx="3"/>
          </p:nvPr>
        </p:nvSpPr>
        <p:spPr>
          <a:xfrm>
            <a:off x="9379388" y="3009331"/>
            <a:ext cx="8078034" cy="6693936"/>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chemeClr val="accent4"/>
                </a:solidFill>
              </a:defRPr>
            </a:lvl1pPr>
            <a:lvl2pPr marL="914400" lvl="1" indent="-228600" algn="l">
              <a:lnSpc>
                <a:spcPct val="90000"/>
              </a:lnSpc>
              <a:spcBef>
                <a:spcPts val="1500"/>
              </a:spcBef>
              <a:spcAft>
                <a:spcPts val="0"/>
              </a:spcAft>
              <a:buClr>
                <a:schemeClr val="dk1"/>
              </a:buClr>
              <a:buSzPts val="2000"/>
              <a:buFont typeface="Trebuchet MS"/>
              <a:buNone/>
              <a:defRPr sz="2000">
                <a:solidFill>
                  <a:schemeClr val="accent4"/>
                </a:solidFill>
              </a:defRPr>
            </a:lvl2pPr>
            <a:lvl3pPr marL="1371600" lvl="2" indent="-228600" algn="l">
              <a:lnSpc>
                <a:spcPct val="90000"/>
              </a:lnSpc>
              <a:spcBef>
                <a:spcPts val="1500"/>
              </a:spcBef>
              <a:spcAft>
                <a:spcPts val="0"/>
              </a:spcAft>
              <a:buClr>
                <a:schemeClr val="dk1"/>
              </a:buClr>
              <a:buSzPts val="1833"/>
              <a:buFont typeface="Trebuchet MS"/>
              <a:buNone/>
              <a:defRPr sz="1833">
                <a:solidFill>
                  <a:schemeClr val="accent4"/>
                </a:solidFill>
              </a:defRPr>
            </a:lvl3pPr>
            <a:lvl4pPr marL="1828800" lvl="3" indent="-419100" algn="l">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40245" algn="l">
              <a:lnSpc>
                <a:spcPct val="100000"/>
              </a:lnSpc>
              <a:spcBef>
                <a:spcPts val="667"/>
              </a:spcBef>
              <a:spcAft>
                <a:spcPts val="0"/>
              </a:spcAft>
              <a:buClr>
                <a:schemeClr val="dk1"/>
              </a:buClr>
              <a:buSzPts val="3333"/>
              <a:buFont typeface="Noto Sans Symbols"/>
              <a:buChar char="▪"/>
              <a:defRPr>
                <a:solidFill>
                  <a:schemeClr val="lt1"/>
                </a:solidFill>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
        <p:nvSpPr>
          <p:cNvPr id="32" name="Google Shape;32;p40"/>
          <p:cNvSpPr txBox="1">
            <a:spLocks noGrp="1"/>
          </p:cNvSpPr>
          <p:nvPr>
            <p:ph type="body" idx="4"/>
          </p:nvPr>
        </p:nvSpPr>
        <p:spPr>
          <a:xfrm>
            <a:off x="9348718" y="2307195"/>
            <a:ext cx="8108704" cy="4541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200"/>
              <a:buFont typeface="Trebuchet MS"/>
              <a:buNone/>
              <a:defRPr sz="32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lnSpc>
                <a:spcPct val="100000"/>
              </a:lnSpc>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lnSpc>
                <a:spcPct val="100000"/>
              </a:lnSpc>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lnSpc>
                <a:spcPct val="100000"/>
              </a:lnSpc>
              <a:spcBef>
                <a:spcPts val="360"/>
              </a:spcBef>
              <a:spcAft>
                <a:spcPts val="0"/>
              </a:spcAft>
              <a:buClr>
                <a:schemeClr val="dk2"/>
              </a:buClr>
              <a:buSzPts val="1800"/>
              <a:buChar char="»"/>
              <a:defRPr/>
            </a:lvl6pPr>
            <a:lvl7pPr marL="3200400" lvl="6" indent="-342900" algn="l">
              <a:lnSpc>
                <a:spcPct val="100000"/>
              </a:lnSpc>
              <a:spcBef>
                <a:spcPts val="360"/>
              </a:spcBef>
              <a:spcAft>
                <a:spcPts val="0"/>
              </a:spcAft>
              <a:buClr>
                <a:schemeClr val="dk2"/>
              </a:buClr>
              <a:buSzPts val="1800"/>
              <a:buChar char="»"/>
              <a:defRPr/>
            </a:lvl7pPr>
            <a:lvl8pPr marL="3657600" lvl="7" indent="-342900" algn="l">
              <a:lnSpc>
                <a:spcPct val="100000"/>
              </a:lnSpc>
              <a:spcBef>
                <a:spcPts val="360"/>
              </a:spcBef>
              <a:spcAft>
                <a:spcPts val="0"/>
              </a:spcAft>
              <a:buClr>
                <a:schemeClr val="dk2"/>
              </a:buClr>
              <a:buSzPts val="1800"/>
              <a:buChar char="»"/>
              <a:defRPr/>
            </a:lvl8pPr>
            <a:lvl9pPr marL="4114800" lvl="8" indent="-342900" algn="l">
              <a:lnSpc>
                <a:spcPct val="100000"/>
              </a:lnSpc>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76459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187406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5D803607-04CC-4854-B44F-C75A2664FE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400687" y="7982157"/>
            <a:ext cx="2669325" cy="2164380"/>
          </a:xfrm>
          <a:prstGeom prst="rect">
            <a:avLst/>
          </a:prstGeom>
        </p:spPr>
      </p:pic>
      <p:pic>
        <p:nvPicPr>
          <p:cNvPr id="5" name="Graphic 4">
            <a:extLst>
              <a:ext uri="{FF2B5EF4-FFF2-40B4-BE49-F238E27FC236}">
                <a16:creationId xmlns:a16="http://schemas.microsoft.com/office/drawing/2014/main" id="{7CA24084-E23F-444B-85F4-5957A1DD6531}"/>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4748655" y="8192089"/>
            <a:ext cx="3306588" cy="1815507"/>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818802" y="2424907"/>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GB"/>
              <a:t>Click icon to add picture</a:t>
            </a:r>
            <a:endParaRPr lang="en-US"/>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9296400" y="2424907"/>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GB"/>
              <a:t>Click icon to add picture</a:t>
            </a:r>
            <a:endParaRPr lang="en-US"/>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9296403" y="8531981"/>
            <a:ext cx="817313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9296403" y="8875784"/>
            <a:ext cx="817313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297212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high angle view of a building&#10;&#10;Description automatically generated with low confidence">
            <a:extLst>
              <a:ext uri="{FF2B5EF4-FFF2-40B4-BE49-F238E27FC236}">
                <a16:creationId xmlns:a16="http://schemas.microsoft.com/office/drawing/2014/main" id="{FF2A161D-A29E-4106-BBDA-501B0A16411C}"/>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10" name="Rectangle 9">
            <a:extLst>
              <a:ext uri="{FF2B5EF4-FFF2-40B4-BE49-F238E27FC236}">
                <a16:creationId xmlns:a16="http://schemas.microsoft.com/office/drawing/2014/main" id="{6994ADB0-7732-4C8D-9989-342FE374FF0E}"/>
              </a:ext>
            </a:extLst>
          </p:cNvPr>
          <p:cNvSpPr/>
          <p:nvPr userDrawn="1"/>
        </p:nvSpPr>
        <p:spPr>
          <a:xfrm flipV="1">
            <a:off x="0" y="-1"/>
            <a:ext cx="18288000" cy="379095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C045F2-0F3A-4F0E-8858-13EF939F8049}"/>
              </a:ext>
            </a:extLst>
          </p:cNvPr>
          <p:cNvSpPr/>
          <p:nvPr userDrawn="1"/>
        </p:nvSpPr>
        <p:spPr>
          <a:xfrm>
            <a:off x="0" y="5143500"/>
            <a:ext cx="18288000" cy="51435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C3B2D5-8571-4CC1-A11C-8B26F95DC2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072413" y="163308"/>
            <a:ext cx="4006038" cy="1380180"/>
          </a:xfrm>
          <a:prstGeom prst="rect">
            <a:avLst/>
          </a:prstGeom>
        </p:spPr>
      </p:pic>
      <p:sp>
        <p:nvSpPr>
          <p:cNvPr id="2" name="Title 1"/>
          <p:cNvSpPr>
            <a:spLocks noGrp="1"/>
          </p:cNvSpPr>
          <p:nvPr>
            <p:ph type="ctrTitle" hasCustomPrompt="1"/>
          </p:nvPr>
        </p:nvSpPr>
        <p:spPr>
          <a:xfrm>
            <a:off x="685800" y="6949440"/>
            <a:ext cx="13716000" cy="2468880"/>
          </a:xfrm>
        </p:spPr>
        <p:txBody>
          <a:bodyPr anchor="b">
            <a:normAutofit/>
          </a:bodyPr>
          <a:lstStyle>
            <a:lvl1pPr algn="l">
              <a:defRPr sz="4000" b="1" cap="all" baseline="0">
                <a:solidFill>
                  <a:schemeClr val="tx1"/>
                </a:solidFill>
                <a:latin typeface="Trebuchet MS" panose="020B0603020202020204" pitchFamily="34" charset="0"/>
              </a:defRPr>
            </a:lvl1pPr>
          </a:lstStyle>
          <a:p>
            <a:r>
              <a:rPr lang="en-US"/>
              <a:t>CLICK TO EDIT MASTER TITLE STYLE</a:t>
            </a:r>
          </a:p>
        </p:txBody>
      </p:sp>
      <p:sp>
        <p:nvSpPr>
          <p:cNvPr id="3" name="Subtitle 2"/>
          <p:cNvSpPr>
            <a:spLocks noGrp="1"/>
          </p:cNvSpPr>
          <p:nvPr>
            <p:ph type="subTitle" idx="1" hasCustomPrompt="1"/>
          </p:nvPr>
        </p:nvSpPr>
        <p:spPr>
          <a:xfrm>
            <a:off x="685800" y="9396983"/>
            <a:ext cx="13716000" cy="851917"/>
          </a:xfrm>
          <a:prstGeom prst="rect">
            <a:avLst/>
          </a:prstGeom>
        </p:spPr>
        <p:txBody>
          <a:bodyPr>
            <a:normAutofit/>
          </a:bodyPr>
          <a:lstStyle>
            <a:lvl1pPr marL="0" indent="0" algn="l">
              <a:buNone/>
              <a:defRPr sz="2700" cap="all" baseline="0">
                <a:latin typeface="Trebuchet MS" panose="020B0603020202020204" pitchFamily="34" charset="0"/>
              </a:defRPr>
            </a:lvl1pPr>
            <a:lvl2pPr marL="685814" indent="0" algn="ctr">
              <a:buNone/>
              <a:defRPr sz="3000"/>
            </a:lvl2pPr>
            <a:lvl3pPr marL="1371627" indent="0" algn="ctr">
              <a:buNone/>
              <a:defRPr sz="2700"/>
            </a:lvl3pPr>
            <a:lvl4pPr marL="2057441" indent="0" algn="ctr">
              <a:buNone/>
              <a:defRPr sz="2400"/>
            </a:lvl4pPr>
            <a:lvl5pPr marL="2743255" indent="0" algn="ctr">
              <a:buNone/>
              <a:defRPr sz="2400"/>
            </a:lvl5pPr>
            <a:lvl6pPr marL="3429069" indent="0" algn="ctr">
              <a:buNone/>
              <a:defRPr sz="2400"/>
            </a:lvl6pPr>
            <a:lvl7pPr marL="4114882" indent="0" algn="ctr">
              <a:buNone/>
              <a:defRPr sz="2400"/>
            </a:lvl7pPr>
            <a:lvl8pPr marL="4800696" indent="0" algn="ctr">
              <a:buNone/>
              <a:defRPr sz="2400"/>
            </a:lvl8pPr>
            <a:lvl9pPr marL="5486510" indent="0" algn="ctr">
              <a:buNone/>
              <a:defRPr sz="2400"/>
            </a:lvl9pPr>
          </a:lstStyle>
          <a:p>
            <a:r>
              <a:rPr lang="en-US"/>
              <a:t>CLICK TO EDIT MASTER SUBTITLE STYLE</a:t>
            </a:r>
          </a:p>
        </p:txBody>
      </p:sp>
    </p:spTree>
    <p:extLst>
      <p:ext uri="{BB962C8B-B14F-4D97-AF65-F5344CB8AC3E}">
        <p14:creationId xmlns:p14="http://schemas.microsoft.com/office/powerpoint/2010/main" val="38032453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1257300" y="2423160"/>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418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3" name="Content Placeholder 2"/>
          <p:cNvSpPr>
            <a:spLocks noGrp="1"/>
          </p:cNvSpPr>
          <p:nvPr>
            <p:ph idx="1"/>
          </p:nvPr>
        </p:nvSpPr>
        <p:spPr>
          <a:xfrm>
            <a:off x="1257300" y="2423160"/>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lnSpc>
                <a:spcPct val="90000"/>
              </a:lnSpc>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D48CB7C0-4136-4D6F-957F-F17F827E61BC}"/>
              </a:ext>
            </a:extLst>
          </p:cNvPr>
          <p:cNvSpPr txBox="1"/>
          <p:nvPr userDrawn="1"/>
        </p:nvSpPr>
        <p:spPr>
          <a:xfrm>
            <a:off x="354244" y="9779793"/>
            <a:ext cx="3092513" cy="269304"/>
          </a:xfrm>
          <a:prstGeom prst="rect">
            <a:avLst/>
          </a:prstGeom>
          <a:noFill/>
        </p:spPr>
        <p:txBody>
          <a:bodyPr wrap="none" rtlCol="0">
            <a:spAutoFit/>
          </a:bodyPr>
          <a:lstStyle/>
          <a:p>
            <a:r>
              <a:rPr lang="en-US" sz="115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1560490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1257300" y="2436875"/>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Courier New" panose="02070309020205020404" pitchFamily="49" charset="0"/>
                <a:cs typeface="Courier New" panose="02070309020205020404" pitchFamily="49" charset="0"/>
              </a:defRPr>
            </a:lvl1pPr>
            <a:lvl2pPr marL="685814" indent="-228605">
              <a:buClr>
                <a:schemeClr val="tx2"/>
              </a:buClr>
              <a:buFont typeface="Wingdings" panose="05000000000000000000" pitchFamily="2" charset="2"/>
              <a:buChar char="§"/>
              <a:defRPr sz="1800">
                <a:solidFill>
                  <a:schemeClr val="bg1"/>
                </a:solidFill>
                <a:latin typeface="Courier New" panose="02070309020205020404" pitchFamily="49" charset="0"/>
                <a:cs typeface="Courier New" panose="02070309020205020404" pitchFamily="49" charset="0"/>
              </a:defRPr>
            </a:lvl2pPr>
            <a:lvl3pPr marL="1143023" indent="-228605">
              <a:buClr>
                <a:schemeClr val="tx2"/>
              </a:buClr>
              <a:buFont typeface="Wingdings" panose="05000000000000000000" pitchFamily="2" charset="2"/>
              <a:buChar char="§"/>
              <a:defRPr sz="1600">
                <a:solidFill>
                  <a:schemeClr val="bg1"/>
                </a:solidFill>
                <a:latin typeface="Courier New" panose="02070309020205020404" pitchFamily="49" charset="0"/>
                <a:cs typeface="Courier New" panose="02070309020205020404" pitchFamily="49" charset="0"/>
              </a:defRPr>
            </a:lvl3pPr>
            <a:lvl4pPr marL="1600232" indent="-228605">
              <a:buClr>
                <a:schemeClr val="tx2"/>
              </a:buClr>
              <a:buFont typeface="Wingdings" panose="05000000000000000000" pitchFamily="2" charset="2"/>
              <a:buChar char="§"/>
              <a:defRPr sz="1400">
                <a:solidFill>
                  <a:schemeClr val="bg1"/>
                </a:solidFill>
                <a:latin typeface="Courier New" panose="02070309020205020404" pitchFamily="49" charset="0"/>
                <a:cs typeface="Courier New" panose="02070309020205020404" pitchFamily="49" charset="0"/>
              </a:defRPr>
            </a:lvl4pPr>
            <a:lvl5pPr marL="2027279" indent="-198442">
              <a:buClr>
                <a:schemeClr val="tx2"/>
              </a:buClr>
              <a:buFont typeface="Wingdings" panose="05000000000000000000" pitchFamily="2" charset="2"/>
              <a:buChar char="§"/>
              <a:defRPr sz="12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Courier New" panose="02070309020205020404" pitchFamily="49" charset="0"/>
                <a:cs typeface="Courier New" panose="02070309020205020404" pitchFamily="49"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732285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lvl1pPr>
              <a:defRPr b="0">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1257300" y="2436875"/>
            <a:ext cx="15773400"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Courier New" panose="02070309020205020404" pitchFamily="49" charset="0"/>
                <a:cs typeface="Courier New" panose="02070309020205020404" pitchFamily="49" charset="0"/>
              </a:defRPr>
            </a:lvl1pPr>
            <a:lvl2pPr marL="685814" indent="-228605">
              <a:buClr>
                <a:schemeClr val="tx2"/>
              </a:buClr>
              <a:buFont typeface="Wingdings" panose="05000000000000000000" pitchFamily="2" charset="2"/>
              <a:buChar char="§"/>
              <a:defRPr sz="1800">
                <a:solidFill>
                  <a:schemeClr val="bg1"/>
                </a:solidFill>
                <a:latin typeface="Courier New" panose="02070309020205020404" pitchFamily="49" charset="0"/>
                <a:cs typeface="Courier New" panose="02070309020205020404" pitchFamily="49" charset="0"/>
              </a:defRPr>
            </a:lvl2pPr>
            <a:lvl3pPr marL="1143023" indent="-228605">
              <a:buClr>
                <a:schemeClr val="tx2"/>
              </a:buClr>
              <a:buFont typeface="Wingdings" panose="05000000000000000000" pitchFamily="2" charset="2"/>
              <a:buChar char="§"/>
              <a:defRPr sz="1600">
                <a:solidFill>
                  <a:schemeClr val="bg1"/>
                </a:solidFill>
                <a:latin typeface="Courier New" panose="02070309020205020404" pitchFamily="49" charset="0"/>
                <a:cs typeface="Courier New" panose="02070309020205020404" pitchFamily="49" charset="0"/>
              </a:defRPr>
            </a:lvl3pPr>
            <a:lvl4pPr marL="1600232" indent="-228605">
              <a:buClr>
                <a:schemeClr val="tx2"/>
              </a:buClr>
              <a:buFont typeface="Wingdings" panose="05000000000000000000" pitchFamily="2" charset="2"/>
              <a:buChar char="§"/>
              <a:defRPr sz="1400">
                <a:solidFill>
                  <a:schemeClr val="bg1"/>
                </a:solidFill>
                <a:latin typeface="Courier New" panose="02070309020205020404" pitchFamily="49" charset="0"/>
                <a:cs typeface="Courier New" panose="02070309020205020404" pitchFamily="49" charset="0"/>
              </a:defRPr>
            </a:lvl4pPr>
            <a:lvl5pPr marL="2027279" indent="-198442">
              <a:buClr>
                <a:schemeClr val="tx2"/>
              </a:buClr>
              <a:buFont typeface="Wingdings" panose="05000000000000000000" pitchFamily="2" charset="2"/>
              <a:buChar char="§"/>
              <a:defRPr sz="12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Courier New" panose="02070309020205020404" pitchFamily="49" charset="0"/>
                <a:cs typeface="Courier New" panose="02070309020205020404" pitchFamily="49"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TextBox 4">
            <a:extLst>
              <a:ext uri="{FF2B5EF4-FFF2-40B4-BE49-F238E27FC236}">
                <a16:creationId xmlns:a16="http://schemas.microsoft.com/office/drawing/2014/main" id="{B83CE352-2EAC-4297-87FD-65DF9F242349}"/>
              </a:ext>
            </a:extLst>
          </p:cNvPr>
          <p:cNvSpPr txBox="1"/>
          <p:nvPr userDrawn="1"/>
        </p:nvSpPr>
        <p:spPr>
          <a:xfrm>
            <a:off x="354244" y="9779793"/>
            <a:ext cx="3092513" cy="269304"/>
          </a:xfrm>
          <a:prstGeom prst="rect">
            <a:avLst/>
          </a:prstGeom>
          <a:noFill/>
        </p:spPr>
        <p:txBody>
          <a:bodyPr wrap="none" rtlCol="0">
            <a:spAutoFit/>
          </a:bodyPr>
          <a:lstStyle/>
          <a:p>
            <a:r>
              <a:rPr lang="en-US" sz="115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4110629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1257301" y="2423160"/>
            <a:ext cx="7607808"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9422893" y="2423160"/>
            <a:ext cx="7607808"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443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p:nvPr>
        </p:nvSpPr>
        <p:spPr>
          <a:xfrm>
            <a:off x="1257301" y="2423160"/>
            <a:ext cx="7607808"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p:nvPr>
        </p:nvSpPr>
        <p:spPr>
          <a:xfrm>
            <a:off x="9422893" y="2423160"/>
            <a:ext cx="7607808" cy="6825997"/>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17AA470-DF28-455D-887E-AEAA0CF1C766}"/>
              </a:ext>
            </a:extLst>
          </p:cNvPr>
          <p:cNvSpPr txBox="1"/>
          <p:nvPr userDrawn="1"/>
        </p:nvSpPr>
        <p:spPr>
          <a:xfrm>
            <a:off x="354244" y="9779793"/>
            <a:ext cx="3092513" cy="269304"/>
          </a:xfrm>
          <a:prstGeom prst="rect">
            <a:avLst/>
          </a:prstGeom>
          <a:noFill/>
        </p:spPr>
        <p:txBody>
          <a:bodyPr wrap="none" rtlCol="0">
            <a:spAutoFit/>
          </a:bodyPr>
          <a:lstStyle/>
          <a:p>
            <a:r>
              <a:rPr lang="en-US" sz="1150">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710609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2" name="Title 1"/>
          <p:cNvSpPr>
            <a:spLocks noGrp="1"/>
          </p:cNvSpPr>
          <p:nvPr>
            <p:ph type="title"/>
          </p:nvPr>
        </p:nvSpPr>
        <p:spPr>
          <a:xfrm>
            <a:off x="9422893" y="2194560"/>
            <a:ext cx="7607808" cy="1668780"/>
          </a:xfrm>
        </p:spPr>
        <p:txBody>
          <a:bodyPr/>
          <a:lstStyle>
            <a:lvl1pPr algn="l">
              <a:defRPr/>
            </a:lvl1p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9422893" y="3849624"/>
            <a:ext cx="7607808" cy="704088"/>
          </a:xfrm>
          <a:prstGeom prst="rect">
            <a:avLst/>
          </a:prstGeom>
        </p:spPr>
        <p:txBody>
          <a:bodyPr/>
          <a:lstStyle>
            <a:lvl1pPr marL="0" indent="0" algn="l">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9422894" y="4526281"/>
            <a:ext cx="7607808" cy="4739165"/>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1"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233220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Left - No Subtitle">
    <p:spTree>
      <p:nvGrpSpPr>
        <p:cNvPr id="1" name=""/>
        <p:cNvGrpSpPr/>
        <p:nvPr/>
      </p:nvGrpSpPr>
      <p:grpSpPr>
        <a:xfrm>
          <a:off x="0" y="0"/>
          <a:ext cx="0" cy="0"/>
          <a:chOff x="0" y="0"/>
          <a:chExt cx="0" cy="0"/>
        </a:xfrm>
      </p:grpSpPr>
      <p:sp>
        <p:nvSpPr>
          <p:cNvPr id="2" name="Title 1"/>
          <p:cNvSpPr>
            <a:spLocks noGrp="1"/>
          </p:cNvSpPr>
          <p:nvPr>
            <p:ph type="title"/>
          </p:nvPr>
        </p:nvSpPr>
        <p:spPr>
          <a:xfrm>
            <a:off x="9422893" y="2602524"/>
            <a:ext cx="7607808" cy="1649438"/>
          </a:xfrm>
        </p:spPr>
        <p:txBody>
          <a:bodyPr/>
          <a:lstStyle>
            <a:lvl1pPr algn="l">
              <a:defRPr/>
            </a:lvl1pPr>
          </a:lstStyle>
          <a:p>
            <a:r>
              <a:rPr lang="en-US"/>
              <a:t>Click to edit Master title style</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p:nvPr>
        </p:nvSpPr>
        <p:spPr>
          <a:xfrm>
            <a:off x="9422894" y="4526281"/>
            <a:ext cx="7607808" cy="4739165"/>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1"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1192481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354693-2E9A-4F5F-B2BB-0B739178CC0C}"/>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p:nvPr>
        </p:nvSpPr>
        <p:spPr>
          <a:xfrm>
            <a:off x="1257300" y="2180493"/>
            <a:ext cx="7886700" cy="1682848"/>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257300" y="4526280"/>
            <a:ext cx="7886700" cy="4741163"/>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3849624"/>
            <a:ext cx="7886700" cy="704088"/>
          </a:xfrm>
          <a:prstGeom prst="rect">
            <a:avLst/>
          </a:prstGeom>
        </p:spPr>
        <p:txBody>
          <a:bodyPr/>
          <a:lstStyle>
            <a:lvl1pPr marL="0" indent="0" algn="l">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10081419"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934768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ING_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017E88-9B34-4B2D-8634-7EA27A324016}"/>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p:nvPr>
        </p:nvSpPr>
        <p:spPr>
          <a:xfrm>
            <a:off x="1257300" y="2180493"/>
            <a:ext cx="7886700" cy="1682848"/>
          </a:xfrm>
        </p:spPr>
        <p:txBody>
          <a:bodyPr/>
          <a:lstStyle>
            <a:lvl1pPr algn="l">
              <a:defRPr b="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1257300" y="4526280"/>
            <a:ext cx="7886700" cy="4741163"/>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Courier New" panose="02070309020205020404" pitchFamily="49" charset="0"/>
                <a:cs typeface="Courier New" panose="02070309020205020404" pitchFamily="49" charset="0"/>
              </a:defRPr>
            </a:lvl1pPr>
            <a:lvl2pPr marL="685814" indent="-228605">
              <a:buClr>
                <a:schemeClr val="tx2"/>
              </a:buClr>
              <a:buFont typeface="Wingdings" panose="05000000000000000000" pitchFamily="2" charset="2"/>
              <a:buChar char="§"/>
              <a:defRPr sz="1800">
                <a:solidFill>
                  <a:schemeClr val="bg1"/>
                </a:solidFill>
                <a:latin typeface="Courier New" panose="02070309020205020404" pitchFamily="49" charset="0"/>
                <a:cs typeface="Courier New" panose="02070309020205020404" pitchFamily="49" charset="0"/>
              </a:defRPr>
            </a:lvl2pPr>
            <a:lvl3pPr marL="1143023" indent="-228605">
              <a:buClr>
                <a:schemeClr val="tx2"/>
              </a:buClr>
              <a:buFont typeface="Wingdings" panose="05000000000000000000" pitchFamily="2" charset="2"/>
              <a:buChar char="§"/>
              <a:defRPr sz="1600">
                <a:solidFill>
                  <a:schemeClr val="bg1"/>
                </a:solidFill>
                <a:latin typeface="Courier New" panose="02070309020205020404" pitchFamily="49" charset="0"/>
                <a:cs typeface="Courier New" panose="02070309020205020404" pitchFamily="49" charset="0"/>
              </a:defRPr>
            </a:lvl3pPr>
            <a:lvl4pPr marL="1600232" indent="-228605">
              <a:buClr>
                <a:schemeClr val="tx2"/>
              </a:buClr>
              <a:buFont typeface="Wingdings" panose="05000000000000000000" pitchFamily="2" charset="2"/>
              <a:buChar char="§"/>
              <a:defRPr sz="1400">
                <a:solidFill>
                  <a:schemeClr val="bg1"/>
                </a:solidFill>
                <a:latin typeface="Courier New" panose="02070309020205020404" pitchFamily="49" charset="0"/>
                <a:cs typeface="Courier New" panose="02070309020205020404" pitchFamily="49" charset="0"/>
              </a:defRPr>
            </a:lvl4pPr>
            <a:lvl5pPr marL="2027279" indent="-198442">
              <a:buClr>
                <a:schemeClr val="tx2"/>
              </a:buClr>
              <a:buFont typeface="Wingdings" panose="05000000000000000000" pitchFamily="2" charset="2"/>
              <a:buChar char="§"/>
              <a:defRPr sz="1200">
                <a:solidFill>
                  <a:schemeClr val="bg1"/>
                </a:solidFill>
                <a:latin typeface="Courier New" panose="02070309020205020404" pitchFamily="49" charset="0"/>
                <a:cs typeface="Courier New" panose="020703090202050204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3849624"/>
            <a:ext cx="7886700" cy="704088"/>
          </a:xfrm>
          <a:prstGeom prst="rect">
            <a:avLst/>
          </a:prstGeom>
        </p:spPr>
        <p:txBody>
          <a:bodyPr/>
          <a:lstStyle>
            <a:lvl1pPr marL="0" indent="0" algn="l">
              <a:spcBef>
                <a:spcPts val="0"/>
              </a:spcBef>
              <a:buFontTx/>
              <a:buNone/>
              <a:defRPr sz="2200">
                <a:solidFill>
                  <a:schemeClr val="bg1"/>
                </a:solidFill>
                <a:latin typeface="Courier New" panose="02070309020205020404" pitchFamily="49" charset="0"/>
                <a:cs typeface="Courier New" panose="02070309020205020404" pitchFamily="49"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891AFBFB-7230-4650-A3D8-E5302E294D0D}"/>
              </a:ext>
            </a:extLst>
          </p:cNvPr>
          <p:cNvSpPr>
            <a:spLocks noGrp="1"/>
          </p:cNvSpPr>
          <p:nvPr>
            <p:ph type="pic" sz="quarter" idx="12"/>
          </p:nvPr>
        </p:nvSpPr>
        <p:spPr>
          <a:xfrm>
            <a:off x="10081419"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623159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Right - No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4C8206-DC22-439A-9730-20E926F35A4D}"/>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p:nvPr>
        </p:nvSpPr>
        <p:spPr>
          <a:xfrm>
            <a:off x="1257300" y="2567353"/>
            <a:ext cx="7886700" cy="1684607"/>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1257300" y="4526280"/>
            <a:ext cx="7886700" cy="4741163"/>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5">
            <a:extLst>
              <a:ext uri="{FF2B5EF4-FFF2-40B4-BE49-F238E27FC236}">
                <a16:creationId xmlns:a16="http://schemas.microsoft.com/office/drawing/2014/main" id="{E76EA611-D71C-44D5-B360-FD280D95C9F7}"/>
              </a:ext>
            </a:extLst>
          </p:cNvPr>
          <p:cNvSpPr>
            <a:spLocks noGrp="1"/>
          </p:cNvSpPr>
          <p:nvPr>
            <p:ph type="pic" sz="quarter" idx="12"/>
          </p:nvPr>
        </p:nvSpPr>
        <p:spPr>
          <a:xfrm>
            <a:off x="10081419"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409252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Right - Title,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55E6B5-C259-4ACD-9F7F-0FF27E34F45B}"/>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p:nvPr>
        </p:nvSpPr>
        <p:spPr>
          <a:xfrm>
            <a:off x="1257300" y="3305907"/>
            <a:ext cx="7886700" cy="1906173"/>
          </a:xfrm>
        </p:spPr>
        <p:txBody>
          <a:bodyPr/>
          <a:lstStyle>
            <a:lvl1pPr algn="l">
              <a:defRPr>
                <a:solidFill>
                  <a:schemeClr val="bg1"/>
                </a:solidFill>
              </a:defRPr>
            </a:lvl1p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5198364"/>
            <a:ext cx="7886700" cy="704088"/>
          </a:xfrm>
          <a:prstGeom prst="rect">
            <a:avLst/>
          </a:prstGeom>
        </p:spPr>
        <p:txBody>
          <a:bodyPr/>
          <a:lstStyle>
            <a:lvl1pPr marL="0" indent="0" algn="l">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
        <p:nvSpPr>
          <p:cNvPr id="9" name="Picture Placeholder 5">
            <a:extLst>
              <a:ext uri="{FF2B5EF4-FFF2-40B4-BE49-F238E27FC236}">
                <a16:creationId xmlns:a16="http://schemas.microsoft.com/office/drawing/2014/main" id="{496B2F56-001D-408D-98C3-78FC97117CF7}"/>
              </a:ext>
            </a:extLst>
          </p:cNvPr>
          <p:cNvSpPr>
            <a:spLocks noGrp="1"/>
          </p:cNvSpPr>
          <p:nvPr>
            <p:ph type="pic" sz="quarter" idx="12"/>
          </p:nvPr>
        </p:nvSpPr>
        <p:spPr>
          <a:xfrm>
            <a:off x="10081419"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551789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mage Right -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26995-7330-4D09-9966-55688D678A3F}"/>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p:nvPr>
        </p:nvSpPr>
        <p:spPr>
          <a:xfrm>
            <a:off x="1257300" y="3811905"/>
            <a:ext cx="7886700" cy="2663190"/>
          </a:xfrm>
        </p:spPr>
        <p:txBody>
          <a:bodyPr anchor="ctr"/>
          <a:lstStyle>
            <a:lvl1pPr algn="l">
              <a:defRPr>
                <a:solidFill>
                  <a:schemeClr val="bg1"/>
                </a:solidFill>
              </a:defRPr>
            </a:lvl1pPr>
          </a:lstStyle>
          <a:p>
            <a:r>
              <a:rPr lang="en-US"/>
              <a:t>Click to edit Master title style</a:t>
            </a:r>
          </a:p>
        </p:txBody>
      </p:sp>
      <p:sp>
        <p:nvSpPr>
          <p:cNvPr id="7" name="Picture Placeholder 5">
            <a:extLst>
              <a:ext uri="{FF2B5EF4-FFF2-40B4-BE49-F238E27FC236}">
                <a16:creationId xmlns:a16="http://schemas.microsoft.com/office/drawing/2014/main" id="{A7E551FC-DBC3-4CCE-989F-FC778C3E9819}"/>
              </a:ext>
            </a:extLst>
          </p:cNvPr>
          <p:cNvSpPr>
            <a:spLocks noGrp="1"/>
          </p:cNvSpPr>
          <p:nvPr>
            <p:ph type="pic" sz="quarter" idx="12"/>
          </p:nvPr>
        </p:nvSpPr>
        <p:spPr>
          <a:xfrm>
            <a:off x="10081419"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1427406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nouncin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08275B-263B-4C06-A165-8EA47A33A3C5}"/>
              </a:ext>
            </a:extLst>
          </p:cNvPr>
          <p:cNvSpPr>
            <a:spLocks noGrp="1"/>
          </p:cNvSpPr>
          <p:nvPr>
            <p:ph type="title"/>
          </p:nvPr>
        </p:nvSpPr>
        <p:spPr>
          <a:xfrm>
            <a:off x="1257300" y="3460653"/>
            <a:ext cx="7886700" cy="1682848"/>
          </a:xfrm>
        </p:spPr>
        <p:txBody>
          <a:bodyPr/>
          <a:lstStyle>
            <a:lvl1pPr algn="l">
              <a:defRPr>
                <a:solidFill>
                  <a:schemeClr val="bg1"/>
                </a:solidFill>
              </a:defRPr>
            </a:lvl1pPr>
          </a:lstStyle>
          <a:p>
            <a:r>
              <a:rPr lang="en-US"/>
              <a:t>Click to edit Master title style</a:t>
            </a:r>
          </a:p>
        </p:txBody>
      </p:sp>
      <p:sp>
        <p:nvSpPr>
          <p:cNvPr id="6" name="Content Placeholder 2">
            <a:extLst>
              <a:ext uri="{FF2B5EF4-FFF2-40B4-BE49-F238E27FC236}">
                <a16:creationId xmlns:a16="http://schemas.microsoft.com/office/drawing/2014/main" id="{50CFC778-D025-4570-A36E-654183602B4A}"/>
              </a:ext>
            </a:extLst>
          </p:cNvPr>
          <p:cNvSpPr>
            <a:spLocks noGrp="1"/>
          </p:cNvSpPr>
          <p:nvPr>
            <p:ph idx="1"/>
          </p:nvPr>
        </p:nvSpPr>
        <p:spPr>
          <a:xfrm>
            <a:off x="1257300" y="5806440"/>
            <a:ext cx="7886700" cy="3886200"/>
          </a:xfrm>
          <a:prstGeom prst="rect">
            <a:avLst/>
          </a:prstGeom>
        </p:spPr>
        <p:txBody>
          <a:bodyPr/>
          <a:lstStyle>
            <a:lvl1pPr marL="228605" indent="-228605">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14" indent="-228605">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23" indent="-228605">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32" indent="-228605">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79" indent="-19844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F288311C-8555-4A2A-8A2A-23699F06423F}"/>
              </a:ext>
            </a:extLst>
          </p:cNvPr>
          <p:cNvSpPr>
            <a:spLocks noGrp="1"/>
          </p:cNvSpPr>
          <p:nvPr>
            <p:ph type="body" sz="quarter" idx="10"/>
          </p:nvPr>
        </p:nvSpPr>
        <p:spPr>
          <a:xfrm>
            <a:off x="1257300" y="5129784"/>
            <a:ext cx="7886700" cy="704088"/>
          </a:xfrm>
          <a:prstGeom prst="rect">
            <a:avLst/>
          </a:prstGeom>
        </p:spPr>
        <p:txBody>
          <a:bodyPr/>
          <a:lstStyle>
            <a:lvl1pPr marL="0" indent="0" algn="l">
              <a:spcBef>
                <a:spcPts val="0"/>
              </a:spcBef>
              <a:buFontTx/>
              <a:buNone/>
              <a:defRPr sz="2200">
                <a:solidFill>
                  <a:schemeClr val="bg1"/>
                </a:solidFill>
                <a:latin typeface="Trebuchet MS" panose="020B0603020202020204" pitchFamily="34" charset="0"/>
              </a:defRPr>
            </a:lvl1pPr>
            <a:lvl2pPr marL="685814" indent="0" algn="ctr">
              <a:buFontTx/>
              <a:buNone/>
              <a:defRPr sz="2200">
                <a:latin typeface="Trebuchet MS" panose="020B0603020202020204" pitchFamily="34" charset="0"/>
              </a:defRPr>
            </a:lvl2pPr>
            <a:lvl3pPr marL="1371627" indent="0" algn="ctr">
              <a:buFontTx/>
              <a:buNone/>
              <a:defRPr sz="2200">
                <a:latin typeface="Trebuchet MS" panose="020B0603020202020204" pitchFamily="34" charset="0"/>
              </a:defRPr>
            </a:lvl3pPr>
            <a:lvl4pPr marL="2057441" indent="0" algn="ctr">
              <a:buFontTx/>
              <a:buNone/>
              <a:defRPr sz="2200">
                <a:latin typeface="Trebuchet MS" panose="020B0603020202020204" pitchFamily="34" charset="0"/>
              </a:defRPr>
            </a:lvl4pPr>
            <a:lvl5pPr marL="2743255" indent="0" algn="ctr">
              <a:buFontTx/>
              <a:buNone/>
              <a:defRPr sz="2200">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25937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 Vide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p:nvPr>
        </p:nvSpPr>
        <p:spPr>
          <a:xfrm>
            <a:off x="0" y="0"/>
            <a:ext cx="18288000" cy="10287000"/>
          </a:xfrm>
          <a:prstGeom prst="rect">
            <a:avLst/>
          </a:prstGeom>
        </p:spPr>
        <p:txBody>
          <a:bodyPr tIns="7863840"/>
          <a:lstStyle>
            <a:lvl1pPr marL="0" indent="0" algn="ctr">
              <a:buFontTx/>
              <a:buNone/>
              <a:defRPr lang="en-US" sz="3600" b="0">
                <a:solidFill>
                  <a:schemeClr val="bg2">
                    <a:lumMod val="50000"/>
                  </a:schemeClr>
                </a:solidFill>
                <a:latin typeface="Trebuchet MS" pitchFamily="34" charset="0"/>
                <a:ea typeface="+mn-ea"/>
                <a:cs typeface="+mn-cs"/>
              </a:defRPr>
            </a:lvl1pPr>
          </a:lstStyle>
          <a:p>
            <a:r>
              <a:rPr lang="en-US"/>
              <a:t>Click icon to add media</a:t>
            </a:r>
          </a:p>
        </p:txBody>
      </p:sp>
    </p:spTree>
    <p:extLst>
      <p:ext uri="{BB962C8B-B14F-4D97-AF65-F5344CB8AC3E}">
        <p14:creationId xmlns:p14="http://schemas.microsoft.com/office/powerpoint/2010/main" val="928278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Picture 6" descr="A close-up of a spider web&#10;&#10;Description automatically generated with low confidence">
            <a:extLst>
              <a:ext uri="{FF2B5EF4-FFF2-40B4-BE49-F238E27FC236}">
                <a16:creationId xmlns:a16="http://schemas.microsoft.com/office/drawing/2014/main" id="{BA989119-71DA-4316-A151-8E15D149DD6C}"/>
              </a:ext>
            </a:extLst>
          </p:cNvPr>
          <p:cNvPicPr>
            <a:picLocks noChangeAspect="1"/>
          </p:cNvPicPr>
          <p:nvPr userDrawn="1"/>
        </p:nvPicPr>
        <p:blipFill rotWithShape="1">
          <a:blip r:embed="rId2"/>
          <a:srcRect l="50441" t="43631" r="4276" b="11086"/>
          <a:stretch/>
        </p:blipFill>
        <p:spPr>
          <a:xfrm>
            <a:off x="0" y="0"/>
            <a:ext cx="18288000" cy="10287000"/>
          </a:xfrm>
          <a:prstGeom prst="rect">
            <a:avLst/>
          </a:prstGeom>
        </p:spPr>
      </p:pic>
      <p:sp>
        <p:nvSpPr>
          <p:cNvPr id="10" name="Rectangle 9">
            <a:extLst>
              <a:ext uri="{FF2B5EF4-FFF2-40B4-BE49-F238E27FC236}">
                <a16:creationId xmlns:a16="http://schemas.microsoft.com/office/drawing/2014/main" id="{DEBC4B2D-BEAB-4023-B75F-DBE10865FB91}"/>
              </a:ext>
            </a:extLst>
          </p:cNvPr>
          <p:cNvSpPr/>
          <p:nvPr userDrawn="1"/>
        </p:nvSpPr>
        <p:spPr>
          <a:xfrm>
            <a:off x="0" y="5410200"/>
            <a:ext cx="18288000" cy="4876800"/>
          </a:xfrm>
          <a:prstGeom prst="rect">
            <a:avLst/>
          </a:prstGeom>
          <a:gradFill>
            <a:gsLst>
              <a:gs pos="0">
                <a:schemeClr val="bg1">
                  <a:alpha val="0"/>
                </a:schemeClr>
              </a:gs>
              <a:gs pos="100000">
                <a:schemeClr val="bg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493969F7-3958-4B24-B6D8-C4B33AA8D119}"/>
              </a:ext>
            </a:extLst>
          </p:cNvPr>
          <p:cNvSpPr>
            <a:spLocks noGrp="1"/>
          </p:cNvSpPr>
          <p:nvPr>
            <p:ph type="body" sz="quarter" idx="13" hasCustomPrompt="1"/>
          </p:nvPr>
        </p:nvSpPr>
        <p:spPr>
          <a:xfrm>
            <a:off x="2661416" y="8062248"/>
            <a:ext cx="10972802" cy="1075890"/>
          </a:xfrm>
          <a:prstGeom prst="rect">
            <a:avLst/>
          </a:prstGeom>
        </p:spPr>
        <p:txBody>
          <a:bodyPr/>
          <a:lstStyle>
            <a:lvl1pPr marL="0" indent="0" algn="l">
              <a:lnSpc>
                <a:spcPct val="90000"/>
              </a:lnSpc>
              <a:spcBef>
                <a:spcPts val="0"/>
              </a:spcBef>
              <a:buFontTx/>
              <a:buNone/>
              <a:defRPr sz="2000" cap="none" baseline="0">
                <a:solidFill>
                  <a:schemeClr val="tx2"/>
                </a:solidFill>
                <a:latin typeface="Trebuchet MS" panose="020B0603020202020204" pitchFamily="34" charset="0"/>
              </a:defRPr>
            </a:lvl1pPr>
            <a:lvl2pPr marL="1281422" indent="0" algn="l">
              <a:lnSpc>
                <a:spcPct val="90000"/>
              </a:lnSpc>
              <a:buFontTx/>
              <a:buNone/>
              <a:defRPr sz="3770" cap="all" baseline="0">
                <a:solidFill>
                  <a:schemeClr val="tx2"/>
                </a:solidFill>
                <a:latin typeface="DINPro-Medium" panose="02000503030000020004" pitchFamily="50" charset="0"/>
              </a:defRPr>
            </a:lvl2pPr>
            <a:lvl3pPr marL="2441839" indent="0" algn="l">
              <a:lnSpc>
                <a:spcPct val="90000"/>
              </a:lnSpc>
              <a:buFontTx/>
              <a:buNone/>
              <a:defRPr sz="3770" cap="all" baseline="0">
                <a:solidFill>
                  <a:schemeClr val="tx2"/>
                </a:solidFill>
                <a:latin typeface="DINPro-Medium" panose="02000503030000020004" pitchFamily="50" charset="0"/>
              </a:defRPr>
            </a:lvl3pPr>
            <a:lvl4pPr marL="3466934" indent="0">
              <a:buNone/>
              <a:defRPr/>
            </a:lvl4pPr>
          </a:lstStyle>
          <a:p>
            <a:pPr lvl="0"/>
            <a:r>
              <a:rPr lang="en-US"/>
              <a:t>Edit Master Text Style</a:t>
            </a:r>
          </a:p>
        </p:txBody>
      </p:sp>
      <p:sp>
        <p:nvSpPr>
          <p:cNvPr id="15" name="Text Placeholder 4">
            <a:extLst>
              <a:ext uri="{FF2B5EF4-FFF2-40B4-BE49-F238E27FC236}">
                <a16:creationId xmlns:a16="http://schemas.microsoft.com/office/drawing/2014/main" id="{6197F771-0913-481D-869B-6DFB92729757}"/>
              </a:ext>
            </a:extLst>
          </p:cNvPr>
          <p:cNvSpPr>
            <a:spLocks noGrp="1"/>
          </p:cNvSpPr>
          <p:nvPr>
            <p:ph type="body" sz="quarter" idx="14" hasCustomPrompt="1"/>
          </p:nvPr>
        </p:nvSpPr>
        <p:spPr>
          <a:xfrm>
            <a:off x="2286001" y="4777155"/>
            <a:ext cx="10972802" cy="3067757"/>
          </a:xfrm>
          <a:prstGeom prst="rect">
            <a:avLst/>
          </a:prstGeom>
        </p:spPr>
        <p:txBody>
          <a:bodyPr anchor="b"/>
          <a:lstStyle>
            <a:lvl1pPr marL="0" indent="0" algn="l">
              <a:lnSpc>
                <a:spcPct val="90000"/>
              </a:lnSpc>
              <a:spcBef>
                <a:spcPts val="0"/>
              </a:spcBef>
              <a:buFontTx/>
              <a:buNone/>
              <a:defRPr sz="5000" cap="none" baseline="0">
                <a:solidFill>
                  <a:schemeClr val="tx1"/>
                </a:solidFill>
                <a:latin typeface="Trebuchet MS" panose="020B0603020202020204" pitchFamily="34" charset="0"/>
              </a:defRPr>
            </a:lvl1pPr>
            <a:lvl2pPr marL="1281422" indent="0" algn="l">
              <a:lnSpc>
                <a:spcPct val="90000"/>
              </a:lnSpc>
              <a:buFontTx/>
              <a:buNone/>
              <a:defRPr sz="3770" cap="all" baseline="0">
                <a:solidFill>
                  <a:schemeClr val="tx2"/>
                </a:solidFill>
                <a:latin typeface="DINPro-Medium" panose="02000503030000020004" pitchFamily="50" charset="0"/>
              </a:defRPr>
            </a:lvl2pPr>
            <a:lvl3pPr marL="2441839" indent="0" algn="l">
              <a:lnSpc>
                <a:spcPct val="90000"/>
              </a:lnSpc>
              <a:buFontTx/>
              <a:buNone/>
              <a:defRPr sz="3770" cap="all" baseline="0">
                <a:solidFill>
                  <a:schemeClr val="tx2"/>
                </a:solidFill>
                <a:latin typeface="DINPro-Medium" panose="02000503030000020004" pitchFamily="50" charset="0"/>
              </a:defRPr>
            </a:lvl3pPr>
            <a:lvl4pPr marL="3466934" indent="0">
              <a:buNone/>
              <a:defRPr/>
            </a:lvl4pPr>
          </a:lstStyle>
          <a:p>
            <a:pPr lvl="0"/>
            <a:r>
              <a:rPr lang="en-US"/>
              <a:t>Click to edit Master Title Style</a:t>
            </a:r>
          </a:p>
        </p:txBody>
      </p:sp>
    </p:spTree>
    <p:extLst>
      <p:ext uri="{BB962C8B-B14F-4D97-AF65-F5344CB8AC3E}">
        <p14:creationId xmlns:p14="http://schemas.microsoft.com/office/powerpoint/2010/main" val="3582845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picture containing leaf, laser&#10;&#10;Description automatically generated">
            <a:extLst>
              <a:ext uri="{FF2B5EF4-FFF2-40B4-BE49-F238E27FC236}">
                <a16:creationId xmlns:a16="http://schemas.microsoft.com/office/drawing/2014/main" id="{6660855F-17AB-4A73-A0C4-EB823D075071}"/>
              </a:ext>
            </a:extLst>
          </p:cNvPr>
          <p:cNvPicPr>
            <a:picLocks noChangeAspect="1"/>
          </p:cNvPicPr>
          <p:nvPr userDrawn="1"/>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168018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picture containing leaf, fern, plant&#10;&#10;Description automatically generated">
            <a:extLst>
              <a:ext uri="{FF2B5EF4-FFF2-40B4-BE49-F238E27FC236}">
                <a16:creationId xmlns:a16="http://schemas.microsoft.com/office/drawing/2014/main" id="{0A215942-C9C9-46FE-9B1A-4170C8F937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9951061F-BD6A-474F-B3CF-D94D63DF56F2}"/>
              </a:ext>
            </a:extLst>
          </p:cNvPr>
          <p:cNvSpPr/>
          <p:nvPr userDrawn="1"/>
        </p:nvSpPr>
        <p:spPr>
          <a:xfrm flipV="1">
            <a:off x="0" y="1"/>
            <a:ext cx="18288000" cy="10286998"/>
          </a:xfrm>
          <a:prstGeom prst="rect">
            <a:avLst/>
          </a:prstGeom>
          <a:gradFill>
            <a:gsLst>
              <a:gs pos="0">
                <a:schemeClr val="bg1"/>
              </a:gs>
              <a:gs pos="83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p:nvPr>
        </p:nvSpPr>
        <p:spPr>
          <a:xfrm>
            <a:off x="685800" y="6684827"/>
            <a:ext cx="10083800" cy="2971800"/>
          </a:xfrm>
          <a:prstGeom prst="rect">
            <a:avLst/>
          </a:prstGeom>
        </p:spPr>
        <p:txBody>
          <a:bodyPr anchor="b"/>
          <a:lstStyle>
            <a:lvl1pPr marL="0" indent="0">
              <a:spcBef>
                <a:spcPts val="0"/>
              </a:spcBef>
              <a:buFontTx/>
              <a:buNone/>
              <a:defRPr lang="en-US" sz="4000" b="1" kern="0" cap="all" baseline="0" dirty="0" smtClean="0">
                <a:solidFill>
                  <a:schemeClr val="tx1"/>
                </a:solidFill>
                <a:latin typeface="Trebuchet MS" panose="020B0603020202020204" pitchFamily="34" charset="0"/>
                <a:ea typeface="+mj-ea"/>
                <a:cs typeface="+mj-cs"/>
              </a:defRPr>
            </a:lvl1pPr>
            <a:lvl2pPr marL="1281421" indent="0">
              <a:buFontTx/>
              <a:buNone/>
              <a:defRPr lang="en-US" sz="4000" b="1" kern="0" cap="all" baseline="0" dirty="0" smtClean="0">
                <a:solidFill>
                  <a:schemeClr val="tx1"/>
                </a:solidFill>
                <a:latin typeface="Trebuchet MS" panose="020B0603020202020204" pitchFamily="34" charset="0"/>
                <a:ea typeface="+mj-ea"/>
                <a:cs typeface="+mj-cs"/>
              </a:defRPr>
            </a:lvl2pPr>
            <a:lvl3pPr marL="2441841" indent="0">
              <a:buFontTx/>
              <a:buNone/>
              <a:defRPr lang="en-US" sz="4000" b="1" kern="0" cap="all" baseline="0" dirty="0" smtClean="0">
                <a:solidFill>
                  <a:schemeClr val="tx1"/>
                </a:solidFill>
                <a:latin typeface="Trebuchet MS" panose="020B0603020202020204" pitchFamily="34" charset="0"/>
                <a:ea typeface="+mj-ea"/>
                <a:cs typeface="+mj-cs"/>
              </a:defRPr>
            </a:lvl3pPr>
            <a:lvl4pPr marL="3466934" indent="0">
              <a:buFontTx/>
              <a:buNone/>
              <a:defRPr lang="en-US" sz="4000" b="1" kern="0" cap="all" baseline="0" dirty="0" smtClean="0">
                <a:solidFill>
                  <a:schemeClr val="tx1"/>
                </a:solidFill>
                <a:latin typeface="Trebuchet MS" panose="020B0603020202020204" pitchFamily="34" charset="0"/>
                <a:ea typeface="+mj-ea"/>
                <a:cs typeface="+mj-cs"/>
              </a:defRPr>
            </a:lvl4pPr>
            <a:lvl5pPr marL="4235790" indent="0">
              <a:buFontTx/>
              <a:buNone/>
              <a:defRPr lang="en-US" sz="4000" b="1" kern="0" cap="all" baseline="0" dirty="0">
                <a:solidFill>
                  <a:schemeClr val="tx1"/>
                </a:solidFill>
                <a:latin typeface="Trebuchet MS" panose="020B0603020202020204" pitchFamily="34" charset="0"/>
                <a:ea typeface="+mj-ea"/>
                <a:cs typeface="+mj-cs"/>
              </a:defRPr>
            </a:lvl5pPr>
          </a:lstStyle>
          <a:p>
            <a:pPr lvl="0"/>
            <a:r>
              <a:rPr lang="en-US"/>
              <a:t>Click to edit Master text styles</a:t>
            </a:r>
          </a:p>
        </p:txBody>
      </p:sp>
    </p:spTree>
    <p:extLst>
      <p:ext uri="{BB962C8B-B14F-4D97-AF65-F5344CB8AC3E}">
        <p14:creationId xmlns:p14="http://schemas.microsoft.com/office/powerpoint/2010/main" val="2827898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18288000" cy="10287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491FCA0-A4E3-4331-8F3E-3CF9FC8D1DBD}"/>
              </a:ext>
            </a:extLst>
          </p:cNvPr>
          <p:cNvSpPr>
            <a:spLocks noGrp="1"/>
          </p:cNvSpPr>
          <p:nvPr>
            <p:ph type="body" sz="quarter" idx="10" hasCustomPrompt="1"/>
          </p:nvPr>
        </p:nvSpPr>
        <p:spPr>
          <a:xfrm>
            <a:off x="3817131" y="5386000"/>
            <a:ext cx="11366938" cy="2738093"/>
          </a:xfrm>
          <a:prstGeom prst="rect">
            <a:avLst/>
          </a:prstGeom>
        </p:spPr>
        <p:txBody>
          <a:bodyPr/>
          <a:lstStyle>
            <a:lvl1pPr marL="0" indent="0" algn="l">
              <a:lnSpc>
                <a:spcPct val="90000"/>
              </a:lnSpc>
              <a:spcBef>
                <a:spcPts val="0"/>
              </a:spcBef>
              <a:buFontTx/>
              <a:buNone/>
              <a:defRPr sz="2200" cap="none" baseline="0">
                <a:solidFill>
                  <a:schemeClr val="tx1"/>
                </a:solidFill>
                <a:latin typeface="Trebuchet MS" panose="020B0603020202020204" pitchFamily="34" charset="0"/>
              </a:defRPr>
            </a:lvl1pPr>
            <a:lvl2pPr marL="1281422" indent="0" algn="l">
              <a:lnSpc>
                <a:spcPct val="90000"/>
              </a:lnSpc>
              <a:buFontTx/>
              <a:buNone/>
              <a:defRPr sz="3770" cap="all" baseline="0">
                <a:solidFill>
                  <a:schemeClr val="tx2"/>
                </a:solidFill>
                <a:latin typeface="DINPro-Medium" panose="02000503030000020004" pitchFamily="50" charset="0"/>
              </a:defRPr>
            </a:lvl2pPr>
            <a:lvl3pPr marL="2441839" indent="0" algn="l">
              <a:lnSpc>
                <a:spcPct val="90000"/>
              </a:lnSpc>
              <a:buFontTx/>
              <a:buNone/>
              <a:defRPr sz="3770" cap="all" baseline="0">
                <a:solidFill>
                  <a:schemeClr val="tx2"/>
                </a:solidFill>
                <a:latin typeface="DINPro-Medium" panose="02000503030000020004" pitchFamily="50" charset="0"/>
              </a:defRPr>
            </a:lvl3pPr>
            <a:lvl4pPr marL="3466934" indent="0">
              <a:buNone/>
              <a:defRPr/>
            </a:lvl4pPr>
          </a:lstStyle>
          <a:p>
            <a:pPr lvl="0"/>
            <a:r>
              <a:rPr lang="en-US"/>
              <a:t>Edit Master Text Style</a:t>
            </a:r>
          </a:p>
        </p:txBody>
      </p:sp>
      <p:sp>
        <p:nvSpPr>
          <p:cNvPr id="7" name="Title 1">
            <a:extLst>
              <a:ext uri="{FF2B5EF4-FFF2-40B4-BE49-F238E27FC236}">
                <a16:creationId xmlns:a16="http://schemas.microsoft.com/office/drawing/2014/main" id="{3A43FC4E-58F2-4EAD-8EB3-29B66F0FA4E3}"/>
              </a:ext>
            </a:extLst>
          </p:cNvPr>
          <p:cNvSpPr>
            <a:spLocks noGrp="1"/>
          </p:cNvSpPr>
          <p:nvPr>
            <p:ph type="title" hasCustomPrompt="1"/>
          </p:nvPr>
        </p:nvSpPr>
        <p:spPr>
          <a:xfrm>
            <a:off x="3817131" y="4512380"/>
            <a:ext cx="11366938" cy="877133"/>
          </a:xfrm>
          <a:prstGeom prst="rect">
            <a:avLst/>
          </a:prstGeom>
        </p:spPr>
        <p:txBody>
          <a:bodyPr/>
          <a:lstStyle>
            <a:lvl1pPr algn="l">
              <a:defRPr sz="6000" b="0" cap="none">
                <a:solidFill>
                  <a:schemeClr val="tx1"/>
                </a:solidFill>
              </a:defRPr>
            </a:lvl1pPr>
          </a:lstStyle>
          <a:p>
            <a:r>
              <a:rPr lang="en-US"/>
              <a:t>Click to edit master title style</a:t>
            </a:r>
          </a:p>
        </p:txBody>
      </p:sp>
      <p:pic>
        <p:nvPicPr>
          <p:cNvPr id="8" name="Picture 7" descr="A close up of a logo&#10;&#10;Description automatically generated">
            <a:extLst>
              <a:ext uri="{FF2B5EF4-FFF2-40B4-BE49-F238E27FC236}">
                <a16:creationId xmlns:a16="http://schemas.microsoft.com/office/drawing/2014/main" id="{760A5FC5-2CFA-4CF6-81CC-1664A29C99DC}"/>
              </a:ext>
            </a:extLst>
          </p:cNvPr>
          <p:cNvPicPr>
            <a:picLocks noChangeAspect="1"/>
          </p:cNvPicPr>
          <p:nvPr userDrawn="1"/>
        </p:nvPicPr>
        <p:blipFill>
          <a:blip r:embed="rId2"/>
          <a:stretch>
            <a:fillRect/>
          </a:stretch>
        </p:blipFill>
        <p:spPr>
          <a:xfrm>
            <a:off x="3596570" y="3124024"/>
            <a:ext cx="1178630" cy="1178628"/>
          </a:xfrm>
          <a:prstGeom prst="rect">
            <a:avLst/>
          </a:prstGeom>
        </p:spPr>
      </p:pic>
    </p:spTree>
    <p:extLst>
      <p:ext uri="{BB962C8B-B14F-4D97-AF65-F5344CB8AC3E}">
        <p14:creationId xmlns:p14="http://schemas.microsoft.com/office/powerpoint/2010/main" val="2636786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9" name="Picture 8" descr="A high angle view of a building&#10;&#10;Description automatically generated with low confidence">
            <a:extLst>
              <a:ext uri="{FF2B5EF4-FFF2-40B4-BE49-F238E27FC236}">
                <a16:creationId xmlns:a16="http://schemas.microsoft.com/office/drawing/2014/main" id="{36ED5556-7E8D-4B57-A4E7-D6499C0714FE}"/>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10" name="Rectangle 9">
            <a:extLst>
              <a:ext uri="{FF2B5EF4-FFF2-40B4-BE49-F238E27FC236}">
                <a16:creationId xmlns:a16="http://schemas.microsoft.com/office/drawing/2014/main" id="{D88B2919-A485-4AF1-9210-D4FA7CFC290E}"/>
              </a:ext>
            </a:extLst>
          </p:cNvPr>
          <p:cNvSpPr/>
          <p:nvPr userDrawn="1"/>
        </p:nvSpPr>
        <p:spPr>
          <a:xfrm>
            <a:off x="0" y="5143500"/>
            <a:ext cx="18288000" cy="5143500"/>
          </a:xfrm>
          <a:prstGeom prst="rect">
            <a:avLst/>
          </a:prstGeom>
          <a:gradFill>
            <a:gsLst>
              <a:gs pos="0">
                <a:schemeClr val="bg1">
                  <a:alpha val="0"/>
                </a:schemeClr>
              </a:gs>
              <a:gs pos="100000">
                <a:schemeClr val="bg1">
                  <a:alpha val="7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4C643F-9D29-4FA0-A611-BFDFCD18BE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2417" y="8147767"/>
            <a:ext cx="5651502" cy="1947083"/>
          </a:xfrm>
          <a:prstGeom prst="rect">
            <a:avLst/>
          </a:prstGeom>
        </p:spPr>
      </p:pic>
    </p:spTree>
    <p:extLst>
      <p:ext uri="{BB962C8B-B14F-4D97-AF65-F5344CB8AC3E}">
        <p14:creationId xmlns:p14="http://schemas.microsoft.com/office/powerpoint/2010/main" val="1509336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3"/>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37" indent="0">
              <a:buClr>
                <a:schemeClr val="bg2"/>
              </a:buClr>
              <a:buSzPct val="100000"/>
              <a:buFontTx/>
              <a:buNone/>
              <a:defRPr sz="2000">
                <a:solidFill>
                  <a:schemeClr val="accent4"/>
                </a:solidFill>
              </a:defRPr>
            </a:lvl2pPr>
            <a:lvl3pPr marL="1815115" indent="0">
              <a:buClr>
                <a:schemeClr val="bg2"/>
              </a:buClr>
              <a:buSzPct val="100000"/>
              <a:buFontTx/>
              <a:buNone/>
              <a:defRPr sz="1833">
                <a:solidFill>
                  <a:schemeClr val="accent4"/>
                </a:solidFill>
              </a:defRPr>
            </a:lvl3pPr>
            <a:lvl4pPr marL="2958161" indent="-381016">
              <a:buClr>
                <a:schemeClr val="bg2"/>
              </a:buClr>
              <a:buFont typeface="Wingdings" panose="05000000000000000000" pitchFamily="2" charset="2"/>
              <a:buChar char="§"/>
              <a:defRPr sz="3000">
                <a:solidFill>
                  <a:schemeClr val="tx1"/>
                </a:solidFill>
              </a:defRPr>
            </a:lvl4pPr>
            <a:lvl5pPr marL="3529682" indent="-38101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2"/>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37" indent="0" algn="ctr">
              <a:buFontTx/>
              <a:buNone/>
              <a:defRPr sz="4667">
                <a:solidFill>
                  <a:schemeClr val="tx2"/>
                </a:solidFill>
                <a:latin typeface="Trebuchet MS" panose="020B0603020202020204" pitchFamily="34" charset="0"/>
              </a:defRPr>
            </a:lvl2pPr>
            <a:lvl3pPr marL="1815115" indent="0" algn="ctr">
              <a:buFontTx/>
              <a:buNone/>
              <a:defRPr sz="4667">
                <a:solidFill>
                  <a:schemeClr val="tx2"/>
                </a:solidFill>
                <a:latin typeface="Trebuchet MS" panose="020B0603020202020204" pitchFamily="34" charset="0"/>
              </a:defRPr>
            </a:lvl3pPr>
            <a:lvl4pPr marL="2577145" indent="0" algn="ctr">
              <a:buFontTx/>
              <a:buNone/>
              <a:defRPr sz="4667">
                <a:solidFill>
                  <a:schemeClr val="tx2"/>
                </a:solidFill>
                <a:latin typeface="Trebuchet MS" panose="020B0603020202020204" pitchFamily="34" charset="0"/>
              </a:defRPr>
            </a:lvl4pPr>
            <a:lvl5pPr marL="3148668"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7083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a:srcRect l="-7771" t="26753" r="64277" b="-168"/>
          <a:stretch/>
        </p:blipFill>
        <p:spPr>
          <a:xfrm flipV="1">
            <a:off x="0" y="382833"/>
            <a:ext cx="18288000" cy="9904168"/>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8288000" cy="102870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a:stretch>
            <a:fillRect/>
          </a:stretch>
        </p:blipFill>
        <p:spPr>
          <a:xfrm>
            <a:off x="1014567" y="4413751"/>
            <a:ext cx="3359880" cy="1177252"/>
          </a:xfrm>
          <a:prstGeom prst="rect">
            <a:avLst/>
          </a:prstGeom>
        </p:spPr>
      </p:pic>
      <p:sp>
        <p:nvSpPr>
          <p:cNvPr id="11" name="Rectangle 4"/>
          <p:cNvSpPr>
            <a:spLocks noGrp="1" noChangeArrowheads="1"/>
          </p:cNvSpPr>
          <p:nvPr userDrawn="1">
            <p:ph type="subTitle" idx="1"/>
          </p:nvPr>
        </p:nvSpPr>
        <p:spPr>
          <a:xfrm>
            <a:off x="868083" y="2978495"/>
            <a:ext cx="14501177" cy="569387"/>
          </a:xfrm>
        </p:spPr>
        <p:txBody>
          <a:bodyPr wrap="square" anchor="t">
            <a:spAutoFit/>
          </a:bodyPr>
          <a:lstStyle>
            <a:lvl1pPr marL="0" indent="0" algn="l">
              <a:lnSpc>
                <a:spcPct val="90000"/>
              </a:lnSpc>
              <a:spcBef>
                <a:spcPts val="1000"/>
              </a:spcBef>
              <a:spcAft>
                <a:spcPts val="500"/>
              </a:spcAft>
              <a:buFontTx/>
              <a:buNone/>
              <a:defRPr sz="30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802770" y="1398811"/>
            <a:ext cx="14565567" cy="1638092"/>
          </a:xfrm>
        </p:spPr>
        <p:txBody>
          <a:bodyPr anchor="b">
            <a:noAutofit/>
          </a:bodyPr>
          <a:lstStyle>
            <a:lvl1pPr algn="l">
              <a:lnSpc>
                <a:spcPct val="90000"/>
              </a:lnSpc>
              <a:spcBef>
                <a:spcPts val="0"/>
              </a:spcBef>
              <a:defRPr sz="7667"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54904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806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1"/>
        <p:cNvGrpSpPr/>
        <p:nvPr/>
      </p:nvGrpSpPr>
      <p:grpSpPr>
        <a:xfrm>
          <a:off x="0" y="0"/>
          <a:ext cx="0" cy="0"/>
          <a:chOff x="0" y="0"/>
          <a:chExt cx="0" cy="0"/>
        </a:xfrm>
      </p:grpSpPr>
      <p:sp>
        <p:nvSpPr>
          <p:cNvPr id="52" name="Google Shape;52;p45"/>
          <p:cNvSpPr txBox="1">
            <a:spLocks noGrp="1"/>
          </p:cNvSpPr>
          <p:nvPr>
            <p:ph type="title"/>
          </p:nvPr>
        </p:nvSpPr>
        <p:spPr>
          <a:xfrm>
            <a:off x="623400" y="890050"/>
            <a:ext cx="17041200" cy="1145400"/>
          </a:xfrm>
          <a:prstGeom prst="rect">
            <a:avLst/>
          </a:prstGeom>
          <a:noFill/>
          <a:ln>
            <a:noFill/>
          </a:ln>
        </p:spPr>
        <p:txBody>
          <a:bodyPr spcFirstLastPara="1" wrap="square" lIns="76200" tIns="38075" rIns="76200" bIns="38075" anchor="b" anchorCtr="0">
            <a:noAutofit/>
          </a:bodyPr>
          <a:lstStyle>
            <a:lvl1pPr lvl="0" algn="ctr">
              <a:lnSpc>
                <a:spcPct val="90000"/>
              </a:lnSpc>
              <a:spcBef>
                <a:spcPts val="0"/>
              </a:spcBef>
              <a:spcAft>
                <a:spcPts val="0"/>
              </a:spcAft>
              <a:buClr>
                <a:schemeClr val="dk2"/>
              </a:buClr>
              <a:buSzPts val="1200"/>
              <a:buFont typeface="Trebuchet MS"/>
              <a:buNone/>
              <a:defRPr/>
            </a:lvl1pPr>
            <a:lvl2pPr lvl="1" algn="l">
              <a:lnSpc>
                <a:spcPct val="100000"/>
              </a:lnSpc>
              <a:spcBef>
                <a:spcPts val="0"/>
              </a:spcBef>
              <a:spcAft>
                <a:spcPts val="0"/>
              </a:spcAft>
              <a:buClr>
                <a:srgbClr val="73B900"/>
              </a:buClr>
              <a:buSzPts val="1200"/>
              <a:buFont typeface="Arial"/>
              <a:buNone/>
              <a:defRPr/>
            </a:lvl2pPr>
            <a:lvl3pPr lvl="2" algn="l">
              <a:lnSpc>
                <a:spcPct val="100000"/>
              </a:lnSpc>
              <a:spcBef>
                <a:spcPts val="0"/>
              </a:spcBef>
              <a:spcAft>
                <a:spcPts val="0"/>
              </a:spcAft>
              <a:buClr>
                <a:srgbClr val="73B900"/>
              </a:buClr>
              <a:buSzPts val="1200"/>
              <a:buFont typeface="Arial"/>
              <a:buNone/>
              <a:defRPr/>
            </a:lvl3pPr>
            <a:lvl4pPr lvl="3" algn="l">
              <a:lnSpc>
                <a:spcPct val="100000"/>
              </a:lnSpc>
              <a:spcBef>
                <a:spcPts val="0"/>
              </a:spcBef>
              <a:spcAft>
                <a:spcPts val="0"/>
              </a:spcAft>
              <a:buClr>
                <a:srgbClr val="73B900"/>
              </a:buClr>
              <a:buSzPts val="1200"/>
              <a:buFont typeface="Arial"/>
              <a:buNone/>
              <a:defRPr/>
            </a:lvl4pPr>
            <a:lvl5pPr lvl="4" algn="l">
              <a:lnSpc>
                <a:spcPct val="100000"/>
              </a:lnSpc>
              <a:spcBef>
                <a:spcPts val="0"/>
              </a:spcBef>
              <a:spcAft>
                <a:spcPts val="0"/>
              </a:spcAft>
              <a:buClr>
                <a:srgbClr val="73B900"/>
              </a:buClr>
              <a:buSzPts val="1200"/>
              <a:buFont typeface="Arial"/>
              <a:buNone/>
              <a:defRPr/>
            </a:lvl5pPr>
            <a:lvl6pPr lvl="5" algn="l">
              <a:lnSpc>
                <a:spcPct val="100000"/>
              </a:lnSpc>
              <a:spcBef>
                <a:spcPts val="0"/>
              </a:spcBef>
              <a:spcAft>
                <a:spcPts val="0"/>
              </a:spcAft>
              <a:buClr>
                <a:srgbClr val="73B900"/>
              </a:buClr>
              <a:buSzPts val="1200"/>
              <a:buFont typeface="Arial"/>
              <a:buNone/>
              <a:defRPr/>
            </a:lvl6pPr>
            <a:lvl7pPr lvl="6" algn="l">
              <a:lnSpc>
                <a:spcPct val="100000"/>
              </a:lnSpc>
              <a:spcBef>
                <a:spcPts val="0"/>
              </a:spcBef>
              <a:spcAft>
                <a:spcPts val="0"/>
              </a:spcAft>
              <a:buClr>
                <a:srgbClr val="73B900"/>
              </a:buClr>
              <a:buSzPts val="1200"/>
              <a:buFont typeface="Arial"/>
              <a:buNone/>
              <a:defRPr/>
            </a:lvl7pPr>
            <a:lvl8pPr lvl="7" algn="l">
              <a:lnSpc>
                <a:spcPct val="100000"/>
              </a:lnSpc>
              <a:spcBef>
                <a:spcPts val="0"/>
              </a:spcBef>
              <a:spcAft>
                <a:spcPts val="0"/>
              </a:spcAft>
              <a:buClr>
                <a:srgbClr val="73B900"/>
              </a:buClr>
              <a:buSzPts val="1200"/>
              <a:buFont typeface="Arial"/>
              <a:buNone/>
              <a:defRPr/>
            </a:lvl8pPr>
            <a:lvl9pPr lvl="8" algn="l">
              <a:lnSpc>
                <a:spcPct val="100000"/>
              </a:lnSpc>
              <a:spcBef>
                <a:spcPts val="0"/>
              </a:spcBef>
              <a:spcAft>
                <a:spcPts val="0"/>
              </a:spcAft>
              <a:buClr>
                <a:srgbClr val="73B900"/>
              </a:buClr>
              <a:buSzPts val="1200"/>
              <a:buFont typeface="Arial"/>
              <a:buNone/>
              <a:defRPr/>
            </a:lvl9pPr>
          </a:lstStyle>
          <a:p>
            <a:endParaRPr/>
          </a:p>
        </p:txBody>
      </p:sp>
      <p:sp>
        <p:nvSpPr>
          <p:cNvPr id="53" name="Google Shape;53;p45"/>
          <p:cNvSpPr txBox="1">
            <a:spLocks noGrp="1"/>
          </p:cNvSpPr>
          <p:nvPr>
            <p:ph type="body" idx="1"/>
          </p:nvPr>
        </p:nvSpPr>
        <p:spPr>
          <a:xfrm>
            <a:off x="623400" y="2304950"/>
            <a:ext cx="17041200" cy="6832800"/>
          </a:xfrm>
          <a:prstGeom prst="rect">
            <a:avLst/>
          </a:prstGeom>
          <a:noFill/>
          <a:ln>
            <a:noFill/>
          </a:ln>
        </p:spPr>
        <p:txBody>
          <a:bodyPr spcFirstLastPara="1" wrap="square" lIns="76200" tIns="38075" rIns="76200" bIns="38075" anchor="t" anchorCtr="0">
            <a:noAutofit/>
          </a:bodyPr>
          <a:lstStyle>
            <a:lvl1pPr marL="457200" lvl="0" indent="-228600" algn="l">
              <a:lnSpc>
                <a:spcPct val="90000"/>
              </a:lnSpc>
              <a:spcBef>
                <a:spcPts val="1600"/>
              </a:spcBef>
              <a:spcAft>
                <a:spcPts val="0"/>
              </a:spcAft>
              <a:buSzPts val="1200"/>
              <a:buFont typeface="Trebuchet MS"/>
              <a:buNone/>
              <a:defRPr/>
            </a:lvl1pPr>
            <a:lvl2pPr marL="914400" lvl="1" indent="-228600" algn="l">
              <a:lnSpc>
                <a:spcPct val="90000"/>
              </a:lnSpc>
              <a:spcBef>
                <a:spcPts val="1600"/>
              </a:spcBef>
              <a:spcAft>
                <a:spcPts val="0"/>
              </a:spcAft>
              <a:buSzPts val="1000"/>
              <a:buFont typeface="Trebuchet MS"/>
              <a:buNone/>
              <a:defRPr/>
            </a:lvl2pPr>
            <a:lvl3pPr marL="1371600" lvl="2" indent="-228600" algn="l">
              <a:lnSpc>
                <a:spcPct val="90000"/>
              </a:lnSpc>
              <a:spcBef>
                <a:spcPts val="1600"/>
              </a:spcBef>
              <a:spcAft>
                <a:spcPts val="0"/>
              </a:spcAft>
              <a:buSzPts val="900"/>
              <a:buFont typeface="Trebuchet MS"/>
              <a:buNone/>
              <a:defRPr/>
            </a:lvl3pPr>
            <a:lvl4pPr marL="1828800" lvl="3" indent="-336550" algn="l">
              <a:lnSpc>
                <a:spcPct val="100000"/>
              </a:lnSpc>
              <a:spcBef>
                <a:spcPts val="1600"/>
              </a:spcBef>
              <a:spcAft>
                <a:spcPts val="0"/>
              </a:spcAft>
              <a:buClr>
                <a:schemeClr val="dk2"/>
              </a:buClr>
              <a:buSzPts val="1700"/>
              <a:buFont typeface="Trebuchet MS"/>
              <a:buChar char="–"/>
              <a:defRPr/>
            </a:lvl4pPr>
            <a:lvl5pPr marL="2286000" lvl="4" indent="-336550" algn="l">
              <a:lnSpc>
                <a:spcPct val="100000"/>
              </a:lnSpc>
              <a:spcBef>
                <a:spcPts val="600"/>
              </a:spcBef>
              <a:spcAft>
                <a:spcPts val="0"/>
              </a:spcAft>
              <a:buClr>
                <a:schemeClr val="dk2"/>
              </a:buClr>
              <a:buSzPts val="1700"/>
              <a:buFont typeface="Trebuchet MS"/>
              <a:buChar char="»"/>
              <a:defRPr/>
            </a:lvl5pPr>
            <a:lvl6pPr marL="2743200" lvl="5" indent="-336550" algn="l">
              <a:lnSpc>
                <a:spcPct val="100000"/>
              </a:lnSpc>
              <a:spcBef>
                <a:spcPts val="600"/>
              </a:spcBef>
              <a:spcAft>
                <a:spcPts val="0"/>
              </a:spcAft>
              <a:buClr>
                <a:schemeClr val="dk2"/>
              </a:buClr>
              <a:buSzPts val="1700"/>
              <a:buFont typeface="Trebuchet MS"/>
              <a:buChar char="»"/>
              <a:defRPr/>
            </a:lvl6pPr>
            <a:lvl7pPr marL="3200400" lvl="6" indent="-336550" algn="l">
              <a:lnSpc>
                <a:spcPct val="100000"/>
              </a:lnSpc>
              <a:spcBef>
                <a:spcPts val="600"/>
              </a:spcBef>
              <a:spcAft>
                <a:spcPts val="0"/>
              </a:spcAft>
              <a:buClr>
                <a:schemeClr val="dk2"/>
              </a:buClr>
              <a:buSzPts val="1700"/>
              <a:buFont typeface="Trebuchet MS"/>
              <a:buChar char="»"/>
              <a:defRPr/>
            </a:lvl7pPr>
            <a:lvl8pPr marL="3657600" lvl="7" indent="-336550" algn="l">
              <a:lnSpc>
                <a:spcPct val="100000"/>
              </a:lnSpc>
              <a:spcBef>
                <a:spcPts val="600"/>
              </a:spcBef>
              <a:spcAft>
                <a:spcPts val="0"/>
              </a:spcAft>
              <a:buClr>
                <a:schemeClr val="dk2"/>
              </a:buClr>
              <a:buSzPts val="1700"/>
              <a:buFont typeface="Trebuchet MS"/>
              <a:buChar char="»"/>
              <a:defRPr/>
            </a:lvl8pPr>
            <a:lvl9pPr marL="4114800" lvl="8" indent="-336550" algn="l">
              <a:lnSpc>
                <a:spcPct val="100000"/>
              </a:lnSpc>
              <a:spcBef>
                <a:spcPts val="600"/>
              </a:spcBef>
              <a:spcAft>
                <a:spcPts val="0"/>
              </a:spcAft>
              <a:buClr>
                <a:schemeClr val="dk2"/>
              </a:buClr>
              <a:buSzPts val="1700"/>
              <a:buFont typeface="Trebuchet MS"/>
              <a:buChar char="»"/>
              <a:defRPr/>
            </a:lvl9pPr>
          </a:lstStyle>
          <a:p>
            <a:endParaRPr/>
          </a:p>
        </p:txBody>
      </p:sp>
      <p:sp>
        <p:nvSpPr>
          <p:cNvPr id="54" name="Google Shape;54;p45"/>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620125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a:srcRect l="17748" t="16214" r="9586" b="11122"/>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a:stretch>
            <a:fillRect/>
          </a:stretch>
        </p:blipFill>
        <p:spPr>
          <a:xfrm>
            <a:off x="945749" y="3160775"/>
            <a:ext cx="2669325" cy="2164380"/>
          </a:xfrm>
          <a:prstGeom prst="rect">
            <a:avLst/>
          </a:prstGeom>
        </p:spPr>
      </p:pic>
      <p:sp>
        <p:nvSpPr>
          <p:cNvPr id="11" name="Rectangle 4"/>
          <p:cNvSpPr>
            <a:spLocks noGrp="1" noChangeArrowheads="1"/>
          </p:cNvSpPr>
          <p:nvPr userDrawn="1">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333"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18680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197669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333">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5250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333">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33">
                <a:solidFill>
                  <a:schemeClr val="accent4"/>
                </a:solidFill>
              </a:defRPr>
            </a:lvl3pPr>
            <a:lvl4pPr marL="2958101" indent="-381008">
              <a:buClr>
                <a:schemeClr val="bg2"/>
              </a:buClr>
              <a:buSzPct val="75000"/>
              <a:buFontTx/>
              <a:buBlip>
                <a:blip r:embed="rId2"/>
              </a:buBlip>
              <a:defRPr sz="1667">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1332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333">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26425"/>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167" b="1" i="0" kern="0">
                <a:solidFill>
                  <a:schemeClr val="bg1"/>
                </a:solidFill>
                <a:latin typeface="Trebuchet MS"/>
              </a:rPr>
              <a:t>NVIDIA CONFIDENTIAL. DO NOT DISTRIBUTE.</a:t>
            </a:r>
          </a:p>
        </p:txBody>
      </p:sp>
    </p:spTree>
    <p:extLst>
      <p:ext uri="{BB962C8B-B14F-4D97-AF65-F5344CB8AC3E}">
        <p14:creationId xmlns:p14="http://schemas.microsoft.com/office/powerpoint/2010/main" val="84438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333">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20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4958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33">
                <a:solidFill>
                  <a:schemeClr val="accent4"/>
                </a:solidFill>
              </a:defRPr>
            </a:lvl2pPr>
            <a:lvl3pPr marL="1815078" indent="0">
              <a:spcBef>
                <a:spcPts val="833"/>
              </a:spcBef>
              <a:spcAft>
                <a:spcPts val="833"/>
              </a:spcAft>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22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33">
                <a:solidFill>
                  <a:schemeClr val="accent4"/>
                </a:solidFill>
              </a:defRPr>
            </a:lvl2pPr>
            <a:lvl3pPr marL="1815078" indent="0">
              <a:spcBef>
                <a:spcPts val="833"/>
              </a:spcBef>
              <a:spcAft>
                <a:spcPts val="833"/>
              </a:spcAft>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48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8288000" cy="10287000"/>
          </a:xfrm>
          <a:prstGeom prst="rect">
            <a:avLst/>
          </a:prstGeom>
        </p:spPr>
      </p:pic>
    </p:spTree>
    <p:extLst>
      <p:ext uri="{BB962C8B-B14F-4D97-AF65-F5344CB8AC3E}">
        <p14:creationId xmlns:p14="http://schemas.microsoft.com/office/powerpoint/2010/main" val="262543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95138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667">
                <a:solidFill>
                  <a:schemeClr val="tx1"/>
                </a:solidFill>
              </a:defRPr>
            </a:lvl1pPr>
          </a:lstStyle>
          <a:p>
            <a:r>
              <a:rPr lang="en-US"/>
              <a:t>Click to edit Master title style</a:t>
            </a:r>
          </a:p>
        </p:txBody>
      </p:sp>
    </p:spTree>
    <p:extLst>
      <p:ext uri="{BB962C8B-B14F-4D97-AF65-F5344CB8AC3E}">
        <p14:creationId xmlns:p14="http://schemas.microsoft.com/office/powerpoint/2010/main" val="362859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667">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2377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9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75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F2B99FC-81DD-40A1-9F56-0299A0ECAD29}"/>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5" name="Picture 14">
            <a:extLst>
              <a:ext uri="{FF2B5EF4-FFF2-40B4-BE49-F238E27FC236}">
                <a16:creationId xmlns:a16="http://schemas.microsoft.com/office/drawing/2014/main" id="{1502A7F8-2FCA-4506-BD4A-AC3663150A4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380709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8288000" cy="10287000"/>
          </a:xfrm>
          <a:prstGeom prst="rect">
            <a:avLst/>
          </a:prstGeom>
        </p:spPr>
      </p:pic>
    </p:spTree>
    <p:extLst>
      <p:ext uri="{BB962C8B-B14F-4D97-AF65-F5344CB8AC3E}">
        <p14:creationId xmlns:p14="http://schemas.microsoft.com/office/powerpoint/2010/main" val="405580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7495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830580" y="868681"/>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762015" lvl="0" indent="-492135" algn="l">
              <a:lnSpc>
                <a:spcPct val="90000"/>
              </a:lnSpc>
              <a:spcBef>
                <a:spcPts val="1500"/>
              </a:spcBef>
              <a:spcAft>
                <a:spcPts val="0"/>
              </a:spcAft>
              <a:buClr>
                <a:schemeClr val="dk1"/>
              </a:buClr>
              <a:buSzPts val="1050"/>
              <a:buFont typeface="Trebuchet MS"/>
              <a:buChar char="•"/>
              <a:defRPr sz="2333">
                <a:solidFill>
                  <a:schemeClr val="accent4"/>
                </a:solidFill>
              </a:defRPr>
            </a:lvl1pPr>
            <a:lvl2pPr marL="1524030" lvl="1" indent="-476260" algn="l">
              <a:lnSpc>
                <a:spcPct val="90000"/>
              </a:lnSpc>
              <a:spcBef>
                <a:spcPts val="1500"/>
              </a:spcBef>
              <a:spcAft>
                <a:spcPts val="0"/>
              </a:spcAft>
              <a:buClr>
                <a:schemeClr val="dk1"/>
              </a:buClr>
              <a:buSzPts val="900"/>
              <a:buFont typeface="Trebuchet MS"/>
              <a:buChar char="•"/>
              <a:defRPr sz="2000">
                <a:solidFill>
                  <a:schemeClr val="accent4"/>
                </a:solidFill>
              </a:defRPr>
            </a:lvl2pPr>
            <a:lvl3pPr marL="2286046" lvl="2" indent="-468321" algn="l">
              <a:lnSpc>
                <a:spcPct val="90000"/>
              </a:lnSpc>
              <a:spcBef>
                <a:spcPts val="1500"/>
              </a:spcBef>
              <a:spcAft>
                <a:spcPts val="0"/>
              </a:spcAft>
              <a:buClr>
                <a:schemeClr val="dk1"/>
              </a:buClr>
              <a:buSzPts val="825"/>
              <a:buFont typeface="Trebuchet MS"/>
              <a:buChar char="•"/>
              <a:defRPr sz="1833">
                <a:solidFill>
                  <a:schemeClr val="accent4"/>
                </a:solidFill>
              </a:defRPr>
            </a:lvl3pPr>
            <a:lvl4pPr marL="3048061" lvl="3" indent="-460384" algn="l">
              <a:spcBef>
                <a:spcPts val="1500"/>
              </a:spcBef>
              <a:spcAft>
                <a:spcPts val="0"/>
              </a:spcAft>
              <a:buClr>
                <a:schemeClr val="dk1"/>
              </a:buClr>
              <a:buSzPts val="750"/>
              <a:buFont typeface="Trebuchet MS"/>
              <a:buChar char="•"/>
              <a:defRPr sz="1667">
                <a:solidFill>
                  <a:schemeClr val="accent4"/>
                </a:solidFill>
                <a:latin typeface="Trebuchet MS"/>
                <a:ea typeface="Trebuchet MS"/>
                <a:cs typeface="Trebuchet MS"/>
                <a:sym typeface="Trebuchet MS"/>
              </a:defRPr>
            </a:lvl4pPr>
            <a:lvl5pPr marL="3810076" lvl="4" indent="-592679" algn="l">
              <a:spcBef>
                <a:spcPts val="667"/>
              </a:spcBef>
              <a:spcAft>
                <a:spcPts val="0"/>
              </a:spcAft>
              <a:buClr>
                <a:schemeClr val="dk1"/>
              </a:buClr>
              <a:buSzPts val="2000"/>
              <a:buFont typeface="Noto Sans Symbols"/>
              <a:buChar char="▪"/>
              <a:defRPr>
                <a:solidFill>
                  <a:schemeClr val="lt1"/>
                </a:solidFill>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
        <p:nvSpPr>
          <p:cNvPr id="33" name="Google Shape;33;p5"/>
          <p:cNvSpPr txBox="1">
            <a:spLocks noGrp="1"/>
          </p:cNvSpPr>
          <p:nvPr>
            <p:ph type="body" idx="2"/>
          </p:nvPr>
        </p:nvSpPr>
        <p:spPr>
          <a:xfrm>
            <a:off x="830580" y="1813561"/>
            <a:ext cx="16626840" cy="875772"/>
          </a:xfrm>
          <a:prstGeom prst="rect">
            <a:avLst/>
          </a:prstGeom>
          <a:noFill/>
          <a:ln>
            <a:noFill/>
          </a:ln>
        </p:spPr>
        <p:txBody>
          <a:bodyPr spcFirstLastPara="1" wrap="square" lIns="91425" tIns="45700" rIns="91425" bIns="45700" anchor="t" anchorCtr="0">
            <a:noAutofit/>
          </a:bodyPr>
          <a:lstStyle>
            <a:lvl1pPr marL="762015" lvl="0" indent="-381008" algn="ctr">
              <a:lnSpc>
                <a:spcPct val="90000"/>
              </a:lnSpc>
              <a:spcBef>
                <a:spcPts val="1500"/>
              </a:spcBef>
              <a:spcAft>
                <a:spcPts val="0"/>
              </a:spcAft>
              <a:buSzPts val="1800"/>
              <a:buFont typeface="Trebuchet MS"/>
              <a:buNone/>
              <a:defRPr sz="3000" b="0">
                <a:solidFill>
                  <a:schemeClr val="lt2"/>
                </a:solidFill>
                <a:latin typeface="Trebuchet MS"/>
                <a:ea typeface="Trebuchet MS"/>
                <a:cs typeface="Trebuchet MS"/>
                <a:sym typeface="Trebuchet MS"/>
              </a:defRPr>
            </a:lvl1pPr>
            <a:lvl2pPr marL="1524030" lvl="1"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2pPr>
            <a:lvl3pPr marL="2286046" lvl="2"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3pPr>
            <a:lvl4pPr marL="3048061" lvl="3" indent="-381008" algn="ctr">
              <a:spcBef>
                <a:spcPts val="15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marL="3810076" lvl="4" indent="-381008" algn="ctr">
              <a:spcBef>
                <a:spcPts val="933"/>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31793852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ANNOUNCING_SIDE_LeftCenter_SUBTITLE_DinP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7334" y="3723853"/>
            <a:ext cx="5210022" cy="1067927"/>
          </a:xfrm>
          <a:prstGeom prst="rect">
            <a:avLst/>
          </a:prstGeom>
        </p:spPr>
        <p:txBody>
          <a:bodyPr anchor="b"/>
          <a:lstStyle>
            <a:lvl1pPr algn="l">
              <a:defRPr sz="3300" b="0" cap="all" baseline="0">
                <a:solidFill>
                  <a:schemeClr val="bg1">
                    <a:lumMod val="85000"/>
                    <a:lumOff val="15000"/>
                  </a:schemeClr>
                </a:solidFill>
                <a:latin typeface="Trebuchet MS" panose="020B0603020202020204" pitchFamily="34" charset="0"/>
              </a:defRPr>
            </a:lvl1pPr>
          </a:lstStyle>
          <a:p>
            <a:r>
              <a:rPr lang="en-US"/>
              <a:t>CLICK TO EDIT MASTER TITLE STYLE</a:t>
            </a:r>
          </a:p>
        </p:txBody>
      </p:sp>
      <p:sp>
        <p:nvSpPr>
          <p:cNvPr id="3" name="Content Placeholder 2"/>
          <p:cNvSpPr>
            <a:spLocks noGrp="1"/>
          </p:cNvSpPr>
          <p:nvPr>
            <p:ph idx="1" hasCustomPrompt="1"/>
          </p:nvPr>
        </p:nvSpPr>
        <p:spPr>
          <a:xfrm>
            <a:off x="1177330" y="5660391"/>
            <a:ext cx="5109170" cy="2553372"/>
          </a:xfrm>
          <a:prstGeom prst="rect">
            <a:avLst/>
          </a:prstGeom>
        </p:spPr>
        <p:txBody>
          <a:bodyPr/>
          <a:lstStyle>
            <a:lvl1pPr marL="0" indent="0">
              <a:lnSpc>
                <a:spcPct val="90000"/>
              </a:lnSpc>
              <a:spcBef>
                <a:spcPts val="943"/>
              </a:spcBef>
              <a:spcAft>
                <a:spcPts val="943"/>
              </a:spcAft>
              <a:buSzPct val="100000"/>
              <a:buFontTx/>
              <a:buNone/>
              <a:defRPr sz="1800" cap="none" baseline="0">
                <a:solidFill>
                  <a:schemeClr val="bg1">
                    <a:lumMod val="75000"/>
                    <a:lumOff val="25000"/>
                  </a:schemeClr>
                </a:solidFill>
                <a:latin typeface="Trebuchet MS" panose="020B0603020202020204" pitchFamily="34" charset="0"/>
              </a:defRPr>
            </a:lvl1pPr>
            <a:lvl2pPr marL="1281419" indent="0">
              <a:spcAft>
                <a:spcPts val="807"/>
              </a:spcAft>
              <a:buSzPct val="100000"/>
              <a:buFontTx/>
              <a:buNone/>
              <a:defRPr>
                <a:solidFill>
                  <a:schemeClr val="bg2">
                    <a:lumMod val="50000"/>
                  </a:schemeClr>
                </a:solidFill>
              </a:defRPr>
            </a:lvl2pPr>
            <a:lvl3pPr marL="3075410" indent="-633569">
              <a:buSzPct val="100000"/>
              <a:buFontTx/>
              <a:buBlip>
                <a:blip r:embed="rId2"/>
              </a:buBlip>
              <a:defRPr sz="4038">
                <a:solidFill>
                  <a:schemeClr val="tx1"/>
                </a:solidFill>
              </a:defRPr>
            </a:lvl3pPr>
            <a:lvl4pPr marL="3979501" indent="-512569">
              <a:buFontTx/>
              <a:buBlip>
                <a:blip r:embed="rId2"/>
              </a:buBlip>
              <a:defRPr>
                <a:solidFill>
                  <a:schemeClr val="tx1"/>
                </a:solidFill>
              </a:defRPr>
            </a:lvl4pPr>
            <a:lvl5pPr marL="4748357" indent="-512569">
              <a:buFontTx/>
              <a:buBlip>
                <a:blip r:embed="rId2"/>
              </a:buBlip>
              <a:defRPr>
                <a:solidFill>
                  <a:schemeClr val="tx1"/>
                </a:solidFill>
              </a:defRPr>
            </a:lvl5pPr>
          </a:lstStyle>
          <a:p>
            <a:pPr lvl="0"/>
            <a:r>
              <a:rPr lang="en-US"/>
              <a:t>Click To Edit Master Text Styles</a:t>
            </a:r>
          </a:p>
          <a:p>
            <a:pPr lvl="0"/>
            <a:r>
              <a:rPr lang="en-US"/>
              <a:t>Second Level</a:t>
            </a:r>
          </a:p>
        </p:txBody>
      </p:sp>
      <p:sp>
        <p:nvSpPr>
          <p:cNvPr id="5" name="Text Placeholder 4">
            <a:extLst>
              <a:ext uri="{FF2B5EF4-FFF2-40B4-BE49-F238E27FC236}">
                <a16:creationId xmlns:a16="http://schemas.microsoft.com/office/drawing/2014/main" id="{BF8D2E30-18C1-4774-9040-3B648ADDBB13}"/>
              </a:ext>
            </a:extLst>
          </p:cNvPr>
          <p:cNvSpPr>
            <a:spLocks noGrp="1"/>
          </p:cNvSpPr>
          <p:nvPr>
            <p:ph type="body" sz="quarter" idx="10" hasCustomPrompt="1"/>
          </p:nvPr>
        </p:nvSpPr>
        <p:spPr>
          <a:xfrm>
            <a:off x="1177332" y="4778299"/>
            <a:ext cx="4526547" cy="701672"/>
          </a:xfrm>
          <a:prstGeom prst="rect">
            <a:avLst/>
          </a:prstGeom>
        </p:spPr>
        <p:txBody>
          <a:bodyPr/>
          <a:lstStyle>
            <a:lvl1pPr marL="0" indent="0" algn="l">
              <a:lnSpc>
                <a:spcPct val="90000"/>
              </a:lnSpc>
              <a:buFontTx/>
              <a:buNone/>
              <a:defRPr sz="2400" cap="none" baseline="0">
                <a:solidFill>
                  <a:schemeClr val="bg1">
                    <a:lumMod val="75000"/>
                    <a:lumOff val="25000"/>
                  </a:schemeClr>
                </a:solidFill>
                <a:latin typeface="Trebuchet MS" panose="020B0603020202020204" pitchFamily="34" charset="0"/>
              </a:defRPr>
            </a:lvl1pPr>
            <a:lvl2pPr marL="1281422" indent="0" algn="l">
              <a:lnSpc>
                <a:spcPct val="90000"/>
              </a:lnSpc>
              <a:buFontTx/>
              <a:buNone/>
              <a:defRPr sz="3770" cap="all" baseline="0">
                <a:solidFill>
                  <a:schemeClr val="tx2"/>
                </a:solidFill>
                <a:latin typeface="DINPro-Medium" panose="02000503030000020004" pitchFamily="50" charset="0"/>
              </a:defRPr>
            </a:lvl2pPr>
            <a:lvl3pPr marL="2441841" indent="0" algn="l">
              <a:lnSpc>
                <a:spcPct val="90000"/>
              </a:lnSpc>
              <a:buFontTx/>
              <a:buNone/>
              <a:defRPr sz="3770" cap="all" baseline="0">
                <a:solidFill>
                  <a:schemeClr val="tx2"/>
                </a:solidFill>
                <a:latin typeface="DINPro-Medium" panose="02000503030000020004" pitchFamily="50" charset="0"/>
              </a:defRPr>
            </a:lvl3pPr>
            <a:lvl4pPr marL="3466934" indent="0">
              <a:buNone/>
              <a:defRPr/>
            </a:lvl4pPr>
          </a:lstStyle>
          <a:p>
            <a:pPr lvl="0"/>
            <a:r>
              <a:rPr lang="en-US"/>
              <a:t>Edit Master Text Style</a:t>
            </a:r>
          </a:p>
        </p:txBody>
      </p:sp>
    </p:spTree>
    <p:extLst>
      <p:ext uri="{BB962C8B-B14F-4D97-AF65-F5344CB8AC3E}">
        <p14:creationId xmlns:p14="http://schemas.microsoft.com/office/powerpoint/2010/main" val="367108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ANNOUNCING_SIDE_Left_CENTERED_DinP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7332" y="4605414"/>
            <a:ext cx="5398283" cy="1052505"/>
          </a:xfrm>
          <a:prstGeom prst="rect">
            <a:avLst/>
          </a:prstGeom>
        </p:spPr>
        <p:txBody>
          <a:bodyPr anchor="ctr"/>
          <a:lstStyle>
            <a:lvl1pPr algn="l">
              <a:defRPr sz="3300" b="0" cap="all" baseline="0">
                <a:solidFill>
                  <a:schemeClr val="bg1">
                    <a:lumMod val="85000"/>
                    <a:lumOff val="15000"/>
                  </a:schemeClr>
                </a:solidFill>
                <a:latin typeface="DINPro-Regular" panose="02000503030000020004" pitchFamily="50" charset="0"/>
              </a:defRPr>
            </a:lvl1pPr>
          </a:lstStyle>
          <a:p>
            <a:r>
              <a:rPr lang="en-US"/>
              <a:t>CLICK TO EDIT MASTER TITLE STYLE</a:t>
            </a:r>
          </a:p>
        </p:txBody>
      </p:sp>
    </p:spTree>
    <p:extLst>
      <p:ext uri="{BB962C8B-B14F-4D97-AF65-F5344CB8AC3E}">
        <p14:creationId xmlns:p14="http://schemas.microsoft.com/office/powerpoint/2010/main" val="10989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3901-80F6-4478-9ABD-14A69C6A90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095318-C155-4E1A-BC42-723F805AD3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C2E800-CA56-4067-8084-9434A03CB489}"/>
              </a:ext>
            </a:extLst>
          </p:cNvPr>
          <p:cNvSpPr>
            <a:spLocks noGrp="1"/>
          </p:cNvSpPr>
          <p:nvPr>
            <p:ph type="dt" sz="half" idx="10"/>
          </p:nvPr>
        </p:nvSpPr>
        <p:spPr/>
        <p:txBody>
          <a:bodyPr/>
          <a:lstStyle/>
          <a:p>
            <a:fld id="{8F64EC9B-AF53-4349-A8DA-3ACE5AF52205}" type="datetimeFigureOut">
              <a:rPr lang="en-US" smtClean="0"/>
              <a:t>21-Mar-24</a:t>
            </a:fld>
            <a:endParaRPr lang="en-US"/>
          </a:p>
        </p:txBody>
      </p:sp>
      <p:sp>
        <p:nvSpPr>
          <p:cNvPr id="5" name="Footer Placeholder 4">
            <a:extLst>
              <a:ext uri="{FF2B5EF4-FFF2-40B4-BE49-F238E27FC236}">
                <a16:creationId xmlns:a16="http://schemas.microsoft.com/office/drawing/2014/main" id="{BA6337C4-3F58-444F-BB00-4948A1C464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B8EC4-9AD2-44FB-BB15-5C5442884030}"/>
              </a:ext>
            </a:extLst>
          </p:cNvPr>
          <p:cNvSpPr>
            <a:spLocks noGrp="1"/>
          </p:cNvSpPr>
          <p:nvPr>
            <p:ph type="sldNum" sz="quarter" idx="12"/>
          </p:nvPr>
        </p:nvSpPr>
        <p:spPr/>
        <p:txBody>
          <a:bodyPr/>
          <a:lstStyle/>
          <a:p>
            <a:fld id="{75963FB1-8AF8-42D9-A51F-A86BEF9A2832}" type="slidenum">
              <a:rPr lang="en-US" smtClean="0"/>
              <a:t>‹#›</a:t>
            </a:fld>
            <a:endParaRPr lang="en-US"/>
          </a:p>
        </p:txBody>
      </p:sp>
    </p:spTree>
    <p:extLst>
      <p:ext uri="{BB962C8B-B14F-4D97-AF65-F5344CB8AC3E}">
        <p14:creationId xmlns:p14="http://schemas.microsoft.com/office/powerpoint/2010/main" val="13135153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248F02-9AF6-4988-AD7F-E5038727CECF}"/>
              </a:ext>
            </a:extLst>
          </p:cNvPr>
          <p:cNvSpPr/>
          <p:nvPr userDrawn="1"/>
        </p:nvSpPr>
        <p:spPr>
          <a:xfrm>
            <a:off x="1" y="-2"/>
            <a:ext cx="5973248"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FD7E67-D4DA-4279-91E8-6C3A4576F84E}"/>
              </a:ext>
            </a:extLst>
          </p:cNvPr>
          <p:cNvPicPr>
            <a:picLocks noChangeAspect="1"/>
          </p:cNvPicPr>
          <p:nvPr userDrawn="1"/>
        </p:nvPicPr>
        <p:blipFill rotWithShape="1">
          <a:blip r:embed="rId2"/>
          <a:srcRect r="67338"/>
          <a:stretch/>
        </p:blipFill>
        <p:spPr>
          <a:xfrm>
            <a:off x="1" y="0"/>
            <a:ext cx="5973248" cy="10287000"/>
          </a:xfrm>
          <a:prstGeom prst="rect">
            <a:avLst/>
          </a:prstGeom>
        </p:spPr>
      </p:pic>
      <p:sp>
        <p:nvSpPr>
          <p:cNvPr id="13" name="Rectangle 12">
            <a:extLst>
              <a:ext uri="{FF2B5EF4-FFF2-40B4-BE49-F238E27FC236}">
                <a16:creationId xmlns:a16="http://schemas.microsoft.com/office/drawing/2014/main" id="{1A4FF350-1538-46D4-A069-749DBD3BB8F4}"/>
              </a:ext>
            </a:extLst>
          </p:cNvPr>
          <p:cNvSpPr/>
          <p:nvPr userDrawn="1"/>
        </p:nvSpPr>
        <p:spPr>
          <a:xfrm>
            <a:off x="1" y="0"/>
            <a:ext cx="5973248" cy="1028700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36469" y="3969678"/>
            <a:ext cx="4500323" cy="2347648"/>
          </a:xfrm>
        </p:spPr>
        <p:txBody>
          <a:bodyPr anchor="ctr"/>
          <a:lstStyle>
            <a:lvl1pPr algn="ctr">
              <a:defRPr sz="6000">
                <a:solidFill>
                  <a:schemeClr val="tx1"/>
                </a:solidFill>
              </a:defRPr>
            </a:lvl1pPr>
          </a:lstStyle>
          <a:p>
            <a:r>
              <a:rPr lang="en-US"/>
              <a:t>Click to edit Master title style</a:t>
            </a:r>
          </a:p>
        </p:txBody>
      </p:sp>
    </p:spTree>
    <p:extLst>
      <p:ext uri="{BB962C8B-B14F-4D97-AF65-F5344CB8AC3E}">
        <p14:creationId xmlns:p14="http://schemas.microsoft.com/office/powerpoint/2010/main" val="395132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14856483" y="7394109"/>
            <a:ext cx="2669325" cy="2164380"/>
          </a:xfrm>
          <a:prstGeom prst="rect">
            <a:avLst/>
          </a:prstGeom>
        </p:spPr>
      </p:pic>
    </p:spTree>
    <p:extLst>
      <p:ext uri="{BB962C8B-B14F-4D97-AF65-F5344CB8AC3E}">
        <p14:creationId xmlns:p14="http://schemas.microsoft.com/office/powerpoint/2010/main" val="143714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2"/>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1" y="3505060"/>
            <a:ext cx="16581120" cy="6198209"/>
          </a:xfrm>
        </p:spPr>
        <p:txBody>
          <a:bodyPr/>
          <a:lstStyle>
            <a:lvl1pPr marL="0" indent="0">
              <a:buClr>
                <a:schemeClr val="bg2"/>
              </a:buClr>
              <a:buSzPct val="100000"/>
              <a:buFontTx/>
              <a:buNone/>
              <a:defRPr sz="2334">
                <a:solidFill>
                  <a:schemeClr val="accent4"/>
                </a:solidFill>
              </a:defRPr>
            </a:lvl1pPr>
            <a:lvl2pPr marL="952491" indent="0">
              <a:buClr>
                <a:schemeClr val="bg2"/>
              </a:buClr>
              <a:buSzPct val="100000"/>
              <a:buFontTx/>
              <a:buNone/>
              <a:defRPr sz="2000">
                <a:solidFill>
                  <a:schemeClr val="accent4"/>
                </a:solidFill>
              </a:defRPr>
            </a:lvl2pPr>
            <a:lvl3pPr marL="1815024" indent="0">
              <a:buClr>
                <a:schemeClr val="bg2"/>
              </a:buClr>
              <a:buSzPct val="100000"/>
              <a:buFontTx/>
              <a:buNone/>
              <a:defRPr sz="1833">
                <a:solidFill>
                  <a:schemeClr val="accent4"/>
                </a:solidFill>
              </a:defRPr>
            </a:lvl3pPr>
            <a:lvl4pPr marL="2958012" indent="-380996">
              <a:buClr>
                <a:schemeClr val="bg2"/>
              </a:buClr>
              <a:buFont typeface="Wingdings" panose="05000000000000000000" pitchFamily="2" charset="2"/>
              <a:buChar char="§"/>
              <a:defRPr sz="3000">
                <a:solidFill>
                  <a:schemeClr val="tx1"/>
                </a:solidFill>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0"/>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3489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DC585D-DB84-422C-9A7B-0D1DC0631FEC}"/>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1" name="Picture 10">
            <a:extLst>
              <a:ext uri="{FF2B5EF4-FFF2-40B4-BE49-F238E27FC236}">
                <a16:creationId xmlns:a16="http://schemas.microsoft.com/office/drawing/2014/main" id="{F048712A-17DE-4B43-8BD2-BA3A95C51C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2"/>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1" y="3505060"/>
            <a:ext cx="16581120" cy="6198209"/>
          </a:xfrm>
        </p:spPr>
        <p:txBody>
          <a:bodyPr/>
          <a:lstStyle>
            <a:lvl1pPr marL="383643" indent="-383643">
              <a:buClr>
                <a:schemeClr val="bg2"/>
              </a:buClr>
              <a:buSzPct val="75000"/>
              <a:buFontTx/>
              <a:buBlip>
                <a:blip r:embed="rId2"/>
              </a:buBlip>
              <a:defRPr sz="2334">
                <a:solidFill>
                  <a:schemeClr val="accent4"/>
                </a:solidFill>
              </a:defRPr>
            </a:lvl1pPr>
            <a:lvl2pPr marL="1333487" indent="-380996">
              <a:buClr>
                <a:schemeClr val="bg2"/>
              </a:buClr>
              <a:buSzPct val="75000"/>
              <a:buFontTx/>
              <a:buBlip>
                <a:blip r:embed="rId2"/>
              </a:buBlip>
              <a:defRPr sz="2000">
                <a:solidFill>
                  <a:schemeClr val="accent4"/>
                </a:solidFill>
              </a:defRPr>
            </a:lvl2pPr>
            <a:lvl3pPr marL="2098125" indent="-283103">
              <a:buClr>
                <a:schemeClr val="bg2"/>
              </a:buClr>
              <a:buSzPct val="75000"/>
              <a:buFontTx/>
              <a:buBlip>
                <a:blip r:embed="rId2"/>
              </a:buBlip>
              <a:defRPr sz="1833">
                <a:solidFill>
                  <a:schemeClr val="accent4"/>
                </a:solidFill>
              </a:defRPr>
            </a:lvl3pPr>
            <a:lvl4pPr marL="2958012" indent="-380996">
              <a:buClr>
                <a:schemeClr val="bg2"/>
              </a:buClr>
              <a:buSzPct val="75000"/>
              <a:buFontTx/>
              <a:buBlip>
                <a:blip r:embed="rId2"/>
              </a:buBlip>
              <a:defRPr sz="1667">
                <a:solidFill>
                  <a:schemeClr val="accent4"/>
                </a:solidFill>
                <a:latin typeface="Trebuchet MS" panose="020B0603020202020204" pitchFamily="34" charset="0"/>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0"/>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4970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2"/>
            <a:ext cx="16626840" cy="984885"/>
          </a:xfrm>
        </p:spPr>
        <p:txBody>
          <a:bodyPr/>
          <a:lstStyle>
            <a:lvl1pPr algn="ctr">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61251" y="3505060"/>
            <a:ext cx="16581120" cy="6198209"/>
          </a:xfrm>
        </p:spPr>
        <p:txBody>
          <a:bodyPr/>
          <a:lstStyle>
            <a:lvl1pPr marL="0" indent="0">
              <a:buClr>
                <a:schemeClr val="bg2"/>
              </a:buClr>
              <a:buSzPct val="100000"/>
              <a:buFontTx/>
              <a:buNone/>
              <a:defRPr sz="2334">
                <a:solidFill>
                  <a:schemeClr val="accent4"/>
                </a:solidFill>
              </a:defRPr>
            </a:lvl1pPr>
            <a:lvl2pPr marL="952491" indent="0">
              <a:buClr>
                <a:schemeClr val="bg2"/>
              </a:buClr>
              <a:buSzPct val="100000"/>
              <a:buFontTx/>
              <a:buNone/>
              <a:defRPr sz="2000">
                <a:solidFill>
                  <a:schemeClr val="accent4"/>
                </a:solidFill>
              </a:defRPr>
            </a:lvl2pPr>
            <a:lvl3pPr marL="1815024" indent="0">
              <a:buClr>
                <a:schemeClr val="bg2"/>
              </a:buClr>
              <a:buSzPct val="100000"/>
              <a:buFontTx/>
              <a:buNone/>
              <a:defRPr sz="1833">
                <a:solidFill>
                  <a:schemeClr val="accent4"/>
                </a:solidFill>
              </a:defRPr>
            </a:lvl3pPr>
            <a:lvl4pPr marL="2958012" indent="-380996">
              <a:buClr>
                <a:schemeClr val="bg2"/>
              </a:buClr>
              <a:buFont typeface="Wingdings" panose="05000000000000000000" pitchFamily="2" charset="2"/>
              <a:buChar char="§"/>
              <a:defRPr sz="3000">
                <a:solidFill>
                  <a:schemeClr val="tx1"/>
                </a:solidFill>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0"/>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26426"/>
            <a:ext cx="4604777" cy="413570"/>
          </a:xfrm>
          <a:prstGeom prst="rect">
            <a:avLst/>
          </a:prstGeom>
          <a:noFill/>
          <a:ln w="25400" cap="flat" cmpd="sng" algn="ctr">
            <a:noFill/>
            <a:prstDash val="solid"/>
          </a:ln>
          <a:effectLst/>
        </p:spPr>
        <p:txBody>
          <a:bodyPr rtlCol="0" anchor="b"/>
          <a:lstStyle/>
          <a:p>
            <a:pPr marL="0" marR="0" lvl="0" indent="0" algn="l" defTabSz="761993" eaLnBrk="1" fontAlgn="auto" latinLnBrk="0" hangingPunct="1">
              <a:lnSpc>
                <a:spcPct val="90000"/>
              </a:lnSpc>
              <a:spcBef>
                <a:spcPts val="0"/>
              </a:spcBef>
              <a:spcAft>
                <a:spcPts val="0"/>
              </a:spcAft>
              <a:buClrTx/>
              <a:buSzTx/>
              <a:buFontTx/>
              <a:buNone/>
              <a:tabLst/>
              <a:defRPr/>
            </a:pPr>
            <a:r>
              <a:rPr lang="en-US" sz="1167" b="1" i="0" kern="0">
                <a:solidFill>
                  <a:schemeClr val="bg1"/>
                </a:solidFill>
                <a:latin typeface="Trebuchet MS"/>
              </a:rPr>
              <a:t>NVIDIA CONFIDENTIAL. DO NOT DISTRIBUTE.</a:t>
            </a:r>
          </a:p>
        </p:txBody>
      </p:sp>
    </p:spTree>
    <p:extLst>
      <p:ext uri="{BB962C8B-B14F-4D97-AF65-F5344CB8AC3E}">
        <p14:creationId xmlns:p14="http://schemas.microsoft.com/office/powerpoint/2010/main" val="175235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2"/>
            <a:ext cx="16626840" cy="984885"/>
          </a:xfrm>
        </p:spPr>
        <p:txBody>
          <a:bodyPr/>
          <a:lstStyle>
            <a:lvl1pPr algn="ctr">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8"/>
            <a:ext cx="16581120" cy="6156264"/>
          </a:xfrm>
        </p:spPr>
        <p:txBody>
          <a:bodyPr/>
          <a:lstStyle>
            <a:lvl1pPr marL="0" indent="0">
              <a:buClr>
                <a:schemeClr val="bg2"/>
              </a:buClr>
              <a:buSzPct val="100000"/>
              <a:buFontTx/>
              <a:buNone/>
              <a:defRPr sz="2334">
                <a:solidFill>
                  <a:schemeClr val="accent4"/>
                </a:solidFill>
              </a:defRPr>
            </a:lvl1pPr>
            <a:lvl2pPr marL="952491" indent="0">
              <a:buClr>
                <a:schemeClr val="bg2"/>
              </a:buClr>
              <a:buSzPct val="100000"/>
              <a:buFontTx/>
              <a:buNone/>
              <a:defRPr sz="2000">
                <a:solidFill>
                  <a:schemeClr val="accent4"/>
                </a:solidFill>
              </a:defRPr>
            </a:lvl2pPr>
            <a:lvl3pPr marL="1815024" indent="0">
              <a:buClr>
                <a:schemeClr val="bg2"/>
              </a:buClr>
              <a:buSzPct val="100000"/>
              <a:buFontTx/>
              <a:buNone/>
              <a:defRPr sz="2000">
                <a:solidFill>
                  <a:schemeClr val="accent4"/>
                </a:solidFill>
              </a:defRPr>
            </a:lvl3pPr>
            <a:lvl4pPr marL="2958012" indent="-380996">
              <a:buClr>
                <a:schemeClr val="bg2"/>
              </a:buClr>
              <a:buFont typeface="Wingdings" panose="05000000000000000000" pitchFamily="2" charset="2"/>
              <a:buChar char="§"/>
              <a:defRPr sz="3000">
                <a:solidFill>
                  <a:schemeClr val="tx1"/>
                </a:solidFill>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0"/>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2" y="9716466"/>
            <a:ext cx="1841178" cy="5705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Tree>
    <p:extLst>
      <p:ext uri="{BB962C8B-B14F-4D97-AF65-F5344CB8AC3E}">
        <p14:creationId xmlns:p14="http://schemas.microsoft.com/office/powerpoint/2010/main" val="149814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6" y="2997651"/>
            <a:ext cx="7007337" cy="1031052"/>
          </a:xfrm>
        </p:spPr>
        <p:txBody>
          <a:bodyPr/>
          <a:lstStyle>
            <a:lvl1pPr algn="l">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9"/>
          </a:xfrm>
        </p:spPr>
        <p:txBody>
          <a:bodyPr/>
          <a:lstStyle>
            <a:lvl1pPr marL="0" indent="0">
              <a:spcBef>
                <a:spcPts val="834"/>
              </a:spcBef>
              <a:spcAft>
                <a:spcPts val="834"/>
              </a:spcAft>
              <a:buClr>
                <a:schemeClr val="bg2"/>
              </a:buClr>
              <a:buSzPct val="100000"/>
              <a:buFontTx/>
              <a:buNone/>
              <a:defRPr sz="2000">
                <a:solidFill>
                  <a:schemeClr val="accent4"/>
                </a:solidFill>
              </a:defRPr>
            </a:lvl1pPr>
            <a:lvl2pPr marL="952491" indent="0">
              <a:spcBef>
                <a:spcPts val="834"/>
              </a:spcBef>
              <a:spcAft>
                <a:spcPts val="834"/>
              </a:spcAft>
              <a:buClr>
                <a:schemeClr val="bg2"/>
              </a:buClr>
              <a:buSzPct val="100000"/>
              <a:buFontTx/>
              <a:buNone/>
              <a:defRPr sz="1833">
                <a:solidFill>
                  <a:schemeClr val="accent4"/>
                </a:solidFill>
              </a:defRPr>
            </a:lvl2pPr>
            <a:lvl3pPr marL="1815024" indent="0">
              <a:spcBef>
                <a:spcPts val="834"/>
              </a:spcBef>
              <a:spcAft>
                <a:spcPts val="834"/>
              </a:spcAft>
              <a:buClr>
                <a:schemeClr val="bg2"/>
              </a:buClr>
              <a:buSzPct val="100000"/>
              <a:buFontTx/>
              <a:buNone/>
              <a:defRPr sz="1833">
                <a:solidFill>
                  <a:schemeClr val="accent4"/>
                </a:solidFill>
              </a:defRPr>
            </a:lvl3pPr>
            <a:lvl4pPr marL="2958012" indent="-380996">
              <a:buClr>
                <a:schemeClr val="bg2"/>
              </a:buClr>
              <a:buFont typeface="Wingdings" panose="05000000000000000000" pitchFamily="2" charset="2"/>
              <a:buChar char="§"/>
              <a:defRPr sz="3000">
                <a:solidFill>
                  <a:schemeClr val="tx1"/>
                </a:solidFill>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6" y="3913995"/>
            <a:ext cx="7007337" cy="875772"/>
          </a:xfrm>
        </p:spPr>
        <p:txBody>
          <a:bodyPr/>
          <a:lstStyle>
            <a:lvl1pPr marL="0" indent="0" algn="l">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61"/>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Tree>
    <p:extLst>
      <p:ext uri="{BB962C8B-B14F-4D97-AF65-F5344CB8AC3E}">
        <p14:creationId xmlns:p14="http://schemas.microsoft.com/office/powerpoint/2010/main" val="1645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0"/>
            <a:ext cx="9052560" cy="4195149"/>
          </a:xfrm>
        </p:spPr>
        <p:txBody>
          <a:bodyPr/>
          <a:lstStyle>
            <a:lvl1pPr marL="0" indent="0">
              <a:spcBef>
                <a:spcPts val="834"/>
              </a:spcBef>
              <a:spcAft>
                <a:spcPts val="834"/>
              </a:spcAft>
              <a:buClr>
                <a:schemeClr val="bg2"/>
              </a:buClr>
              <a:buSzPct val="100000"/>
              <a:buFontTx/>
              <a:buNone/>
              <a:defRPr sz="2000">
                <a:solidFill>
                  <a:schemeClr val="accent4"/>
                </a:solidFill>
              </a:defRPr>
            </a:lvl1pPr>
            <a:lvl2pPr marL="952491" indent="0">
              <a:spcBef>
                <a:spcPts val="834"/>
              </a:spcBef>
              <a:spcAft>
                <a:spcPts val="834"/>
              </a:spcAft>
              <a:buClr>
                <a:schemeClr val="bg2"/>
              </a:buClr>
              <a:buSzPct val="100000"/>
              <a:buFontTx/>
              <a:buNone/>
              <a:defRPr sz="1833">
                <a:solidFill>
                  <a:schemeClr val="accent4"/>
                </a:solidFill>
              </a:defRPr>
            </a:lvl2pPr>
            <a:lvl3pPr marL="1815024" indent="0">
              <a:spcBef>
                <a:spcPts val="834"/>
              </a:spcBef>
              <a:spcAft>
                <a:spcPts val="834"/>
              </a:spcAft>
              <a:buClr>
                <a:schemeClr val="bg2"/>
              </a:buClr>
              <a:buSzPct val="100000"/>
              <a:buFontTx/>
              <a:buNone/>
              <a:defRPr sz="1833">
                <a:solidFill>
                  <a:schemeClr val="accent4"/>
                </a:solidFill>
              </a:defRPr>
            </a:lvl3pPr>
            <a:lvl4pPr marL="2958012" indent="-380996">
              <a:buClr>
                <a:schemeClr val="bg2"/>
              </a:buClr>
              <a:buFont typeface="Wingdings" panose="05000000000000000000" pitchFamily="2" charset="2"/>
              <a:buChar char="§"/>
              <a:defRPr sz="3000">
                <a:solidFill>
                  <a:schemeClr val="tx1"/>
                </a:solidFill>
              </a:defRPr>
            </a:lvl4pPr>
            <a:lvl5pPr marL="3529506" indent="-380996">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0"/>
            <a:ext cx="9067800" cy="875772"/>
          </a:xfrm>
        </p:spPr>
        <p:txBody>
          <a:bodyPr/>
          <a:lstStyle>
            <a:lvl1pPr marL="0" indent="0" algn="l">
              <a:buFontTx/>
              <a:buNone/>
              <a:defRPr sz="3000" b="0">
                <a:solidFill>
                  <a:schemeClr val="tx2"/>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61"/>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Tree>
    <p:extLst>
      <p:ext uri="{BB962C8B-B14F-4D97-AF65-F5344CB8AC3E}">
        <p14:creationId xmlns:p14="http://schemas.microsoft.com/office/powerpoint/2010/main" val="368045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8288000" cy="10287000"/>
          </a:xfrm>
          <a:prstGeom prst="rect">
            <a:avLst/>
          </a:prstGeom>
        </p:spPr>
      </p:pic>
    </p:spTree>
    <p:extLst>
      <p:ext uri="{BB962C8B-B14F-4D97-AF65-F5344CB8AC3E}">
        <p14:creationId xmlns:p14="http://schemas.microsoft.com/office/powerpoint/2010/main" val="15222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 name="Title 1"/>
          <p:cNvSpPr>
            <a:spLocks noGrp="1"/>
          </p:cNvSpPr>
          <p:nvPr>
            <p:ph type="title"/>
          </p:nvPr>
        </p:nvSpPr>
        <p:spPr>
          <a:xfrm>
            <a:off x="830580" y="868682"/>
            <a:ext cx="16626840" cy="984885"/>
          </a:xfrm>
        </p:spPr>
        <p:txBody>
          <a:bodyP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14110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8290560" y="7040882"/>
            <a:ext cx="8961120" cy="2289899"/>
          </a:xfrm>
        </p:spPr>
        <p:txBody>
          <a:bodyPr anchor="b"/>
          <a:lstStyle>
            <a:lvl1pPr algn="ctr">
              <a:defRPr sz="5667">
                <a:solidFill>
                  <a:schemeClr val="tx1"/>
                </a:solidFill>
              </a:defRPr>
            </a:lvl1pPr>
          </a:lstStyle>
          <a:p>
            <a:r>
              <a:rPr lang="en-US"/>
              <a:t>Click to edit Master title style</a:t>
            </a:r>
          </a:p>
        </p:txBody>
      </p:sp>
    </p:spTree>
    <p:extLst>
      <p:ext uri="{BB962C8B-B14F-4D97-AF65-F5344CB8AC3E}">
        <p14:creationId xmlns:p14="http://schemas.microsoft.com/office/powerpoint/2010/main" val="346568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6"/>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30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30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30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30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grpSp>
      <p:sp>
        <p:nvSpPr>
          <p:cNvPr id="2" name="Title 1"/>
          <p:cNvSpPr>
            <a:spLocks noGrp="1"/>
          </p:cNvSpPr>
          <p:nvPr>
            <p:ph type="title"/>
          </p:nvPr>
        </p:nvSpPr>
        <p:spPr>
          <a:xfrm>
            <a:off x="4770120" y="6278882"/>
            <a:ext cx="12435840" cy="984885"/>
          </a:xfrm>
        </p:spPr>
        <p:txBody>
          <a:bodyPr/>
          <a:lstStyle>
            <a:lvl1pPr algn="l">
              <a:defRPr sz="4667">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0"/>
            <a:ext cx="12435840" cy="875772"/>
          </a:xfrm>
        </p:spPr>
        <p:txBody>
          <a:bodyPr/>
          <a:lstStyle>
            <a:lvl1pPr marL="0" indent="0" algn="l">
              <a:buFontTx/>
              <a:buNone/>
              <a:defRPr sz="4001" b="0">
                <a:solidFill>
                  <a:schemeClr val="tx1"/>
                </a:solidFill>
                <a:latin typeface="Trebuchet MS" panose="020B0603020202020204" pitchFamily="34" charset="0"/>
              </a:defRPr>
            </a:lvl1pPr>
            <a:lvl2pPr marL="952491" indent="0" algn="ctr">
              <a:buFontTx/>
              <a:buNone/>
              <a:defRPr sz="4667">
                <a:solidFill>
                  <a:schemeClr val="tx2"/>
                </a:solidFill>
                <a:latin typeface="Trebuchet MS" panose="020B0603020202020204" pitchFamily="34" charset="0"/>
              </a:defRPr>
            </a:lvl2pPr>
            <a:lvl3pPr marL="1815024" indent="0" algn="ctr">
              <a:buFontTx/>
              <a:buNone/>
              <a:defRPr sz="4667">
                <a:solidFill>
                  <a:schemeClr val="tx2"/>
                </a:solidFill>
                <a:latin typeface="Trebuchet MS" panose="020B0603020202020204" pitchFamily="34" charset="0"/>
              </a:defRPr>
            </a:lvl3pPr>
            <a:lvl4pPr marL="2577017" indent="0" algn="ctr">
              <a:buFontTx/>
              <a:buNone/>
              <a:defRPr sz="4667">
                <a:solidFill>
                  <a:schemeClr val="tx2"/>
                </a:solidFill>
                <a:latin typeface="Trebuchet MS" panose="020B0603020202020204" pitchFamily="34" charset="0"/>
              </a:defRPr>
            </a:lvl4pPr>
            <a:lvl5pPr marL="3148511"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732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6"/>
            <a:ext cx="1677581" cy="5288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Tree>
    <p:extLst>
      <p:ext uri="{BB962C8B-B14F-4D97-AF65-F5344CB8AC3E}">
        <p14:creationId xmlns:p14="http://schemas.microsoft.com/office/powerpoint/2010/main" val="356202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4BE960C9-7EE1-466F-A367-895BB594529A}"/>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7" name="Picture 6">
            <a:extLst>
              <a:ext uri="{FF2B5EF4-FFF2-40B4-BE49-F238E27FC236}">
                <a16:creationId xmlns:a16="http://schemas.microsoft.com/office/drawing/2014/main" id="{D20F0376-86FF-4FFB-82E1-7CCF302892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Tree>
    <p:extLst>
      <p:ext uri="{BB962C8B-B14F-4D97-AF65-F5344CB8AC3E}">
        <p14:creationId xmlns:p14="http://schemas.microsoft.com/office/powerpoint/2010/main" val="277222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 name="Title 1"/>
          <p:cNvSpPr>
            <a:spLocks noGrp="1"/>
          </p:cNvSpPr>
          <p:nvPr>
            <p:ph type="title"/>
          </p:nvPr>
        </p:nvSpPr>
        <p:spPr>
          <a:xfrm>
            <a:off x="830580" y="8615790"/>
            <a:ext cx="16626840" cy="892551"/>
          </a:xfrm>
        </p:spPr>
        <p:txBody>
          <a:bodyPr anchor="ct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321739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8288000" cy="10287000"/>
          </a:xfrm>
          <a:prstGeom prst="rect">
            <a:avLst/>
          </a:prstGeom>
        </p:spPr>
      </p:pic>
    </p:spTree>
    <p:extLst>
      <p:ext uri="{BB962C8B-B14F-4D97-AF65-F5344CB8AC3E}">
        <p14:creationId xmlns:p14="http://schemas.microsoft.com/office/powerpoint/2010/main" val="324562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828800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a:srcRect l="-5219" t="22933" r="58849" b="-4267"/>
          <a:stretch/>
        </p:blipFill>
        <p:spPr>
          <a:xfrm flipV="1">
            <a:off x="0" y="0"/>
            <a:ext cx="18288000" cy="102870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8288000" cy="102870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8288000" cy="102870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 name="Title 1"/>
          <p:cNvSpPr>
            <a:spLocks noGrp="1"/>
          </p:cNvSpPr>
          <p:nvPr>
            <p:ph type="title"/>
          </p:nvPr>
        </p:nvSpPr>
        <p:spPr>
          <a:xfrm>
            <a:off x="830580" y="4651059"/>
            <a:ext cx="16626840" cy="984885"/>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1943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3"/>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1" y="3505061"/>
            <a:ext cx="16581120" cy="6198209"/>
          </a:xfrm>
        </p:spPr>
        <p:txBody>
          <a:bodyPr/>
          <a:lstStyle>
            <a:lvl1pPr marL="0" indent="0">
              <a:buClr>
                <a:schemeClr val="bg2"/>
              </a:buClr>
              <a:buSzPct val="100000"/>
              <a:buFontTx/>
              <a:buNone/>
              <a:defRPr sz="2400">
                <a:solidFill>
                  <a:schemeClr val="accent4"/>
                </a:solidFill>
              </a:defRPr>
            </a:lvl1pPr>
            <a:lvl2pPr marL="952557" indent="0">
              <a:buClr>
                <a:schemeClr val="bg2"/>
              </a:buClr>
              <a:buSzPct val="100000"/>
              <a:buFontTx/>
              <a:buNone/>
              <a:defRPr sz="2000">
                <a:solidFill>
                  <a:schemeClr val="accent4"/>
                </a:solidFill>
              </a:defRPr>
            </a:lvl2pPr>
            <a:lvl3pPr marL="1815152" indent="0">
              <a:buClr>
                <a:schemeClr val="bg2"/>
              </a:buClr>
              <a:buSzPct val="100000"/>
              <a:buFontTx/>
              <a:buNone/>
              <a:defRPr sz="1833">
                <a:solidFill>
                  <a:schemeClr val="accent4"/>
                </a:solidFill>
              </a:defRPr>
            </a:lvl3pPr>
            <a:lvl4pPr marL="2958219" indent="-381023">
              <a:buClr>
                <a:schemeClr val="bg2"/>
              </a:buClr>
              <a:buFont typeface="Wingdings" panose="05000000000000000000" pitchFamily="2" charset="2"/>
              <a:buChar char="§"/>
              <a:defRPr sz="3000">
                <a:solidFill>
                  <a:schemeClr val="tx1"/>
                </a:solidFill>
              </a:defRPr>
            </a:lvl4pPr>
            <a:lvl5pPr marL="3529754" indent="-381023">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3"/>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57" indent="0" algn="ctr">
              <a:buFontTx/>
              <a:buNone/>
              <a:defRPr sz="4667">
                <a:solidFill>
                  <a:schemeClr val="tx2"/>
                </a:solidFill>
                <a:latin typeface="Trebuchet MS" panose="020B0603020202020204" pitchFamily="34" charset="0"/>
              </a:defRPr>
            </a:lvl2pPr>
            <a:lvl3pPr marL="1815152" indent="0" algn="ctr">
              <a:buFontTx/>
              <a:buNone/>
              <a:defRPr sz="4667">
                <a:solidFill>
                  <a:schemeClr val="tx2"/>
                </a:solidFill>
                <a:latin typeface="Trebuchet MS" panose="020B0603020202020204" pitchFamily="34" charset="0"/>
              </a:defRPr>
            </a:lvl3pPr>
            <a:lvl4pPr marL="2577197" indent="0" algn="ctr">
              <a:buFontTx/>
              <a:buNone/>
              <a:defRPr sz="4667">
                <a:solidFill>
                  <a:schemeClr val="tx2"/>
                </a:solidFill>
                <a:latin typeface="Trebuchet MS" panose="020B0603020202020204" pitchFamily="34" charset="0"/>
              </a:defRPr>
            </a:lvl4pPr>
            <a:lvl5pPr marL="3148733"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3770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3"/>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1" y="3505061"/>
            <a:ext cx="16581120" cy="6198209"/>
          </a:xfrm>
        </p:spPr>
        <p:txBody>
          <a:bodyPr/>
          <a:lstStyle>
            <a:lvl1pPr marL="0" indent="0">
              <a:buClr>
                <a:schemeClr val="bg2"/>
              </a:buClr>
              <a:buSzPct val="100000"/>
              <a:buFontTx/>
              <a:buNone/>
              <a:defRPr sz="2334">
                <a:solidFill>
                  <a:schemeClr val="accent4"/>
                </a:solidFill>
              </a:defRPr>
            </a:lvl1pPr>
            <a:lvl2pPr marL="952482" indent="0">
              <a:buClr>
                <a:schemeClr val="bg2"/>
              </a:buClr>
              <a:buSzPct val="100000"/>
              <a:buFontTx/>
              <a:buNone/>
              <a:defRPr sz="2000">
                <a:solidFill>
                  <a:schemeClr val="accent4"/>
                </a:solidFill>
              </a:defRPr>
            </a:lvl2pPr>
            <a:lvl3pPr marL="1815005" indent="0">
              <a:buClr>
                <a:schemeClr val="bg2"/>
              </a:buClr>
              <a:buSzPct val="100000"/>
              <a:buFontTx/>
              <a:buNone/>
              <a:defRPr sz="1833">
                <a:solidFill>
                  <a:schemeClr val="accent4"/>
                </a:solidFill>
              </a:defRPr>
            </a:lvl3pPr>
            <a:lvl4pPr marL="2957982" indent="-380991">
              <a:buClr>
                <a:schemeClr val="bg2"/>
              </a:buClr>
              <a:buFont typeface="Wingdings" panose="05000000000000000000" pitchFamily="2" charset="2"/>
              <a:buChar char="§"/>
              <a:defRPr sz="3000">
                <a:solidFill>
                  <a:schemeClr val="tx1"/>
                </a:solidFill>
              </a:defRPr>
            </a:lvl4pPr>
            <a:lvl5pPr marL="3529472" indent="-380991">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0"/>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482" indent="0" algn="ctr">
              <a:buFontTx/>
              <a:buNone/>
              <a:defRPr sz="4667">
                <a:solidFill>
                  <a:schemeClr val="tx2"/>
                </a:solidFill>
                <a:latin typeface="Trebuchet MS" panose="020B0603020202020204" pitchFamily="34" charset="0"/>
              </a:defRPr>
            </a:lvl2pPr>
            <a:lvl3pPr marL="1815005" indent="0" algn="ctr">
              <a:buFontTx/>
              <a:buNone/>
              <a:defRPr sz="4667">
                <a:solidFill>
                  <a:schemeClr val="tx2"/>
                </a:solidFill>
                <a:latin typeface="Trebuchet MS" panose="020B0603020202020204" pitchFamily="34" charset="0"/>
              </a:defRPr>
            </a:lvl3pPr>
            <a:lvl4pPr marL="2576991" indent="0" algn="ctr">
              <a:buFontTx/>
              <a:buNone/>
              <a:defRPr sz="4667">
                <a:solidFill>
                  <a:schemeClr val="tx2"/>
                </a:solidFill>
                <a:latin typeface="Trebuchet MS" panose="020B0603020202020204" pitchFamily="34" charset="0"/>
              </a:defRPr>
            </a:lvl4pPr>
            <a:lvl5pPr marL="3148479"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1887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544632"/>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1" y="2531165"/>
            <a:ext cx="16581120" cy="7172103"/>
          </a:xfrm>
        </p:spPr>
        <p:txBody>
          <a:bodyPr/>
          <a:lstStyle>
            <a:lvl1pPr marL="0" indent="0">
              <a:buClr>
                <a:schemeClr val="bg2"/>
              </a:buClr>
              <a:buSzPct val="100000"/>
              <a:buFont typeface="Arial" panose="020B0604020202020204" pitchFamily="34" charset="0"/>
              <a:buNone/>
              <a:defRPr sz="3000" b="1">
                <a:solidFill>
                  <a:schemeClr val="accent4"/>
                </a:solidFill>
              </a:defRPr>
            </a:lvl1pPr>
            <a:lvl2pPr marL="516737" indent="-342903">
              <a:buClr>
                <a:schemeClr val="bg2"/>
              </a:buClr>
              <a:buSzPct val="100000"/>
              <a:buFont typeface="Arial" panose="020B0604020202020204" pitchFamily="34" charset="0"/>
              <a:buChar char="•"/>
              <a:defRPr sz="2400">
                <a:solidFill>
                  <a:schemeClr val="accent4"/>
                </a:solidFill>
              </a:defRPr>
            </a:lvl2pPr>
            <a:lvl3pPr marL="854879" indent="-338142">
              <a:buClr>
                <a:schemeClr val="bg2"/>
              </a:buClr>
              <a:buSzPct val="100000"/>
              <a:buFont typeface="Arial" panose="020B0604020202020204" pitchFamily="34" charset="0"/>
              <a:buChar char="•"/>
              <a:defRPr sz="2100">
                <a:solidFill>
                  <a:schemeClr val="accent4"/>
                </a:solidFill>
              </a:defRPr>
            </a:lvl3pPr>
            <a:lvl4pPr marL="2958278" indent="-381030">
              <a:buClr>
                <a:schemeClr val="bg2"/>
              </a:buClr>
              <a:buFont typeface="Wingdings" panose="05000000000000000000" pitchFamily="2" charset="2"/>
              <a:buChar char="§"/>
              <a:defRPr sz="3000">
                <a:solidFill>
                  <a:schemeClr val="tx1"/>
                </a:solidFill>
              </a:defRPr>
            </a:lvl4pPr>
            <a:lvl5pPr marL="3529823" indent="-38103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0"/>
            <a:endParaRPr lang="en-US"/>
          </a:p>
        </p:txBody>
      </p:sp>
    </p:spTree>
    <p:extLst>
      <p:ext uri="{BB962C8B-B14F-4D97-AF65-F5344CB8AC3E}">
        <p14:creationId xmlns:p14="http://schemas.microsoft.com/office/powerpoint/2010/main" val="200490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3"/>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62"/>
            <a:ext cx="16581120" cy="6156264"/>
          </a:xfrm>
        </p:spPr>
        <p:txBody>
          <a:bodyPr/>
          <a:lstStyle>
            <a:lvl1pPr marL="0" indent="0">
              <a:buClr>
                <a:schemeClr val="bg2"/>
              </a:buClr>
              <a:buSzPct val="100000"/>
              <a:buFontTx/>
              <a:buNone/>
              <a:defRPr sz="2400">
                <a:solidFill>
                  <a:schemeClr val="accent4"/>
                </a:solidFill>
              </a:defRPr>
            </a:lvl1pPr>
            <a:lvl2pPr marL="952557" indent="0">
              <a:buClr>
                <a:schemeClr val="bg2"/>
              </a:buClr>
              <a:buSzPct val="100000"/>
              <a:buFontTx/>
              <a:buNone/>
              <a:defRPr sz="2000">
                <a:solidFill>
                  <a:schemeClr val="accent4"/>
                </a:solidFill>
              </a:defRPr>
            </a:lvl2pPr>
            <a:lvl3pPr marL="1815152" indent="0">
              <a:buClr>
                <a:schemeClr val="bg2"/>
              </a:buClr>
              <a:buSzPct val="100000"/>
              <a:buFontTx/>
              <a:buNone/>
              <a:defRPr sz="1800">
                <a:solidFill>
                  <a:schemeClr val="accent4"/>
                </a:solidFill>
              </a:defRPr>
            </a:lvl3pPr>
            <a:lvl4pPr marL="2958219" indent="-381023">
              <a:buClr>
                <a:schemeClr val="bg2"/>
              </a:buClr>
              <a:buFont typeface="Wingdings" panose="05000000000000000000" pitchFamily="2" charset="2"/>
              <a:buChar char="§"/>
              <a:defRPr sz="3000">
                <a:solidFill>
                  <a:schemeClr val="tx1"/>
                </a:solidFill>
              </a:defRPr>
            </a:lvl4pPr>
            <a:lvl5pPr marL="3529754" indent="-381023">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3"/>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57" indent="0" algn="ctr">
              <a:buFontTx/>
              <a:buNone/>
              <a:defRPr sz="4667">
                <a:solidFill>
                  <a:schemeClr val="tx2"/>
                </a:solidFill>
                <a:latin typeface="Trebuchet MS" panose="020B0603020202020204" pitchFamily="34" charset="0"/>
              </a:defRPr>
            </a:lvl2pPr>
            <a:lvl3pPr marL="1815152" indent="0" algn="ctr">
              <a:buFontTx/>
              <a:buNone/>
              <a:defRPr sz="4667">
                <a:solidFill>
                  <a:schemeClr val="tx2"/>
                </a:solidFill>
                <a:latin typeface="Trebuchet MS" panose="020B0603020202020204" pitchFamily="34" charset="0"/>
              </a:defRPr>
            </a:lvl3pPr>
            <a:lvl4pPr marL="2577197" indent="0" algn="ctr">
              <a:buFontTx/>
              <a:buNone/>
              <a:defRPr sz="4667">
                <a:solidFill>
                  <a:schemeClr val="tx2"/>
                </a:solidFill>
                <a:latin typeface="Trebuchet MS" panose="020B0603020202020204" pitchFamily="34" charset="0"/>
              </a:defRPr>
            </a:lvl4pPr>
            <a:lvl5pPr marL="3148733"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5" y="9716468"/>
            <a:ext cx="1841178" cy="5705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8603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Subtitle, and Content 1">
  <p:cSld name="Title, Subtitle, and Content 1">
    <p:spTree>
      <p:nvGrpSpPr>
        <p:cNvPr id="1" name="Shape 106"/>
        <p:cNvGrpSpPr/>
        <p:nvPr/>
      </p:nvGrpSpPr>
      <p:grpSpPr>
        <a:xfrm>
          <a:off x="0" y="0"/>
          <a:ext cx="0" cy="0"/>
          <a:chOff x="0" y="0"/>
          <a:chExt cx="0" cy="0"/>
        </a:xfrm>
      </p:grpSpPr>
      <p:sp>
        <p:nvSpPr>
          <p:cNvPr id="107" name="Google Shape;107;g739be863ca_12_5"/>
          <p:cNvSpPr txBox="1">
            <a:spLocks noGrp="1"/>
          </p:cNvSpPr>
          <p:nvPr>
            <p:ph type="title"/>
          </p:nvPr>
        </p:nvSpPr>
        <p:spPr>
          <a:xfrm>
            <a:off x="830582" y="1229044"/>
            <a:ext cx="16627001" cy="985001"/>
          </a:xfrm>
          <a:prstGeom prst="rect">
            <a:avLst/>
          </a:prstGeom>
          <a:noFill/>
          <a:ln>
            <a:noFill/>
          </a:ln>
        </p:spPr>
        <p:txBody>
          <a:bodyPr spcFirstLastPara="1" wrap="square" lIns="91425" tIns="45700" rIns="91425" bIns="45700" anchor="b" anchorCtr="0">
            <a:noAutofit/>
          </a:bodyPr>
          <a:lstStyle>
            <a:lvl1pPr marR="0" lvl="0" algn="ctr">
              <a:lnSpc>
                <a:spcPct val="90000"/>
              </a:lnSpc>
              <a:spcBef>
                <a:spcPts val="0"/>
              </a:spcBef>
              <a:spcAft>
                <a:spcPts val="0"/>
              </a:spcAft>
              <a:buClr>
                <a:schemeClr val="dk2"/>
              </a:buClr>
              <a:buSzPts val="1400"/>
              <a:buFont typeface="Trebuchet MS"/>
              <a:buNone/>
              <a:defRPr sz="6000" b="1" i="0" u="none" strike="noStrike" cap="none">
                <a:solidFill>
                  <a:schemeClr val="dk2"/>
                </a:solidFill>
                <a:latin typeface="Trebuchet MS"/>
                <a:ea typeface="Trebuchet MS"/>
                <a:cs typeface="Trebuchet MS"/>
                <a:sym typeface="Trebuchet MS"/>
              </a:defRPr>
            </a:lvl1pPr>
            <a:lvl2pPr marR="0" lvl="1"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2pPr>
            <a:lvl3pPr marR="0" lvl="2"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3pPr>
            <a:lvl4pPr marR="0" lvl="3"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4pPr>
            <a:lvl5pPr marR="0" lvl="4"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5pPr>
            <a:lvl6pPr marR="0" lvl="5"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6pPr>
            <a:lvl7pPr marR="0" lvl="6"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7pPr>
            <a:lvl8pPr marR="0" lvl="7"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8pPr>
            <a:lvl9pPr marR="0" lvl="8" algn="l">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9pPr>
          </a:lstStyle>
          <a:p>
            <a:endParaRPr/>
          </a:p>
        </p:txBody>
      </p:sp>
      <p:sp>
        <p:nvSpPr>
          <p:cNvPr id="108" name="Google Shape;108;g739be863ca_12_5"/>
          <p:cNvSpPr txBox="1">
            <a:spLocks noGrp="1"/>
          </p:cNvSpPr>
          <p:nvPr>
            <p:ph type="body" idx="1"/>
          </p:nvPr>
        </p:nvSpPr>
        <p:spPr>
          <a:xfrm>
            <a:off x="861251" y="3505059"/>
            <a:ext cx="16581000" cy="6198000"/>
          </a:xfrm>
          <a:prstGeom prst="rect">
            <a:avLst/>
          </a:prstGeom>
          <a:noFill/>
          <a:ln>
            <a:noFill/>
          </a:ln>
        </p:spPr>
        <p:txBody>
          <a:bodyPr spcFirstLastPara="1" wrap="square" lIns="91425" tIns="45700" rIns="91425" bIns="45700" anchor="t" anchorCtr="0">
            <a:noAutofit/>
          </a:bodyPr>
          <a:lstStyle>
            <a:lvl1pPr marL="761985" marR="0" lvl="0" indent="-380991" algn="l">
              <a:lnSpc>
                <a:spcPct val="90000"/>
              </a:lnSpc>
              <a:spcBef>
                <a:spcPts val="1500"/>
              </a:spcBef>
              <a:spcAft>
                <a:spcPts val="0"/>
              </a:spcAft>
              <a:buClr>
                <a:schemeClr val="dk1"/>
              </a:buClr>
              <a:buSzPts val="1800"/>
              <a:buFont typeface="Trebuchet MS"/>
              <a:buNone/>
              <a:defRPr sz="3000" b="0" i="0" u="none" strike="noStrike" cap="none">
                <a:solidFill>
                  <a:schemeClr val="dk2"/>
                </a:solidFill>
                <a:latin typeface="Trebuchet MS"/>
                <a:ea typeface="Trebuchet MS"/>
                <a:cs typeface="Trebuchet MS"/>
                <a:sym typeface="Trebuchet MS"/>
              </a:defRPr>
            </a:lvl1pPr>
            <a:lvl2pPr marL="1523970" marR="0" lvl="1" indent="-380991" algn="l">
              <a:lnSpc>
                <a:spcPct val="90000"/>
              </a:lnSpc>
              <a:spcBef>
                <a:spcPts val="1500"/>
              </a:spcBef>
              <a:spcAft>
                <a:spcPts val="0"/>
              </a:spcAft>
              <a:buClr>
                <a:schemeClr val="dk1"/>
              </a:buClr>
              <a:buSzPts val="1600"/>
              <a:buFont typeface="Trebuchet MS"/>
              <a:buNone/>
              <a:defRPr sz="2667" b="0" i="0" u="none" strike="noStrike" cap="none">
                <a:solidFill>
                  <a:schemeClr val="dk2"/>
                </a:solidFill>
                <a:latin typeface="Trebuchet MS"/>
                <a:ea typeface="Trebuchet MS"/>
                <a:cs typeface="Trebuchet MS"/>
                <a:sym typeface="Trebuchet MS"/>
              </a:defRPr>
            </a:lvl2pPr>
            <a:lvl3pPr marL="2285955" marR="0" lvl="2" indent="-380991" algn="l">
              <a:lnSpc>
                <a:spcPct val="90000"/>
              </a:lnSpc>
              <a:spcBef>
                <a:spcPts val="1500"/>
              </a:spcBef>
              <a:spcAft>
                <a:spcPts val="0"/>
              </a:spcAft>
              <a:buClr>
                <a:schemeClr val="dk1"/>
              </a:buClr>
              <a:buSzPts val="1400"/>
              <a:buFont typeface="Trebuchet MS"/>
              <a:buNone/>
              <a:defRPr sz="2334" b="0" i="0" u="none" strike="noStrike" cap="none">
                <a:solidFill>
                  <a:schemeClr val="dk2"/>
                </a:solidFill>
                <a:latin typeface="Trebuchet MS"/>
                <a:ea typeface="Trebuchet MS"/>
                <a:cs typeface="Trebuchet MS"/>
                <a:sym typeface="Trebuchet MS"/>
              </a:defRPr>
            </a:lvl3pPr>
            <a:lvl4pPr marL="3047940" marR="0" lvl="3" indent="-571488" algn="l">
              <a:spcBef>
                <a:spcPts val="1500"/>
              </a:spcBef>
              <a:spcAft>
                <a:spcPts val="0"/>
              </a:spcAft>
              <a:buClr>
                <a:schemeClr val="dk1"/>
              </a:buClr>
              <a:buSzPts val="1800"/>
              <a:buFont typeface="Noto Sans Symbols"/>
              <a:buChar char="▪"/>
              <a:defRPr sz="3000" b="0" i="0" u="none" strike="noStrike" cap="none">
                <a:solidFill>
                  <a:schemeClr val="lt1"/>
                </a:solidFill>
                <a:latin typeface="Trebuchet MS"/>
                <a:ea typeface="Trebuchet MS"/>
                <a:cs typeface="Trebuchet MS"/>
                <a:sym typeface="Trebuchet MS"/>
              </a:defRPr>
            </a:lvl4pPr>
            <a:lvl5pPr marL="3809925" marR="0" lvl="4" indent="-592655" algn="l">
              <a:spcBef>
                <a:spcPts val="666"/>
              </a:spcBef>
              <a:spcAft>
                <a:spcPts val="0"/>
              </a:spcAft>
              <a:buClr>
                <a:schemeClr val="dk1"/>
              </a:buClr>
              <a:buSzPts val="2000"/>
              <a:buFont typeface="Noto Sans Symbols"/>
              <a:buChar char="▪"/>
              <a:defRPr sz="3333" b="0" i="0" u="none" strike="noStrike" cap="none">
                <a:solidFill>
                  <a:schemeClr val="lt1"/>
                </a:solidFill>
                <a:latin typeface="Trebuchet MS"/>
                <a:ea typeface="Trebuchet MS"/>
                <a:cs typeface="Trebuchet MS"/>
                <a:sym typeface="Trebuchet MS"/>
              </a:defRPr>
            </a:lvl5pPr>
            <a:lvl6pPr marL="4571910" marR="0" lvl="5"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894" marR="0" lvl="6"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877" marR="0" lvl="7"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864" marR="0" lvl="8"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09" name="Google Shape;109;g739be863ca_12_5"/>
          <p:cNvSpPr txBox="1">
            <a:spLocks noGrp="1"/>
          </p:cNvSpPr>
          <p:nvPr>
            <p:ph type="body" idx="2"/>
          </p:nvPr>
        </p:nvSpPr>
        <p:spPr>
          <a:xfrm>
            <a:off x="830582" y="2099222"/>
            <a:ext cx="16627001" cy="876000"/>
          </a:xfrm>
          <a:prstGeom prst="rect">
            <a:avLst/>
          </a:prstGeom>
          <a:noFill/>
          <a:ln>
            <a:noFill/>
          </a:ln>
        </p:spPr>
        <p:txBody>
          <a:bodyPr spcFirstLastPara="1" wrap="square" lIns="91425" tIns="45700" rIns="91425" bIns="45700" anchor="t" anchorCtr="0">
            <a:noAutofit/>
          </a:bodyPr>
          <a:lstStyle>
            <a:lvl1pPr marL="761985" marR="0" lvl="0" indent="-380991" algn="ctr">
              <a:lnSpc>
                <a:spcPct val="90000"/>
              </a:lnSpc>
              <a:spcBef>
                <a:spcPts val="1500"/>
              </a:spcBef>
              <a:spcAft>
                <a:spcPts val="0"/>
              </a:spcAft>
              <a:buClr>
                <a:schemeClr val="dk1"/>
              </a:buClr>
              <a:buSzPts val="2400"/>
              <a:buFont typeface="Trebuchet MS"/>
              <a:buNone/>
              <a:defRPr sz="4001" b="0" i="0" u="none" strike="noStrike" cap="none">
                <a:solidFill>
                  <a:schemeClr val="lt2"/>
                </a:solidFill>
                <a:latin typeface="Trebuchet MS"/>
                <a:ea typeface="Trebuchet MS"/>
                <a:cs typeface="Trebuchet MS"/>
                <a:sym typeface="Trebuchet MS"/>
              </a:defRPr>
            </a:lvl1pPr>
            <a:lvl2pPr marL="1523970" marR="0" lvl="1" indent="-380991" algn="ctr">
              <a:lnSpc>
                <a:spcPct val="90000"/>
              </a:lnSpc>
              <a:spcBef>
                <a:spcPts val="1500"/>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2pPr>
            <a:lvl3pPr marL="2285955" marR="0" lvl="2" indent="-380991" algn="ctr">
              <a:lnSpc>
                <a:spcPct val="90000"/>
              </a:lnSpc>
              <a:spcBef>
                <a:spcPts val="1500"/>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3pPr>
            <a:lvl4pPr marL="3047940" marR="0" lvl="3" indent="-380991" algn="ctr">
              <a:spcBef>
                <a:spcPts val="1500"/>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4pPr>
            <a:lvl5pPr marL="3809925" marR="0" lvl="4" indent="-380991" algn="ctr">
              <a:spcBef>
                <a:spcPts val="933"/>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5pPr>
            <a:lvl6pPr marL="4571910" marR="0" lvl="5"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894" marR="0" lvl="6"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877" marR="0" lvl="7"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864" marR="0" lvl="8" indent="-592655" algn="l">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1346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GTC'21 Combo Slides_NO Subtitle">
    <p:spTree>
      <p:nvGrpSpPr>
        <p:cNvPr id="1" name=""/>
        <p:cNvGrpSpPr/>
        <p:nvPr/>
      </p:nvGrpSpPr>
      <p:grpSpPr>
        <a:xfrm>
          <a:off x="0" y="0"/>
          <a:ext cx="0" cy="0"/>
          <a:chOff x="0" y="0"/>
          <a:chExt cx="0" cy="0"/>
        </a:xfrm>
      </p:grpSpPr>
      <p:sp>
        <p:nvSpPr>
          <p:cNvPr id="2" name="Title 1"/>
          <p:cNvSpPr>
            <a:spLocks noGrp="1"/>
          </p:cNvSpPr>
          <p:nvPr userDrawn="1">
            <p:ph type="title"/>
          </p:nvPr>
        </p:nvSpPr>
        <p:spPr>
          <a:xfrm>
            <a:off x="4825390" y="1216235"/>
            <a:ext cx="7404575" cy="2975337"/>
          </a:xfrm>
        </p:spPr>
        <p:txBody>
          <a:bodyPr anchor="b"/>
          <a:lstStyle>
            <a:lvl1pPr algn="l">
              <a:defRPr sz="4400" baseline="0">
                <a:solidFill>
                  <a:schemeClr val="bg1"/>
                </a:solidFill>
                <a:latin typeface="Trebuchet MS" panose="020B0603020202020204" pitchFamily="34" charset="0"/>
              </a:defRPr>
            </a:lvl1pPr>
          </a:lstStyle>
          <a:p>
            <a:r>
              <a:rPr lang="en-US"/>
              <a:t>Click to edit Master title </a:t>
            </a:r>
          </a:p>
        </p:txBody>
      </p:sp>
      <p:sp>
        <p:nvSpPr>
          <p:cNvPr id="5" name="Text Placeholder 4">
            <a:extLst>
              <a:ext uri="{FF2B5EF4-FFF2-40B4-BE49-F238E27FC236}">
                <a16:creationId xmlns:a16="http://schemas.microsoft.com/office/drawing/2014/main" id="{496BE0D6-4AFB-4F26-986F-E828151A531F}"/>
              </a:ext>
            </a:extLst>
          </p:cNvPr>
          <p:cNvSpPr>
            <a:spLocks noGrp="1"/>
          </p:cNvSpPr>
          <p:nvPr>
            <p:ph type="body" sz="quarter" idx="10"/>
          </p:nvPr>
        </p:nvSpPr>
        <p:spPr>
          <a:xfrm>
            <a:off x="4825389" y="4505096"/>
            <a:ext cx="7396350" cy="4208838"/>
          </a:xfrm>
        </p:spPr>
        <p:txBody>
          <a:bodyPr/>
          <a:lstStyle>
            <a:lvl1pPr>
              <a:lnSpc>
                <a:spcPct val="90000"/>
              </a:lnSpc>
              <a:defRPr sz="2000">
                <a:solidFill>
                  <a:schemeClr val="accent4"/>
                </a:solidFill>
                <a:latin typeface="Trebuchet MS" panose="020B0603020202020204" pitchFamily="34" charset="0"/>
              </a:defRPr>
            </a:lvl1pPr>
            <a:lvl2pPr>
              <a:lnSpc>
                <a:spcPct val="90000"/>
              </a:lnSpc>
              <a:defRPr sz="2000">
                <a:solidFill>
                  <a:schemeClr val="accent4"/>
                </a:solidFill>
                <a:latin typeface="Trebuchet MS" panose="020B0603020202020204" pitchFamily="34" charset="0"/>
              </a:defRPr>
            </a:lvl2pPr>
            <a:lvl3pPr>
              <a:lnSpc>
                <a:spcPct val="90000"/>
              </a:lnSpc>
              <a:defRPr sz="2000">
                <a:solidFill>
                  <a:schemeClr val="accent4"/>
                </a:solidFill>
                <a:latin typeface="Trebuchet MS" panose="020B0603020202020204" pitchFamily="34" charset="0"/>
              </a:defRPr>
            </a:lvl3pPr>
            <a:lvl4pPr>
              <a:lnSpc>
                <a:spcPct val="90000"/>
              </a:lnSpc>
              <a:defRPr sz="2000">
                <a:solidFill>
                  <a:schemeClr val="accent4"/>
                </a:solidFill>
                <a:latin typeface="Trebuchet MS" panose="020B0603020202020204" pitchFamily="34" charset="0"/>
              </a:defRPr>
            </a:lvl4pPr>
            <a:lvl5pPr>
              <a:lnSpc>
                <a:spcPct val="90000"/>
              </a:lnSpc>
              <a:defRPr sz="2000">
                <a:solidFill>
                  <a:schemeClr val="accent4"/>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reeform: Shape 3">
            <a:extLst>
              <a:ext uri="{FF2B5EF4-FFF2-40B4-BE49-F238E27FC236}">
                <a16:creationId xmlns:a16="http://schemas.microsoft.com/office/drawing/2014/main" id="{BF0384D0-652E-466D-BA31-25CB9F39E6C9}"/>
              </a:ext>
            </a:extLst>
          </p:cNvPr>
          <p:cNvSpPr/>
          <p:nvPr userDrawn="1"/>
        </p:nvSpPr>
        <p:spPr>
          <a:xfrm>
            <a:off x="-69333" y="-30480"/>
            <a:ext cx="4107933" cy="10363200"/>
          </a:xfrm>
          <a:custGeom>
            <a:avLst/>
            <a:gdLst>
              <a:gd name="connsiteX0" fmla="*/ 0 w 2478024"/>
              <a:gd name="connsiteY0" fmla="*/ 0 h 6217920"/>
              <a:gd name="connsiteX1" fmla="*/ 2478024 w 2478024"/>
              <a:gd name="connsiteY1" fmla="*/ 0 h 6217920"/>
              <a:gd name="connsiteX2" fmla="*/ 1216152 w 2478024"/>
              <a:gd name="connsiteY2" fmla="*/ 6217920 h 6217920"/>
              <a:gd name="connsiteX3" fmla="*/ 18288 w 2478024"/>
              <a:gd name="connsiteY3" fmla="*/ 6217920 h 6217920"/>
              <a:gd name="connsiteX4" fmla="*/ 18288 w 2478024"/>
              <a:gd name="connsiteY4" fmla="*/ 18288 h 6217920"/>
              <a:gd name="connsiteX0" fmla="*/ 0 w 2478024"/>
              <a:gd name="connsiteY0" fmla="*/ 0 h 6217920"/>
              <a:gd name="connsiteX1" fmla="*/ 2478024 w 2478024"/>
              <a:gd name="connsiteY1" fmla="*/ 0 h 6217920"/>
              <a:gd name="connsiteX2" fmla="*/ 1216152 w 2478024"/>
              <a:gd name="connsiteY2" fmla="*/ 6217920 h 6217920"/>
              <a:gd name="connsiteX3" fmla="*/ 18288 w 2478024"/>
              <a:gd name="connsiteY3" fmla="*/ 6217920 h 6217920"/>
              <a:gd name="connsiteX4" fmla="*/ 13264 w 2478024"/>
              <a:gd name="connsiteY4" fmla="*/ 23312 h 6217920"/>
              <a:gd name="connsiteX0" fmla="*/ 1726 w 2464760"/>
              <a:gd name="connsiteY0" fmla="*/ 0 h 6217920"/>
              <a:gd name="connsiteX1" fmla="*/ 2464760 w 2464760"/>
              <a:gd name="connsiteY1" fmla="*/ 0 h 6217920"/>
              <a:gd name="connsiteX2" fmla="*/ 1202888 w 2464760"/>
              <a:gd name="connsiteY2" fmla="*/ 6217920 h 6217920"/>
              <a:gd name="connsiteX3" fmla="*/ 5024 w 2464760"/>
              <a:gd name="connsiteY3" fmla="*/ 6217920 h 6217920"/>
              <a:gd name="connsiteX4" fmla="*/ 0 w 2464760"/>
              <a:gd name="connsiteY4" fmla="*/ 23312 h 621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60" h="6217920">
                <a:moveTo>
                  <a:pt x="1726" y="0"/>
                </a:moveTo>
                <a:lnTo>
                  <a:pt x="2464760" y="0"/>
                </a:lnTo>
                <a:lnTo>
                  <a:pt x="1202888" y="6217920"/>
                </a:lnTo>
                <a:lnTo>
                  <a:pt x="5024" y="6217920"/>
                </a:lnTo>
                <a:cubicBezTo>
                  <a:pt x="5024" y="4151376"/>
                  <a:pt x="0" y="2089856"/>
                  <a:pt x="0" y="23312"/>
                </a:cubicBezTo>
              </a:path>
            </a:pathLst>
          </a:cu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0A9A35EC-BDE3-4130-A403-7450FE08A6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6894" y="680214"/>
            <a:ext cx="2177300" cy="1246752"/>
          </a:xfrm>
          <a:prstGeom prst="rect">
            <a:avLst/>
          </a:prstGeom>
        </p:spPr>
      </p:pic>
      <p:sp>
        <p:nvSpPr>
          <p:cNvPr id="6" name="Rectangle 5">
            <a:extLst>
              <a:ext uri="{FF2B5EF4-FFF2-40B4-BE49-F238E27FC236}">
                <a16:creationId xmlns:a16="http://schemas.microsoft.com/office/drawing/2014/main" id="{59EDDAF7-C09B-4D0B-B9F5-1B9BB095D31A}"/>
              </a:ext>
            </a:extLst>
          </p:cNvPr>
          <p:cNvSpPr/>
          <p:nvPr userDrawn="1"/>
        </p:nvSpPr>
        <p:spPr>
          <a:xfrm>
            <a:off x="16481502" y="9389329"/>
            <a:ext cx="1806498" cy="8976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035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739340-3649-4D8C-89CF-13D20880D50E}"/>
              </a:ext>
            </a:extLst>
          </p:cNvPr>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6" name="Picture 5">
            <a:extLst>
              <a:ext uri="{FF2B5EF4-FFF2-40B4-BE49-F238E27FC236}">
                <a16:creationId xmlns:a16="http://schemas.microsoft.com/office/drawing/2014/main" id="{878CA877-0F73-4AA5-B944-ADC4B5B81E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9" name="Picture 8" descr="A picture containing outdoor, day&#10;&#10;Description automatically generated">
            <a:extLst>
              <a:ext uri="{FF2B5EF4-FFF2-40B4-BE49-F238E27FC236}">
                <a16:creationId xmlns:a16="http://schemas.microsoft.com/office/drawing/2014/main" id="{208140A8-86F2-4ABF-B5DD-2B5DFDA14F5D}"/>
              </a:ext>
            </a:extLst>
          </p:cNvPr>
          <p:cNvPicPr>
            <a:picLocks noChangeAspect="1"/>
          </p:cNvPicPr>
          <p:nvPr/>
        </p:nvPicPr>
        <p:blipFill rotWithShape="1">
          <a:blip r:embed="rId2"/>
          <a:srcRect r="763"/>
          <a:stretch/>
        </p:blipFill>
        <p:spPr>
          <a:xfrm>
            <a:off x="139482" y="1"/>
            <a:ext cx="18148518" cy="10287002"/>
          </a:xfrm>
          <a:prstGeom prst="rect">
            <a:avLst/>
          </a:prstGeom>
        </p:spPr>
      </p:pic>
      <p:sp>
        <p:nvSpPr>
          <p:cNvPr id="10" name="Freeform: Shape 9">
            <a:extLst>
              <a:ext uri="{FF2B5EF4-FFF2-40B4-BE49-F238E27FC236}">
                <a16:creationId xmlns:a16="http://schemas.microsoft.com/office/drawing/2014/main" id="{FFD50769-1F3E-49AB-A943-E1BC064808AA}"/>
              </a:ext>
            </a:extLst>
          </p:cNvPr>
          <p:cNvSpPr/>
          <p:nvPr/>
        </p:nvSpPr>
        <p:spPr>
          <a:xfrm>
            <a:off x="-90763" y="-130492"/>
            <a:ext cx="4107933" cy="10363202"/>
          </a:xfrm>
          <a:custGeom>
            <a:avLst/>
            <a:gdLst>
              <a:gd name="connsiteX0" fmla="*/ 0 w 2478024"/>
              <a:gd name="connsiteY0" fmla="*/ 0 h 6217920"/>
              <a:gd name="connsiteX1" fmla="*/ 2478024 w 2478024"/>
              <a:gd name="connsiteY1" fmla="*/ 0 h 6217920"/>
              <a:gd name="connsiteX2" fmla="*/ 1216152 w 2478024"/>
              <a:gd name="connsiteY2" fmla="*/ 6217920 h 6217920"/>
              <a:gd name="connsiteX3" fmla="*/ 18288 w 2478024"/>
              <a:gd name="connsiteY3" fmla="*/ 6217920 h 6217920"/>
              <a:gd name="connsiteX4" fmla="*/ 18288 w 2478024"/>
              <a:gd name="connsiteY4" fmla="*/ 18288 h 6217920"/>
              <a:gd name="connsiteX0" fmla="*/ 0 w 2478024"/>
              <a:gd name="connsiteY0" fmla="*/ 0 h 6217920"/>
              <a:gd name="connsiteX1" fmla="*/ 2478024 w 2478024"/>
              <a:gd name="connsiteY1" fmla="*/ 0 h 6217920"/>
              <a:gd name="connsiteX2" fmla="*/ 1216152 w 2478024"/>
              <a:gd name="connsiteY2" fmla="*/ 6217920 h 6217920"/>
              <a:gd name="connsiteX3" fmla="*/ 18288 w 2478024"/>
              <a:gd name="connsiteY3" fmla="*/ 6217920 h 6217920"/>
              <a:gd name="connsiteX4" fmla="*/ 13264 w 2478024"/>
              <a:gd name="connsiteY4" fmla="*/ 23312 h 6217920"/>
              <a:gd name="connsiteX0" fmla="*/ 1726 w 2464760"/>
              <a:gd name="connsiteY0" fmla="*/ 0 h 6217920"/>
              <a:gd name="connsiteX1" fmla="*/ 2464760 w 2464760"/>
              <a:gd name="connsiteY1" fmla="*/ 0 h 6217920"/>
              <a:gd name="connsiteX2" fmla="*/ 1202888 w 2464760"/>
              <a:gd name="connsiteY2" fmla="*/ 6217920 h 6217920"/>
              <a:gd name="connsiteX3" fmla="*/ 5024 w 2464760"/>
              <a:gd name="connsiteY3" fmla="*/ 6217920 h 6217920"/>
              <a:gd name="connsiteX4" fmla="*/ 0 w 2464760"/>
              <a:gd name="connsiteY4" fmla="*/ 23312 h 621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60" h="6217920">
                <a:moveTo>
                  <a:pt x="1726" y="0"/>
                </a:moveTo>
                <a:lnTo>
                  <a:pt x="2464760" y="0"/>
                </a:lnTo>
                <a:lnTo>
                  <a:pt x="1202888" y="6217920"/>
                </a:lnTo>
                <a:lnTo>
                  <a:pt x="5024" y="6217920"/>
                </a:lnTo>
                <a:cubicBezTo>
                  <a:pt x="5024" y="4151376"/>
                  <a:pt x="0" y="2089856"/>
                  <a:pt x="0" y="23312"/>
                </a:cubicBezTo>
              </a:path>
            </a:pathLst>
          </a:cu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B4CE2BA5-CAED-4E9B-BD26-1D581192C50A}"/>
              </a:ext>
            </a:extLst>
          </p:cNvPr>
          <p:cNvCxnSpPr/>
          <p:nvPr/>
        </p:nvCxnSpPr>
        <p:spPr>
          <a:xfrm flipH="1">
            <a:off x="1950374" y="-47422"/>
            <a:ext cx="2123300" cy="10363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4"/>
          <p:cNvSpPr>
            <a:spLocks noGrp="1" noChangeArrowheads="1"/>
          </p:cNvSpPr>
          <p:nvPr userDrawn="1">
            <p:ph type="subTitle" idx="1"/>
          </p:nvPr>
        </p:nvSpPr>
        <p:spPr>
          <a:xfrm>
            <a:off x="5185610" y="4673667"/>
            <a:ext cx="9692640" cy="477054"/>
          </a:xfrm>
        </p:spPr>
        <p:txBody>
          <a:bodyPr wrap="square" anchor="t">
            <a:noAutofit/>
          </a:bodyPr>
          <a:lstStyle>
            <a:lvl1pPr marL="0" indent="0" algn="l">
              <a:lnSpc>
                <a:spcPct val="90000"/>
              </a:lnSpc>
              <a:spcBef>
                <a:spcPts val="1001"/>
              </a:spcBef>
              <a:spcAft>
                <a:spcPts val="500"/>
              </a:spcAft>
              <a:buFontTx/>
              <a:buNone/>
              <a:defRPr sz="2400" b="0">
                <a:solidFill>
                  <a:schemeClr val="bg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5185610" y="2935711"/>
            <a:ext cx="9692640" cy="1638092"/>
          </a:xfrm>
        </p:spPr>
        <p:txBody>
          <a:bodyPr anchor="b">
            <a:noAutofit/>
          </a:bodyPr>
          <a:lstStyle>
            <a:lvl1pPr algn="l">
              <a:lnSpc>
                <a:spcPct val="90000"/>
              </a:lnSpc>
              <a:spcBef>
                <a:spcPts val="0"/>
              </a:spcBef>
              <a:defRPr sz="6000" b="1" cap="all" baseline="0">
                <a:solidFill>
                  <a:schemeClr val="bg1"/>
                </a:solidFill>
                <a:effectLst/>
                <a:latin typeface="Trebuchet MS" panose="020B0603020202020204" pitchFamily="34" charset="0"/>
              </a:defRPr>
            </a:lvl1pPr>
          </a:lstStyle>
          <a:p>
            <a:r>
              <a:rPr lang="en-US"/>
              <a:t>CLICK TO EDIT MASTER TITLE STYLE</a:t>
            </a:r>
          </a:p>
        </p:txBody>
      </p:sp>
      <p:grpSp>
        <p:nvGrpSpPr>
          <p:cNvPr id="31" name="Graphic 19">
            <a:extLst>
              <a:ext uri="{FF2B5EF4-FFF2-40B4-BE49-F238E27FC236}">
                <a16:creationId xmlns:a16="http://schemas.microsoft.com/office/drawing/2014/main" id="{D616603D-99B1-401B-80AD-D255DF5B1D78}"/>
              </a:ext>
            </a:extLst>
          </p:cNvPr>
          <p:cNvGrpSpPr/>
          <p:nvPr/>
        </p:nvGrpSpPr>
        <p:grpSpPr>
          <a:xfrm>
            <a:off x="885494" y="908811"/>
            <a:ext cx="2175944" cy="1246752"/>
            <a:chOff x="590329" y="605874"/>
            <a:chExt cx="1450629" cy="831168"/>
          </a:xfrm>
          <a:solidFill>
            <a:srgbClr val="FFFFFF"/>
          </a:solidFill>
        </p:grpSpPr>
        <p:grpSp>
          <p:nvGrpSpPr>
            <p:cNvPr id="32" name="Graphic 19">
              <a:extLst>
                <a:ext uri="{FF2B5EF4-FFF2-40B4-BE49-F238E27FC236}">
                  <a16:creationId xmlns:a16="http://schemas.microsoft.com/office/drawing/2014/main" id="{47244954-DDA2-4AFC-9626-EF5A1C153D2D}"/>
                </a:ext>
              </a:extLst>
            </p:cNvPr>
            <p:cNvGrpSpPr/>
            <p:nvPr/>
          </p:nvGrpSpPr>
          <p:grpSpPr>
            <a:xfrm>
              <a:off x="590329" y="605874"/>
              <a:ext cx="1450629" cy="831168"/>
              <a:chOff x="590329" y="605874"/>
              <a:chExt cx="1450629" cy="831168"/>
            </a:xfrm>
            <a:solidFill>
              <a:srgbClr val="FFFFFF"/>
            </a:solidFill>
          </p:grpSpPr>
          <p:grpSp>
            <p:nvGrpSpPr>
              <p:cNvPr id="33" name="Graphic 19">
                <a:extLst>
                  <a:ext uri="{FF2B5EF4-FFF2-40B4-BE49-F238E27FC236}">
                    <a16:creationId xmlns:a16="http://schemas.microsoft.com/office/drawing/2014/main" id="{B624D4BA-7B90-4B64-878F-C186D5814C2E}"/>
                  </a:ext>
                </a:extLst>
              </p:cNvPr>
              <p:cNvGrpSpPr/>
              <p:nvPr/>
            </p:nvGrpSpPr>
            <p:grpSpPr>
              <a:xfrm>
                <a:off x="590329" y="605874"/>
                <a:ext cx="1450629" cy="275429"/>
                <a:chOff x="590329" y="605874"/>
                <a:chExt cx="1450629" cy="275429"/>
              </a:xfrm>
              <a:solidFill>
                <a:srgbClr val="FFFFFF"/>
              </a:solidFill>
            </p:grpSpPr>
            <p:sp>
              <p:nvSpPr>
                <p:cNvPr id="34" name="Freeform: Shape 33">
                  <a:extLst>
                    <a:ext uri="{FF2B5EF4-FFF2-40B4-BE49-F238E27FC236}">
                      <a16:creationId xmlns:a16="http://schemas.microsoft.com/office/drawing/2014/main" id="{63E863F3-9362-43BA-8571-C5FE809D7DB6}"/>
                    </a:ext>
                  </a:extLst>
                </p:cNvPr>
                <p:cNvSpPr/>
                <p:nvPr/>
              </p:nvSpPr>
              <p:spPr>
                <a:xfrm>
                  <a:off x="1074996" y="657671"/>
                  <a:ext cx="965962" cy="181050"/>
                </a:xfrm>
                <a:custGeom>
                  <a:avLst/>
                  <a:gdLst>
                    <a:gd name="connsiteX0" fmla="*/ 401731 w 965962"/>
                    <a:gd name="connsiteY0" fmla="*/ 241 h 181050"/>
                    <a:gd name="connsiteX1" fmla="*/ 401731 w 965962"/>
                    <a:gd name="connsiteY1" fmla="*/ 181050 h 181050"/>
                    <a:gd name="connsiteX2" fmla="*/ 452806 w 965962"/>
                    <a:gd name="connsiteY2" fmla="*/ 181050 h 181050"/>
                    <a:gd name="connsiteX3" fmla="*/ 452806 w 965962"/>
                    <a:gd name="connsiteY3" fmla="*/ 241 h 181050"/>
                    <a:gd name="connsiteX4" fmla="*/ 401731 w 965962"/>
                    <a:gd name="connsiteY4" fmla="*/ 241 h 181050"/>
                    <a:gd name="connsiteX5" fmla="*/ 0 w 965962"/>
                    <a:gd name="connsiteY5" fmla="*/ 0 h 181050"/>
                    <a:gd name="connsiteX6" fmla="*/ 0 w 965962"/>
                    <a:gd name="connsiteY6" fmla="*/ 181050 h 181050"/>
                    <a:gd name="connsiteX7" fmla="*/ 51496 w 965962"/>
                    <a:gd name="connsiteY7" fmla="*/ 181050 h 181050"/>
                    <a:gd name="connsiteX8" fmla="*/ 51496 w 965962"/>
                    <a:gd name="connsiteY8" fmla="*/ 40534 h 181050"/>
                    <a:gd name="connsiteX9" fmla="*/ 91669 w 965962"/>
                    <a:gd name="connsiteY9" fmla="*/ 40655 h 181050"/>
                    <a:gd name="connsiteX10" fmla="*/ 120399 w 965962"/>
                    <a:gd name="connsiteY10" fmla="*/ 50593 h 181050"/>
                    <a:gd name="connsiteX11" fmla="*/ 131782 w 965962"/>
                    <a:gd name="connsiteY11" fmla="*/ 98475 h 181050"/>
                    <a:gd name="connsiteX12" fmla="*/ 131782 w 965962"/>
                    <a:gd name="connsiteY12" fmla="*/ 181050 h 181050"/>
                    <a:gd name="connsiteX13" fmla="*/ 181713 w 965962"/>
                    <a:gd name="connsiteY13" fmla="*/ 181050 h 181050"/>
                    <a:gd name="connsiteX14" fmla="*/ 181713 w 965962"/>
                    <a:gd name="connsiteY14" fmla="*/ 81009 h 181050"/>
                    <a:gd name="connsiteX15" fmla="*/ 91669 w 965962"/>
                    <a:gd name="connsiteY15" fmla="*/ 0 h 181050"/>
                    <a:gd name="connsiteX16" fmla="*/ 0 w 965962"/>
                    <a:gd name="connsiteY16" fmla="*/ 0 h 181050"/>
                    <a:gd name="connsiteX17" fmla="*/ 483945 w 965962"/>
                    <a:gd name="connsiteY17" fmla="*/ 241 h 181050"/>
                    <a:gd name="connsiteX18" fmla="*/ 483945 w 965962"/>
                    <a:gd name="connsiteY18" fmla="*/ 181050 h 181050"/>
                    <a:gd name="connsiteX19" fmla="*/ 566760 w 965962"/>
                    <a:gd name="connsiteY19" fmla="*/ 181050 h 181050"/>
                    <a:gd name="connsiteX20" fmla="*/ 640843 w 965962"/>
                    <a:gd name="connsiteY20" fmla="*/ 157259 h 181050"/>
                    <a:gd name="connsiteX21" fmla="*/ 658972 w 965962"/>
                    <a:gd name="connsiteY21" fmla="*/ 92633 h 181050"/>
                    <a:gd name="connsiteX22" fmla="*/ 642469 w 965962"/>
                    <a:gd name="connsiteY22" fmla="*/ 30416 h 181050"/>
                    <a:gd name="connsiteX23" fmla="*/ 555618 w 965962"/>
                    <a:gd name="connsiteY23" fmla="*/ 241 h 181050"/>
                    <a:gd name="connsiteX24" fmla="*/ 483945 w 965962"/>
                    <a:gd name="connsiteY24" fmla="*/ 241 h 181050"/>
                    <a:gd name="connsiteX25" fmla="*/ 534598 w 965962"/>
                    <a:gd name="connsiteY25" fmla="*/ 39631 h 181050"/>
                    <a:gd name="connsiteX26" fmla="*/ 556582 w 965962"/>
                    <a:gd name="connsiteY26" fmla="*/ 39631 h 181050"/>
                    <a:gd name="connsiteX27" fmla="*/ 609042 w 965962"/>
                    <a:gd name="connsiteY27" fmla="*/ 91067 h 181050"/>
                    <a:gd name="connsiteX28" fmla="*/ 556582 w 965962"/>
                    <a:gd name="connsiteY28" fmla="*/ 142503 h 181050"/>
                    <a:gd name="connsiteX29" fmla="*/ 534598 w 965962"/>
                    <a:gd name="connsiteY29" fmla="*/ 142503 h 181050"/>
                    <a:gd name="connsiteX30" fmla="*/ 534598 w 965962"/>
                    <a:gd name="connsiteY30" fmla="*/ 39631 h 181050"/>
                    <a:gd name="connsiteX31" fmla="*/ 328071 w 965962"/>
                    <a:gd name="connsiteY31" fmla="*/ 241 h 181050"/>
                    <a:gd name="connsiteX32" fmla="*/ 285428 w 965962"/>
                    <a:gd name="connsiteY32" fmla="*/ 143527 h 181050"/>
                    <a:gd name="connsiteX33" fmla="*/ 244592 w 965962"/>
                    <a:gd name="connsiteY33" fmla="*/ 241 h 181050"/>
                    <a:gd name="connsiteX34" fmla="*/ 189482 w 965962"/>
                    <a:gd name="connsiteY34" fmla="*/ 241 h 181050"/>
                    <a:gd name="connsiteX35" fmla="*/ 247785 w 965962"/>
                    <a:gd name="connsiteY35" fmla="*/ 181050 h 181050"/>
                    <a:gd name="connsiteX36" fmla="*/ 321385 w 965962"/>
                    <a:gd name="connsiteY36" fmla="*/ 181050 h 181050"/>
                    <a:gd name="connsiteX37" fmla="*/ 380169 w 965962"/>
                    <a:gd name="connsiteY37" fmla="*/ 241 h 181050"/>
                    <a:gd name="connsiteX38" fmla="*/ 328071 w 965962"/>
                    <a:gd name="connsiteY38" fmla="*/ 241 h 181050"/>
                    <a:gd name="connsiteX39" fmla="*/ 682763 w 965962"/>
                    <a:gd name="connsiteY39" fmla="*/ 181050 h 181050"/>
                    <a:gd name="connsiteX40" fmla="*/ 733837 w 965962"/>
                    <a:gd name="connsiteY40" fmla="*/ 181050 h 181050"/>
                    <a:gd name="connsiteX41" fmla="*/ 733837 w 965962"/>
                    <a:gd name="connsiteY41" fmla="*/ 301 h 181050"/>
                    <a:gd name="connsiteX42" fmla="*/ 682763 w 965962"/>
                    <a:gd name="connsiteY42" fmla="*/ 301 h 181050"/>
                    <a:gd name="connsiteX43" fmla="*/ 682763 w 965962"/>
                    <a:gd name="connsiteY43" fmla="*/ 181050 h 181050"/>
                    <a:gd name="connsiteX44" fmla="*/ 825928 w 965962"/>
                    <a:gd name="connsiteY44" fmla="*/ 301 h 181050"/>
                    <a:gd name="connsiteX45" fmla="*/ 754616 w 965962"/>
                    <a:gd name="connsiteY45" fmla="*/ 180990 h 181050"/>
                    <a:gd name="connsiteX46" fmla="*/ 804968 w 965962"/>
                    <a:gd name="connsiteY46" fmla="*/ 180990 h 181050"/>
                    <a:gd name="connsiteX47" fmla="*/ 816231 w 965962"/>
                    <a:gd name="connsiteY47" fmla="*/ 149068 h 181050"/>
                    <a:gd name="connsiteX48" fmla="*/ 900613 w 965962"/>
                    <a:gd name="connsiteY48" fmla="*/ 149068 h 181050"/>
                    <a:gd name="connsiteX49" fmla="*/ 911274 w 965962"/>
                    <a:gd name="connsiteY49" fmla="*/ 180990 h 181050"/>
                    <a:gd name="connsiteX50" fmla="*/ 965962 w 965962"/>
                    <a:gd name="connsiteY50" fmla="*/ 180990 h 181050"/>
                    <a:gd name="connsiteX51" fmla="*/ 894108 w 965962"/>
                    <a:gd name="connsiteY51" fmla="*/ 301 h 181050"/>
                    <a:gd name="connsiteX52" fmla="*/ 825928 w 965962"/>
                    <a:gd name="connsiteY52" fmla="*/ 301 h 181050"/>
                    <a:gd name="connsiteX53" fmla="*/ 859055 w 965962"/>
                    <a:gd name="connsiteY53" fmla="*/ 33307 h 181050"/>
                    <a:gd name="connsiteX54" fmla="*/ 890013 w 965962"/>
                    <a:gd name="connsiteY54" fmla="*/ 117929 h 181050"/>
                    <a:gd name="connsiteX55" fmla="*/ 827133 w 965962"/>
                    <a:gd name="connsiteY55" fmla="*/ 117929 h 181050"/>
                    <a:gd name="connsiteX56" fmla="*/ 859055 w 965962"/>
                    <a:gd name="connsiteY56" fmla="*/ 33307 h 1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965962" h="181050">
                      <a:moveTo>
                        <a:pt x="401731" y="241"/>
                      </a:moveTo>
                      <a:lnTo>
                        <a:pt x="401731" y="181050"/>
                      </a:lnTo>
                      <a:lnTo>
                        <a:pt x="452806" y="181050"/>
                      </a:lnTo>
                      <a:lnTo>
                        <a:pt x="452806" y="241"/>
                      </a:lnTo>
                      <a:lnTo>
                        <a:pt x="401731" y="241"/>
                      </a:lnTo>
                      <a:close/>
                      <a:moveTo>
                        <a:pt x="0" y="0"/>
                      </a:moveTo>
                      <a:lnTo>
                        <a:pt x="0" y="181050"/>
                      </a:lnTo>
                      <a:lnTo>
                        <a:pt x="51496" y="181050"/>
                      </a:lnTo>
                      <a:lnTo>
                        <a:pt x="51496" y="40534"/>
                      </a:lnTo>
                      <a:lnTo>
                        <a:pt x="91669" y="40655"/>
                      </a:lnTo>
                      <a:cubicBezTo>
                        <a:pt x="104920" y="40655"/>
                        <a:pt x="114015" y="43847"/>
                        <a:pt x="120399" y="50593"/>
                      </a:cubicBezTo>
                      <a:cubicBezTo>
                        <a:pt x="128470" y="59206"/>
                        <a:pt x="131782" y="73058"/>
                        <a:pt x="131782" y="98475"/>
                      </a:cubicBezTo>
                      <a:lnTo>
                        <a:pt x="131782" y="181050"/>
                      </a:lnTo>
                      <a:lnTo>
                        <a:pt x="181713" y="181050"/>
                      </a:lnTo>
                      <a:lnTo>
                        <a:pt x="181713" y="81009"/>
                      </a:lnTo>
                      <a:cubicBezTo>
                        <a:pt x="181713" y="9637"/>
                        <a:pt x="136179" y="0"/>
                        <a:pt x="91669" y="0"/>
                      </a:cubicBezTo>
                      <a:lnTo>
                        <a:pt x="0" y="0"/>
                      </a:lnTo>
                      <a:close/>
                      <a:moveTo>
                        <a:pt x="483945" y="241"/>
                      </a:moveTo>
                      <a:lnTo>
                        <a:pt x="483945" y="181050"/>
                      </a:lnTo>
                      <a:lnTo>
                        <a:pt x="566760" y="181050"/>
                      </a:lnTo>
                      <a:cubicBezTo>
                        <a:pt x="610909" y="181050"/>
                        <a:pt x="625304" y="173702"/>
                        <a:pt x="640843" y="157259"/>
                      </a:cubicBezTo>
                      <a:cubicBezTo>
                        <a:pt x="651865" y="145695"/>
                        <a:pt x="658972" y="120339"/>
                        <a:pt x="658972" y="92633"/>
                      </a:cubicBezTo>
                      <a:cubicBezTo>
                        <a:pt x="658972" y="67216"/>
                        <a:pt x="652949" y="44570"/>
                        <a:pt x="642469" y="30416"/>
                      </a:cubicBezTo>
                      <a:cubicBezTo>
                        <a:pt x="623557" y="5180"/>
                        <a:pt x="596273" y="241"/>
                        <a:pt x="555618" y="241"/>
                      </a:cubicBezTo>
                      <a:lnTo>
                        <a:pt x="483945" y="241"/>
                      </a:lnTo>
                      <a:close/>
                      <a:moveTo>
                        <a:pt x="534598" y="39631"/>
                      </a:moveTo>
                      <a:lnTo>
                        <a:pt x="556582" y="39631"/>
                      </a:lnTo>
                      <a:cubicBezTo>
                        <a:pt x="588443" y="39631"/>
                        <a:pt x="609042" y="53966"/>
                        <a:pt x="609042" y="91067"/>
                      </a:cubicBezTo>
                      <a:cubicBezTo>
                        <a:pt x="609042" y="128169"/>
                        <a:pt x="588443" y="142503"/>
                        <a:pt x="556582" y="142503"/>
                      </a:cubicBezTo>
                      <a:lnTo>
                        <a:pt x="534598" y="142503"/>
                      </a:lnTo>
                      <a:lnTo>
                        <a:pt x="534598" y="39631"/>
                      </a:lnTo>
                      <a:close/>
                      <a:moveTo>
                        <a:pt x="328071" y="241"/>
                      </a:moveTo>
                      <a:lnTo>
                        <a:pt x="285428" y="143527"/>
                      </a:lnTo>
                      <a:lnTo>
                        <a:pt x="244592" y="241"/>
                      </a:lnTo>
                      <a:lnTo>
                        <a:pt x="189482" y="241"/>
                      </a:lnTo>
                      <a:lnTo>
                        <a:pt x="247785" y="181050"/>
                      </a:lnTo>
                      <a:lnTo>
                        <a:pt x="321385" y="181050"/>
                      </a:lnTo>
                      <a:lnTo>
                        <a:pt x="380169" y="241"/>
                      </a:lnTo>
                      <a:lnTo>
                        <a:pt x="328071" y="241"/>
                      </a:lnTo>
                      <a:close/>
                      <a:moveTo>
                        <a:pt x="682763" y="181050"/>
                      </a:moveTo>
                      <a:lnTo>
                        <a:pt x="733837" y="181050"/>
                      </a:lnTo>
                      <a:lnTo>
                        <a:pt x="733837" y="301"/>
                      </a:lnTo>
                      <a:lnTo>
                        <a:pt x="682763" y="301"/>
                      </a:lnTo>
                      <a:lnTo>
                        <a:pt x="682763" y="181050"/>
                      </a:lnTo>
                      <a:close/>
                      <a:moveTo>
                        <a:pt x="825928" y="301"/>
                      </a:moveTo>
                      <a:lnTo>
                        <a:pt x="754616" y="180990"/>
                      </a:lnTo>
                      <a:lnTo>
                        <a:pt x="804968" y="180990"/>
                      </a:lnTo>
                      <a:lnTo>
                        <a:pt x="816231" y="149068"/>
                      </a:lnTo>
                      <a:lnTo>
                        <a:pt x="900613" y="149068"/>
                      </a:lnTo>
                      <a:lnTo>
                        <a:pt x="911274" y="180990"/>
                      </a:lnTo>
                      <a:lnTo>
                        <a:pt x="965962" y="180990"/>
                      </a:lnTo>
                      <a:lnTo>
                        <a:pt x="894108" y="301"/>
                      </a:lnTo>
                      <a:lnTo>
                        <a:pt x="825928" y="301"/>
                      </a:lnTo>
                      <a:close/>
                      <a:moveTo>
                        <a:pt x="859055" y="33307"/>
                      </a:moveTo>
                      <a:lnTo>
                        <a:pt x="890013" y="117929"/>
                      </a:lnTo>
                      <a:lnTo>
                        <a:pt x="827133" y="117929"/>
                      </a:lnTo>
                      <a:lnTo>
                        <a:pt x="859055" y="33307"/>
                      </a:lnTo>
                      <a:close/>
                    </a:path>
                  </a:pathLst>
                </a:custGeom>
                <a:solidFill>
                  <a:srgbClr val="FFFFFF"/>
                </a:solidFill>
                <a:ln w="6007"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D61790C1-EE60-4318-B271-8A2D9D705ACC}"/>
                    </a:ext>
                  </a:extLst>
                </p:cNvPr>
                <p:cNvSpPr/>
                <p:nvPr/>
              </p:nvSpPr>
              <p:spPr>
                <a:xfrm>
                  <a:off x="590329" y="605874"/>
                  <a:ext cx="416306" cy="275429"/>
                </a:xfrm>
                <a:custGeom>
                  <a:avLst/>
                  <a:gdLst>
                    <a:gd name="connsiteX0" fmla="*/ 155332 w 416306"/>
                    <a:gd name="connsiteY0" fmla="*/ 82213 h 275429"/>
                    <a:gd name="connsiteX1" fmla="*/ 155332 w 416306"/>
                    <a:gd name="connsiteY1" fmla="*/ 57339 h 275429"/>
                    <a:gd name="connsiteX2" fmla="*/ 162680 w 416306"/>
                    <a:gd name="connsiteY2" fmla="*/ 56977 h 275429"/>
                    <a:gd name="connsiteX3" fmla="*/ 275370 w 416306"/>
                    <a:gd name="connsiteY3" fmla="*/ 115460 h 275429"/>
                    <a:gd name="connsiteX4" fmla="*/ 175449 w 416306"/>
                    <a:gd name="connsiteY4" fmla="*/ 182435 h 275429"/>
                    <a:gd name="connsiteX5" fmla="*/ 155332 w 416306"/>
                    <a:gd name="connsiteY5" fmla="*/ 179243 h 275429"/>
                    <a:gd name="connsiteX6" fmla="*/ 155332 w 416306"/>
                    <a:gd name="connsiteY6" fmla="*/ 103715 h 275429"/>
                    <a:gd name="connsiteX7" fmla="*/ 203094 w 416306"/>
                    <a:gd name="connsiteY7" fmla="*/ 145153 h 275429"/>
                    <a:gd name="connsiteX8" fmla="*/ 238509 w 416306"/>
                    <a:gd name="connsiteY8" fmla="*/ 115279 h 275429"/>
                    <a:gd name="connsiteX9" fmla="*/ 169064 w 416306"/>
                    <a:gd name="connsiteY9" fmla="*/ 81370 h 275429"/>
                    <a:gd name="connsiteX10" fmla="*/ 155332 w 416306"/>
                    <a:gd name="connsiteY10" fmla="*/ 82213 h 275429"/>
                    <a:gd name="connsiteX11" fmla="*/ 155332 w 416306"/>
                    <a:gd name="connsiteY11" fmla="*/ 0 h 275429"/>
                    <a:gd name="connsiteX12" fmla="*/ 155332 w 416306"/>
                    <a:gd name="connsiteY12" fmla="*/ 37162 h 275429"/>
                    <a:gd name="connsiteX13" fmla="*/ 162680 w 416306"/>
                    <a:gd name="connsiteY13" fmla="*/ 36740 h 275429"/>
                    <a:gd name="connsiteX14" fmla="*/ 318976 w 416306"/>
                    <a:gd name="connsiteY14" fmla="*/ 114376 h 275429"/>
                    <a:gd name="connsiteX15" fmla="*/ 174365 w 416306"/>
                    <a:gd name="connsiteY15" fmla="*/ 200504 h 275429"/>
                    <a:gd name="connsiteX16" fmla="*/ 155332 w 416306"/>
                    <a:gd name="connsiteY16" fmla="*/ 198818 h 275429"/>
                    <a:gd name="connsiteX17" fmla="*/ 155332 w 416306"/>
                    <a:gd name="connsiteY17" fmla="*/ 221765 h 275429"/>
                    <a:gd name="connsiteX18" fmla="*/ 171172 w 416306"/>
                    <a:gd name="connsiteY18" fmla="*/ 222789 h 275429"/>
                    <a:gd name="connsiteX19" fmla="*/ 337587 w 416306"/>
                    <a:gd name="connsiteY19" fmla="*/ 146237 h 275429"/>
                    <a:gd name="connsiteX20" fmla="*/ 384927 w 416306"/>
                    <a:gd name="connsiteY20" fmla="*/ 174967 h 275429"/>
                    <a:gd name="connsiteX21" fmla="*/ 172257 w 416306"/>
                    <a:gd name="connsiteY21" fmla="*/ 244050 h 275429"/>
                    <a:gd name="connsiteX22" fmla="*/ 155332 w 416306"/>
                    <a:gd name="connsiteY22" fmla="*/ 243147 h 275429"/>
                    <a:gd name="connsiteX23" fmla="*/ 155332 w 416306"/>
                    <a:gd name="connsiteY23" fmla="*/ 275430 h 275429"/>
                    <a:gd name="connsiteX24" fmla="*/ 416307 w 416306"/>
                    <a:gd name="connsiteY24" fmla="*/ 275430 h 275429"/>
                    <a:gd name="connsiteX25" fmla="*/ 416307 w 416306"/>
                    <a:gd name="connsiteY25" fmla="*/ 0 h 275429"/>
                    <a:gd name="connsiteX26" fmla="*/ 155332 w 416306"/>
                    <a:gd name="connsiteY26" fmla="*/ 0 h 275429"/>
                    <a:gd name="connsiteX27" fmla="*/ 155332 w 416306"/>
                    <a:gd name="connsiteY27" fmla="*/ 179183 h 275429"/>
                    <a:gd name="connsiteX28" fmla="*/ 155332 w 416306"/>
                    <a:gd name="connsiteY28" fmla="*/ 198818 h 275429"/>
                    <a:gd name="connsiteX29" fmla="*/ 74203 w 416306"/>
                    <a:gd name="connsiteY29" fmla="*/ 121483 h 275429"/>
                    <a:gd name="connsiteX30" fmla="*/ 155332 w 416306"/>
                    <a:gd name="connsiteY30" fmla="*/ 82213 h 275429"/>
                    <a:gd name="connsiteX31" fmla="*/ 155332 w 416306"/>
                    <a:gd name="connsiteY31" fmla="*/ 103715 h 275429"/>
                    <a:gd name="connsiteX32" fmla="*/ 155212 w 416306"/>
                    <a:gd name="connsiteY32" fmla="*/ 103715 h 275429"/>
                    <a:gd name="connsiteX33" fmla="*/ 107871 w 416306"/>
                    <a:gd name="connsiteY33" fmla="*/ 125338 h 275429"/>
                    <a:gd name="connsiteX34" fmla="*/ 155332 w 416306"/>
                    <a:gd name="connsiteY34" fmla="*/ 179183 h 275429"/>
                    <a:gd name="connsiteX35" fmla="*/ 42522 w 416306"/>
                    <a:gd name="connsiteY35" fmla="*/ 118592 h 275429"/>
                    <a:gd name="connsiteX36" fmla="*/ 155332 w 416306"/>
                    <a:gd name="connsiteY36" fmla="*/ 57339 h 275429"/>
                    <a:gd name="connsiteX37" fmla="*/ 155332 w 416306"/>
                    <a:gd name="connsiteY37" fmla="*/ 37162 h 275429"/>
                    <a:gd name="connsiteX38" fmla="*/ 0 w 416306"/>
                    <a:gd name="connsiteY38" fmla="*/ 114376 h 275429"/>
                    <a:gd name="connsiteX39" fmla="*/ 155332 w 416306"/>
                    <a:gd name="connsiteY39" fmla="*/ 243207 h 275429"/>
                    <a:gd name="connsiteX40" fmla="*/ 155332 w 416306"/>
                    <a:gd name="connsiteY40" fmla="*/ 221765 h 275429"/>
                    <a:gd name="connsiteX41" fmla="*/ 42522 w 416306"/>
                    <a:gd name="connsiteY41" fmla="*/ 118592 h 27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6306" h="275429">
                      <a:moveTo>
                        <a:pt x="155332" y="82213"/>
                      </a:moveTo>
                      <a:lnTo>
                        <a:pt x="155332" y="57339"/>
                      </a:lnTo>
                      <a:cubicBezTo>
                        <a:pt x="157741" y="57158"/>
                        <a:pt x="160211" y="57037"/>
                        <a:pt x="162680" y="56977"/>
                      </a:cubicBezTo>
                      <a:cubicBezTo>
                        <a:pt x="230740" y="54809"/>
                        <a:pt x="275370" y="115460"/>
                        <a:pt x="275370" y="115460"/>
                      </a:cubicBezTo>
                      <a:cubicBezTo>
                        <a:pt x="275370" y="115460"/>
                        <a:pt x="227126" y="182435"/>
                        <a:pt x="175449" y="182435"/>
                      </a:cubicBezTo>
                      <a:cubicBezTo>
                        <a:pt x="167980" y="182435"/>
                        <a:pt x="161355" y="181231"/>
                        <a:pt x="155332" y="179243"/>
                      </a:cubicBezTo>
                      <a:lnTo>
                        <a:pt x="155332" y="103715"/>
                      </a:lnTo>
                      <a:cubicBezTo>
                        <a:pt x="181833" y="106907"/>
                        <a:pt x="187133" y="118592"/>
                        <a:pt x="203094" y="145153"/>
                      </a:cubicBezTo>
                      <a:lnTo>
                        <a:pt x="238509" y="115279"/>
                      </a:lnTo>
                      <a:cubicBezTo>
                        <a:pt x="238509" y="115279"/>
                        <a:pt x="212671" y="81370"/>
                        <a:pt x="169064" y="81370"/>
                      </a:cubicBezTo>
                      <a:cubicBezTo>
                        <a:pt x="164306" y="81370"/>
                        <a:pt x="159789" y="81732"/>
                        <a:pt x="155332" y="82213"/>
                      </a:cubicBezTo>
                      <a:moveTo>
                        <a:pt x="155332" y="0"/>
                      </a:moveTo>
                      <a:lnTo>
                        <a:pt x="155332" y="37162"/>
                      </a:lnTo>
                      <a:cubicBezTo>
                        <a:pt x="157802" y="36981"/>
                        <a:pt x="160211" y="36800"/>
                        <a:pt x="162680" y="36740"/>
                      </a:cubicBezTo>
                      <a:cubicBezTo>
                        <a:pt x="257301" y="33548"/>
                        <a:pt x="318976" y="114376"/>
                        <a:pt x="318976" y="114376"/>
                      </a:cubicBezTo>
                      <a:cubicBezTo>
                        <a:pt x="318976" y="114376"/>
                        <a:pt x="248146" y="200504"/>
                        <a:pt x="174365" y="200504"/>
                      </a:cubicBezTo>
                      <a:cubicBezTo>
                        <a:pt x="167619" y="200504"/>
                        <a:pt x="161295" y="199902"/>
                        <a:pt x="155332" y="198818"/>
                      </a:cubicBezTo>
                      <a:lnTo>
                        <a:pt x="155332" y="221765"/>
                      </a:lnTo>
                      <a:cubicBezTo>
                        <a:pt x="160391" y="222428"/>
                        <a:pt x="165692" y="222789"/>
                        <a:pt x="171172" y="222789"/>
                      </a:cubicBezTo>
                      <a:cubicBezTo>
                        <a:pt x="239834" y="222789"/>
                        <a:pt x="289463" y="187736"/>
                        <a:pt x="337587" y="146237"/>
                      </a:cubicBezTo>
                      <a:cubicBezTo>
                        <a:pt x="345537" y="152622"/>
                        <a:pt x="378182" y="168161"/>
                        <a:pt x="384927" y="174967"/>
                      </a:cubicBezTo>
                      <a:cubicBezTo>
                        <a:pt x="339213" y="213213"/>
                        <a:pt x="232667" y="244050"/>
                        <a:pt x="172257" y="244050"/>
                      </a:cubicBezTo>
                      <a:cubicBezTo>
                        <a:pt x="166414" y="244050"/>
                        <a:pt x="160813" y="243689"/>
                        <a:pt x="155332" y="243147"/>
                      </a:cubicBezTo>
                      <a:lnTo>
                        <a:pt x="155332" y="275430"/>
                      </a:lnTo>
                      <a:lnTo>
                        <a:pt x="416307" y="275430"/>
                      </a:lnTo>
                      <a:lnTo>
                        <a:pt x="416307" y="0"/>
                      </a:lnTo>
                      <a:lnTo>
                        <a:pt x="155332" y="0"/>
                      </a:lnTo>
                      <a:close/>
                      <a:moveTo>
                        <a:pt x="155332" y="179183"/>
                      </a:moveTo>
                      <a:lnTo>
                        <a:pt x="155332" y="198818"/>
                      </a:lnTo>
                      <a:cubicBezTo>
                        <a:pt x="91850" y="187495"/>
                        <a:pt x="74203" y="121483"/>
                        <a:pt x="74203" y="121483"/>
                      </a:cubicBezTo>
                      <a:cubicBezTo>
                        <a:pt x="74203" y="121483"/>
                        <a:pt x="104679" y="87694"/>
                        <a:pt x="155332" y="82213"/>
                      </a:cubicBezTo>
                      <a:lnTo>
                        <a:pt x="155332" y="103715"/>
                      </a:lnTo>
                      <a:cubicBezTo>
                        <a:pt x="155272" y="103715"/>
                        <a:pt x="155272" y="103715"/>
                        <a:pt x="155212" y="103715"/>
                      </a:cubicBezTo>
                      <a:cubicBezTo>
                        <a:pt x="128650" y="100523"/>
                        <a:pt x="107871" y="125338"/>
                        <a:pt x="107871" y="125338"/>
                      </a:cubicBezTo>
                      <a:cubicBezTo>
                        <a:pt x="107871" y="125338"/>
                        <a:pt x="119556" y="167137"/>
                        <a:pt x="155332" y="179183"/>
                      </a:cubicBezTo>
                      <a:moveTo>
                        <a:pt x="42522" y="118592"/>
                      </a:moveTo>
                      <a:cubicBezTo>
                        <a:pt x="42522" y="118592"/>
                        <a:pt x="80166" y="63060"/>
                        <a:pt x="155332" y="57339"/>
                      </a:cubicBezTo>
                      <a:lnTo>
                        <a:pt x="155332" y="37162"/>
                      </a:lnTo>
                      <a:cubicBezTo>
                        <a:pt x="72095" y="43847"/>
                        <a:pt x="0" y="114376"/>
                        <a:pt x="0" y="114376"/>
                      </a:cubicBezTo>
                      <a:cubicBezTo>
                        <a:pt x="0" y="114376"/>
                        <a:pt x="40836" y="232426"/>
                        <a:pt x="155332" y="243207"/>
                      </a:cubicBezTo>
                      <a:lnTo>
                        <a:pt x="155332" y="221765"/>
                      </a:lnTo>
                      <a:cubicBezTo>
                        <a:pt x="71312" y="211225"/>
                        <a:pt x="42522" y="118592"/>
                        <a:pt x="42522" y="118592"/>
                      </a:cubicBezTo>
                      <a:close/>
                    </a:path>
                  </a:pathLst>
                </a:custGeom>
                <a:solidFill>
                  <a:srgbClr val="FFFFFF"/>
                </a:solidFill>
                <a:ln w="6007" cap="flat">
                  <a:noFill/>
                  <a:prstDash val="solid"/>
                  <a:miter/>
                </a:ln>
              </p:spPr>
              <p:txBody>
                <a:bodyPr rtlCol="0" anchor="ctr"/>
                <a:lstStyle/>
                <a:p>
                  <a:endParaRPr lang="en-GB"/>
                </a:p>
              </p:txBody>
            </p:sp>
          </p:grpSp>
          <p:sp>
            <p:nvSpPr>
              <p:cNvPr id="36" name="Freeform: Shape 35">
                <a:extLst>
                  <a:ext uri="{FF2B5EF4-FFF2-40B4-BE49-F238E27FC236}">
                    <a16:creationId xmlns:a16="http://schemas.microsoft.com/office/drawing/2014/main" id="{191129AE-084C-4D86-8261-8B8F55982B09}"/>
                  </a:ext>
                </a:extLst>
              </p:cNvPr>
              <p:cNvSpPr/>
              <p:nvPr/>
            </p:nvSpPr>
            <p:spPr>
              <a:xfrm>
                <a:off x="673857" y="988331"/>
                <a:ext cx="340307" cy="448710"/>
              </a:xfrm>
              <a:custGeom>
                <a:avLst/>
                <a:gdLst>
                  <a:gd name="connsiteX0" fmla="*/ 295677 w 340307"/>
                  <a:gd name="connsiteY0" fmla="*/ 399141 h 448710"/>
                  <a:gd name="connsiteX1" fmla="*/ 167388 w 340307"/>
                  <a:gd name="connsiteY1" fmla="*/ 448710 h 448710"/>
                  <a:gd name="connsiteX2" fmla="*/ 44640 w 340307"/>
                  <a:gd name="connsiteY2" fmla="*/ 399141 h 448710"/>
                  <a:gd name="connsiteX3" fmla="*/ 10 w 340307"/>
                  <a:gd name="connsiteY3" fmla="*/ 224355 h 448710"/>
                  <a:gd name="connsiteX4" fmla="*/ 44640 w 340307"/>
                  <a:gd name="connsiteY4" fmla="*/ 49569 h 448710"/>
                  <a:gd name="connsiteX5" fmla="*/ 167388 w 340307"/>
                  <a:gd name="connsiteY5" fmla="*/ 0 h 448710"/>
                  <a:gd name="connsiteX6" fmla="*/ 339705 w 340307"/>
                  <a:gd name="connsiteY6" fmla="*/ 146298 h 448710"/>
                  <a:gd name="connsiteX7" fmla="*/ 230629 w 340307"/>
                  <a:gd name="connsiteY7" fmla="*/ 146298 h 448710"/>
                  <a:gd name="connsiteX8" fmla="*/ 167388 w 340307"/>
                  <a:gd name="connsiteY8" fmla="*/ 96729 h 448710"/>
                  <a:gd name="connsiteX9" fmla="*/ 124625 w 340307"/>
                  <a:gd name="connsiteY9" fmla="*/ 115942 h 448710"/>
                  <a:gd name="connsiteX10" fmla="*/ 108484 w 340307"/>
                  <a:gd name="connsiteY10" fmla="*/ 224415 h 448710"/>
                  <a:gd name="connsiteX11" fmla="*/ 124625 w 340307"/>
                  <a:gd name="connsiteY11" fmla="*/ 333491 h 448710"/>
                  <a:gd name="connsiteX12" fmla="*/ 167388 w 340307"/>
                  <a:gd name="connsiteY12" fmla="*/ 352102 h 448710"/>
                  <a:gd name="connsiteX13" fmla="*/ 215753 w 340307"/>
                  <a:gd name="connsiteY13" fmla="*/ 334756 h 448710"/>
                  <a:gd name="connsiteX14" fmla="*/ 232497 w 340307"/>
                  <a:gd name="connsiteY14" fmla="*/ 287656 h 448710"/>
                  <a:gd name="connsiteX15" fmla="*/ 232497 w 340307"/>
                  <a:gd name="connsiteY15" fmla="*/ 281453 h 448710"/>
                  <a:gd name="connsiteX16" fmla="*/ 167388 w 340307"/>
                  <a:gd name="connsiteY16" fmla="*/ 281453 h 448710"/>
                  <a:gd name="connsiteX17" fmla="*/ 167388 w 340307"/>
                  <a:gd name="connsiteY17" fmla="*/ 190868 h 448710"/>
                  <a:gd name="connsiteX18" fmla="*/ 340308 w 340307"/>
                  <a:gd name="connsiteY18" fmla="*/ 190868 h 448710"/>
                  <a:gd name="connsiteX19" fmla="*/ 340308 w 340307"/>
                  <a:gd name="connsiteY19" fmla="*/ 252241 h 448710"/>
                  <a:gd name="connsiteX20" fmla="*/ 295677 w 340307"/>
                  <a:gd name="connsiteY20" fmla="*/ 399141 h 44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0307" h="448710">
                    <a:moveTo>
                      <a:pt x="295677" y="399141"/>
                    </a:moveTo>
                    <a:cubicBezTo>
                      <a:pt x="257853" y="438170"/>
                      <a:pt x="215692" y="448710"/>
                      <a:pt x="167388" y="448710"/>
                    </a:cubicBezTo>
                    <a:cubicBezTo>
                      <a:pt x="115952" y="448710"/>
                      <a:pt x="76923" y="431364"/>
                      <a:pt x="44640" y="399141"/>
                    </a:cubicBezTo>
                    <a:cubicBezTo>
                      <a:pt x="-1857" y="352644"/>
                      <a:pt x="10" y="290668"/>
                      <a:pt x="10" y="224355"/>
                    </a:cubicBezTo>
                    <a:cubicBezTo>
                      <a:pt x="10" y="158042"/>
                      <a:pt x="-1857" y="96066"/>
                      <a:pt x="44640" y="49569"/>
                    </a:cubicBezTo>
                    <a:cubicBezTo>
                      <a:pt x="76863" y="17346"/>
                      <a:pt x="114085" y="0"/>
                      <a:pt x="167388" y="0"/>
                    </a:cubicBezTo>
                    <a:cubicBezTo>
                      <a:pt x="280801" y="0"/>
                      <a:pt x="329165" y="73781"/>
                      <a:pt x="339705" y="146298"/>
                    </a:cubicBezTo>
                    <a:lnTo>
                      <a:pt x="230629" y="146298"/>
                    </a:lnTo>
                    <a:cubicBezTo>
                      <a:pt x="221956" y="112810"/>
                      <a:pt x="204610" y="96729"/>
                      <a:pt x="167388" y="96729"/>
                    </a:cubicBezTo>
                    <a:cubicBezTo>
                      <a:pt x="147573" y="96729"/>
                      <a:pt x="132696" y="105402"/>
                      <a:pt x="124625" y="115942"/>
                    </a:cubicBezTo>
                    <a:cubicBezTo>
                      <a:pt x="114687" y="128952"/>
                      <a:pt x="108484" y="143828"/>
                      <a:pt x="108484" y="224415"/>
                    </a:cubicBezTo>
                    <a:cubicBezTo>
                      <a:pt x="108484" y="305003"/>
                      <a:pt x="114687" y="320482"/>
                      <a:pt x="124625" y="333491"/>
                    </a:cubicBezTo>
                    <a:cubicBezTo>
                      <a:pt x="132696" y="344031"/>
                      <a:pt x="147573" y="352102"/>
                      <a:pt x="167388" y="352102"/>
                    </a:cubicBezTo>
                    <a:cubicBezTo>
                      <a:pt x="190336" y="352102"/>
                      <a:pt x="205815" y="345296"/>
                      <a:pt x="215753" y="334756"/>
                    </a:cubicBezTo>
                    <a:cubicBezTo>
                      <a:pt x="228160" y="322349"/>
                      <a:pt x="232497" y="304400"/>
                      <a:pt x="232497" y="287656"/>
                    </a:cubicBezTo>
                    <a:lnTo>
                      <a:pt x="232497" y="281453"/>
                    </a:lnTo>
                    <a:lnTo>
                      <a:pt x="167388" y="281453"/>
                    </a:lnTo>
                    <a:lnTo>
                      <a:pt x="167388" y="190868"/>
                    </a:lnTo>
                    <a:lnTo>
                      <a:pt x="340308" y="190868"/>
                    </a:lnTo>
                    <a:lnTo>
                      <a:pt x="340308" y="252241"/>
                    </a:lnTo>
                    <a:cubicBezTo>
                      <a:pt x="340308" y="323493"/>
                      <a:pt x="329165" y="365051"/>
                      <a:pt x="295677" y="399141"/>
                    </a:cubicBezTo>
                    <a:close/>
                  </a:path>
                </a:pathLst>
              </a:custGeom>
              <a:solidFill>
                <a:srgbClr val="FFFFFF"/>
              </a:solidFill>
              <a:ln w="6007"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E2063C86-3AE2-48BE-BE0D-28142F6649FB}"/>
                  </a:ext>
                </a:extLst>
              </p:cNvPr>
              <p:cNvSpPr/>
              <p:nvPr/>
            </p:nvSpPr>
            <p:spPr>
              <a:xfrm>
                <a:off x="1040665" y="992005"/>
                <a:ext cx="325420" cy="441302"/>
              </a:xfrm>
              <a:custGeom>
                <a:avLst/>
                <a:gdLst>
                  <a:gd name="connsiteX0" fmla="*/ 216947 w 325420"/>
                  <a:gd name="connsiteY0" fmla="*/ 96668 h 441302"/>
                  <a:gd name="connsiteX1" fmla="*/ 216947 w 325420"/>
                  <a:gd name="connsiteY1" fmla="*/ 441302 h 441302"/>
                  <a:gd name="connsiteX2" fmla="*/ 108473 w 325420"/>
                  <a:gd name="connsiteY2" fmla="*/ 441302 h 441302"/>
                  <a:gd name="connsiteX3" fmla="*/ 108473 w 325420"/>
                  <a:gd name="connsiteY3" fmla="*/ 96668 h 441302"/>
                  <a:gd name="connsiteX4" fmla="*/ 0 w 325420"/>
                  <a:gd name="connsiteY4" fmla="*/ 96668 h 441302"/>
                  <a:gd name="connsiteX5" fmla="*/ 0 w 325420"/>
                  <a:gd name="connsiteY5" fmla="*/ 0 h 441302"/>
                  <a:gd name="connsiteX6" fmla="*/ 325421 w 325420"/>
                  <a:gd name="connsiteY6" fmla="*/ 0 h 441302"/>
                  <a:gd name="connsiteX7" fmla="*/ 325421 w 325420"/>
                  <a:gd name="connsiteY7" fmla="*/ 96668 h 441302"/>
                  <a:gd name="connsiteX8" fmla="*/ 216947 w 325420"/>
                  <a:gd name="connsiteY8" fmla="*/ 96668 h 44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420" h="441302">
                    <a:moveTo>
                      <a:pt x="216947" y="96668"/>
                    </a:moveTo>
                    <a:lnTo>
                      <a:pt x="216947" y="441302"/>
                    </a:lnTo>
                    <a:lnTo>
                      <a:pt x="108473" y="441302"/>
                    </a:lnTo>
                    <a:lnTo>
                      <a:pt x="108473" y="96668"/>
                    </a:lnTo>
                    <a:lnTo>
                      <a:pt x="0" y="96668"/>
                    </a:lnTo>
                    <a:lnTo>
                      <a:pt x="0" y="0"/>
                    </a:lnTo>
                    <a:lnTo>
                      <a:pt x="325421" y="0"/>
                    </a:lnTo>
                    <a:lnTo>
                      <a:pt x="325421" y="96668"/>
                    </a:lnTo>
                    <a:lnTo>
                      <a:pt x="216947" y="96668"/>
                    </a:lnTo>
                    <a:close/>
                  </a:path>
                </a:pathLst>
              </a:custGeom>
              <a:solidFill>
                <a:srgbClr val="FFFFFF"/>
              </a:solidFill>
              <a:ln w="6007"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F89E30CB-159F-4539-8FC7-33F2E4EE4AF5}"/>
                  </a:ext>
                </a:extLst>
              </p:cNvPr>
              <p:cNvSpPr/>
              <p:nvPr/>
            </p:nvSpPr>
            <p:spPr>
              <a:xfrm>
                <a:off x="1392817" y="988331"/>
                <a:ext cx="334766" cy="448710"/>
              </a:xfrm>
              <a:custGeom>
                <a:avLst/>
                <a:gdLst>
                  <a:gd name="connsiteX0" fmla="*/ 167388 w 334766"/>
                  <a:gd name="connsiteY0" fmla="*/ 448710 h 448710"/>
                  <a:gd name="connsiteX1" fmla="*/ 44640 w 334766"/>
                  <a:gd name="connsiteY1" fmla="*/ 399141 h 448710"/>
                  <a:gd name="connsiteX2" fmla="*/ 10 w 334766"/>
                  <a:gd name="connsiteY2" fmla="*/ 224355 h 448710"/>
                  <a:gd name="connsiteX3" fmla="*/ 44640 w 334766"/>
                  <a:gd name="connsiteY3" fmla="*/ 49569 h 448710"/>
                  <a:gd name="connsiteX4" fmla="*/ 167388 w 334766"/>
                  <a:gd name="connsiteY4" fmla="*/ 0 h 448710"/>
                  <a:gd name="connsiteX5" fmla="*/ 334706 w 334766"/>
                  <a:gd name="connsiteY5" fmla="*/ 143768 h 448710"/>
                  <a:gd name="connsiteX6" fmla="*/ 224426 w 334766"/>
                  <a:gd name="connsiteY6" fmla="*/ 143768 h 448710"/>
                  <a:gd name="connsiteX7" fmla="*/ 168051 w 334766"/>
                  <a:gd name="connsiteY7" fmla="*/ 96668 h 448710"/>
                  <a:gd name="connsiteX8" fmla="*/ 125288 w 334766"/>
                  <a:gd name="connsiteY8" fmla="*/ 115279 h 448710"/>
                  <a:gd name="connsiteX9" fmla="*/ 108544 w 334766"/>
                  <a:gd name="connsiteY9" fmla="*/ 224355 h 448710"/>
                  <a:gd name="connsiteX10" fmla="*/ 125288 w 334766"/>
                  <a:gd name="connsiteY10" fmla="*/ 333431 h 448710"/>
                  <a:gd name="connsiteX11" fmla="*/ 168051 w 334766"/>
                  <a:gd name="connsiteY11" fmla="*/ 352042 h 448710"/>
                  <a:gd name="connsiteX12" fmla="*/ 224426 w 334766"/>
                  <a:gd name="connsiteY12" fmla="*/ 304942 h 448710"/>
                  <a:gd name="connsiteX13" fmla="*/ 334766 w 334766"/>
                  <a:gd name="connsiteY13" fmla="*/ 304942 h 448710"/>
                  <a:gd name="connsiteX14" fmla="*/ 167388 w 334766"/>
                  <a:gd name="connsiteY14" fmla="*/ 448710 h 448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766" h="448710">
                    <a:moveTo>
                      <a:pt x="167388" y="448710"/>
                    </a:moveTo>
                    <a:cubicBezTo>
                      <a:pt x="115952" y="448710"/>
                      <a:pt x="76923" y="431364"/>
                      <a:pt x="44640" y="399141"/>
                    </a:cubicBezTo>
                    <a:cubicBezTo>
                      <a:pt x="-1857" y="352644"/>
                      <a:pt x="10" y="290668"/>
                      <a:pt x="10" y="224355"/>
                    </a:cubicBezTo>
                    <a:cubicBezTo>
                      <a:pt x="10" y="158042"/>
                      <a:pt x="-1857" y="96066"/>
                      <a:pt x="44640" y="49569"/>
                    </a:cubicBezTo>
                    <a:cubicBezTo>
                      <a:pt x="76863" y="17346"/>
                      <a:pt x="115892" y="0"/>
                      <a:pt x="167388" y="0"/>
                    </a:cubicBezTo>
                    <a:cubicBezTo>
                      <a:pt x="251047" y="0"/>
                      <a:pt x="318625" y="46497"/>
                      <a:pt x="334706" y="143768"/>
                    </a:cubicBezTo>
                    <a:lnTo>
                      <a:pt x="224426" y="143768"/>
                    </a:lnTo>
                    <a:cubicBezTo>
                      <a:pt x="217620" y="118953"/>
                      <a:pt x="203948" y="96668"/>
                      <a:pt x="168051" y="96668"/>
                    </a:cubicBezTo>
                    <a:cubicBezTo>
                      <a:pt x="148235" y="96668"/>
                      <a:pt x="133359" y="104739"/>
                      <a:pt x="125288" y="115279"/>
                    </a:cubicBezTo>
                    <a:cubicBezTo>
                      <a:pt x="115350" y="128289"/>
                      <a:pt x="108544" y="143768"/>
                      <a:pt x="108544" y="224355"/>
                    </a:cubicBezTo>
                    <a:cubicBezTo>
                      <a:pt x="108544" y="304942"/>
                      <a:pt x="115350" y="320421"/>
                      <a:pt x="125288" y="333431"/>
                    </a:cubicBezTo>
                    <a:cubicBezTo>
                      <a:pt x="133359" y="343971"/>
                      <a:pt x="148235" y="352042"/>
                      <a:pt x="168051" y="352042"/>
                    </a:cubicBezTo>
                    <a:cubicBezTo>
                      <a:pt x="204008" y="352042"/>
                      <a:pt x="217620" y="329757"/>
                      <a:pt x="224426" y="304942"/>
                    </a:cubicBezTo>
                    <a:lnTo>
                      <a:pt x="334766" y="304942"/>
                    </a:lnTo>
                    <a:cubicBezTo>
                      <a:pt x="318625" y="402213"/>
                      <a:pt x="251047" y="448710"/>
                      <a:pt x="167388" y="448710"/>
                    </a:cubicBezTo>
                    <a:close/>
                  </a:path>
                </a:pathLst>
              </a:custGeom>
              <a:solidFill>
                <a:srgbClr val="FFFFFF"/>
              </a:solidFill>
              <a:ln w="6007" cap="flat">
                <a:noFill/>
                <a:prstDash val="solid"/>
                <a:miter/>
              </a:ln>
            </p:spPr>
            <p:txBody>
              <a:bodyPr rtlCol="0" anchor="ctr"/>
              <a:lstStyle/>
              <a:p>
                <a:endParaRPr lang="en-GB"/>
              </a:p>
            </p:txBody>
          </p:sp>
        </p:grpSp>
        <p:sp>
          <p:nvSpPr>
            <p:cNvPr id="40" name="Freeform: Shape 39">
              <a:extLst>
                <a:ext uri="{FF2B5EF4-FFF2-40B4-BE49-F238E27FC236}">
                  <a16:creationId xmlns:a16="http://schemas.microsoft.com/office/drawing/2014/main" id="{EC84ED34-7F2D-4331-A403-1A4FD9EBC448}"/>
                </a:ext>
              </a:extLst>
            </p:cNvPr>
            <p:cNvSpPr/>
            <p:nvPr/>
          </p:nvSpPr>
          <p:spPr>
            <a:xfrm>
              <a:off x="1803955" y="1000437"/>
              <a:ext cx="128048" cy="212248"/>
            </a:xfrm>
            <a:custGeom>
              <a:avLst/>
              <a:gdLst>
                <a:gd name="connsiteX0" fmla="*/ 0 w 128048"/>
                <a:gd name="connsiteY0" fmla="*/ 212249 h 212248"/>
                <a:gd name="connsiteX1" fmla="*/ 0 w 128048"/>
                <a:gd name="connsiteY1" fmla="*/ 177617 h 212248"/>
                <a:gd name="connsiteX2" fmla="*/ 78600 w 128048"/>
                <a:gd name="connsiteY2" fmla="*/ 86309 h 212248"/>
                <a:gd name="connsiteX3" fmla="*/ 89561 w 128048"/>
                <a:gd name="connsiteY3" fmla="*/ 60892 h 212248"/>
                <a:gd name="connsiteX4" fmla="*/ 64144 w 128048"/>
                <a:gd name="connsiteY4" fmla="*/ 34572 h 212248"/>
                <a:gd name="connsiteX5" fmla="*/ 38427 w 128048"/>
                <a:gd name="connsiteY5" fmla="*/ 61494 h 212248"/>
                <a:gd name="connsiteX6" fmla="*/ 0 w 128048"/>
                <a:gd name="connsiteY6" fmla="*/ 61494 h 212248"/>
                <a:gd name="connsiteX7" fmla="*/ 64144 w 128048"/>
                <a:gd name="connsiteY7" fmla="*/ 0 h 212248"/>
                <a:gd name="connsiteX8" fmla="*/ 127988 w 128048"/>
                <a:gd name="connsiteY8" fmla="*/ 61193 h 212248"/>
                <a:gd name="connsiteX9" fmla="*/ 105522 w 128048"/>
                <a:gd name="connsiteY9" fmla="*/ 109377 h 212248"/>
                <a:gd name="connsiteX10" fmla="*/ 46738 w 128048"/>
                <a:gd name="connsiteY10" fmla="*/ 177617 h 212248"/>
                <a:gd name="connsiteX11" fmla="*/ 128048 w 128048"/>
                <a:gd name="connsiteY11" fmla="*/ 177617 h 212248"/>
                <a:gd name="connsiteX12" fmla="*/ 128048 w 128048"/>
                <a:gd name="connsiteY12" fmla="*/ 212189 h 212248"/>
                <a:gd name="connsiteX13" fmla="*/ 0 w 128048"/>
                <a:gd name="connsiteY13" fmla="*/ 212189 h 21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048" h="212248">
                  <a:moveTo>
                    <a:pt x="0" y="212249"/>
                  </a:moveTo>
                  <a:lnTo>
                    <a:pt x="0" y="177617"/>
                  </a:lnTo>
                  <a:lnTo>
                    <a:pt x="78600" y="86309"/>
                  </a:lnTo>
                  <a:cubicBezTo>
                    <a:pt x="86309" y="77154"/>
                    <a:pt x="89561" y="70649"/>
                    <a:pt x="89561" y="60892"/>
                  </a:cubicBezTo>
                  <a:cubicBezTo>
                    <a:pt x="89561" y="45232"/>
                    <a:pt x="80407" y="34572"/>
                    <a:pt x="64144" y="34572"/>
                  </a:cubicBezTo>
                  <a:cubicBezTo>
                    <a:pt x="51436" y="34572"/>
                    <a:pt x="38427" y="41077"/>
                    <a:pt x="38427" y="61494"/>
                  </a:cubicBezTo>
                  <a:lnTo>
                    <a:pt x="0" y="61494"/>
                  </a:lnTo>
                  <a:cubicBezTo>
                    <a:pt x="0" y="23068"/>
                    <a:pt x="28067" y="0"/>
                    <a:pt x="64144" y="0"/>
                  </a:cubicBezTo>
                  <a:cubicBezTo>
                    <a:pt x="101366" y="0"/>
                    <a:pt x="127988" y="23369"/>
                    <a:pt x="127988" y="61193"/>
                  </a:cubicBezTo>
                  <a:cubicBezTo>
                    <a:pt x="127988" y="81611"/>
                    <a:pt x="119977" y="92513"/>
                    <a:pt x="105522" y="109377"/>
                  </a:cubicBezTo>
                  <a:lnTo>
                    <a:pt x="46738" y="177617"/>
                  </a:lnTo>
                  <a:lnTo>
                    <a:pt x="128048" y="177617"/>
                  </a:lnTo>
                  <a:lnTo>
                    <a:pt x="128048" y="212189"/>
                  </a:lnTo>
                  <a:lnTo>
                    <a:pt x="0" y="212189"/>
                  </a:lnTo>
                  <a:close/>
                </a:path>
              </a:pathLst>
            </a:custGeom>
            <a:solidFill>
              <a:srgbClr val="FFFFFF"/>
            </a:solidFill>
            <a:ln w="6007" cap="flat">
              <a:noFill/>
              <a:prstDash val="solid"/>
              <a:miter/>
            </a:ln>
          </p:spPr>
          <p:txBody>
            <a:bodyPr rtlCol="0" anchor="ctr"/>
            <a:lstStyle/>
            <a:p>
              <a:endParaRPr lang="en-GB"/>
            </a:p>
          </p:txBody>
        </p:sp>
      </p:grpSp>
      <p:sp>
        <p:nvSpPr>
          <p:cNvPr id="55" name="Freeform: Shape 54">
            <a:extLst>
              <a:ext uri="{FF2B5EF4-FFF2-40B4-BE49-F238E27FC236}">
                <a16:creationId xmlns:a16="http://schemas.microsoft.com/office/drawing/2014/main" id="{BDD82C69-B0D2-4E31-984F-A360928EC14D}"/>
              </a:ext>
            </a:extLst>
          </p:cNvPr>
          <p:cNvSpPr/>
          <p:nvPr userDrawn="1"/>
        </p:nvSpPr>
        <p:spPr>
          <a:xfrm>
            <a:off x="2940752" y="1502225"/>
            <a:ext cx="192072" cy="318372"/>
          </a:xfrm>
          <a:custGeom>
            <a:avLst/>
            <a:gdLst>
              <a:gd name="connsiteX0" fmla="*/ 0 w 128048"/>
              <a:gd name="connsiteY0" fmla="*/ 212249 h 212248"/>
              <a:gd name="connsiteX1" fmla="*/ 0 w 128048"/>
              <a:gd name="connsiteY1" fmla="*/ 177617 h 212248"/>
              <a:gd name="connsiteX2" fmla="*/ 78600 w 128048"/>
              <a:gd name="connsiteY2" fmla="*/ 86309 h 212248"/>
              <a:gd name="connsiteX3" fmla="*/ 89561 w 128048"/>
              <a:gd name="connsiteY3" fmla="*/ 60892 h 212248"/>
              <a:gd name="connsiteX4" fmla="*/ 64144 w 128048"/>
              <a:gd name="connsiteY4" fmla="*/ 34572 h 212248"/>
              <a:gd name="connsiteX5" fmla="*/ 38427 w 128048"/>
              <a:gd name="connsiteY5" fmla="*/ 61494 h 212248"/>
              <a:gd name="connsiteX6" fmla="*/ 0 w 128048"/>
              <a:gd name="connsiteY6" fmla="*/ 61494 h 212248"/>
              <a:gd name="connsiteX7" fmla="*/ 64144 w 128048"/>
              <a:gd name="connsiteY7" fmla="*/ 0 h 212248"/>
              <a:gd name="connsiteX8" fmla="*/ 127988 w 128048"/>
              <a:gd name="connsiteY8" fmla="*/ 61193 h 212248"/>
              <a:gd name="connsiteX9" fmla="*/ 105522 w 128048"/>
              <a:gd name="connsiteY9" fmla="*/ 109377 h 212248"/>
              <a:gd name="connsiteX10" fmla="*/ 46738 w 128048"/>
              <a:gd name="connsiteY10" fmla="*/ 177617 h 212248"/>
              <a:gd name="connsiteX11" fmla="*/ 128048 w 128048"/>
              <a:gd name="connsiteY11" fmla="*/ 177617 h 212248"/>
              <a:gd name="connsiteX12" fmla="*/ 128048 w 128048"/>
              <a:gd name="connsiteY12" fmla="*/ 212189 h 212248"/>
              <a:gd name="connsiteX13" fmla="*/ 0 w 128048"/>
              <a:gd name="connsiteY13" fmla="*/ 212189 h 21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048" h="212248">
                <a:moveTo>
                  <a:pt x="0" y="212249"/>
                </a:moveTo>
                <a:lnTo>
                  <a:pt x="0" y="177617"/>
                </a:lnTo>
                <a:lnTo>
                  <a:pt x="78600" y="86309"/>
                </a:lnTo>
                <a:cubicBezTo>
                  <a:pt x="86309" y="77154"/>
                  <a:pt x="89561" y="70649"/>
                  <a:pt x="89561" y="60892"/>
                </a:cubicBezTo>
                <a:cubicBezTo>
                  <a:pt x="89561" y="45232"/>
                  <a:pt x="80407" y="34572"/>
                  <a:pt x="64144" y="34572"/>
                </a:cubicBezTo>
                <a:cubicBezTo>
                  <a:pt x="51436" y="34572"/>
                  <a:pt x="38427" y="41077"/>
                  <a:pt x="38427" y="61494"/>
                </a:cubicBezTo>
                <a:lnTo>
                  <a:pt x="0" y="61494"/>
                </a:lnTo>
                <a:cubicBezTo>
                  <a:pt x="0" y="23068"/>
                  <a:pt x="28067" y="0"/>
                  <a:pt x="64144" y="0"/>
                </a:cubicBezTo>
                <a:cubicBezTo>
                  <a:pt x="101366" y="0"/>
                  <a:pt x="127988" y="23369"/>
                  <a:pt x="127988" y="61193"/>
                </a:cubicBezTo>
                <a:cubicBezTo>
                  <a:pt x="127988" y="81611"/>
                  <a:pt x="119977" y="92513"/>
                  <a:pt x="105522" y="109377"/>
                </a:cubicBezTo>
                <a:lnTo>
                  <a:pt x="46738" y="177617"/>
                </a:lnTo>
                <a:lnTo>
                  <a:pt x="128048" y="177617"/>
                </a:lnTo>
                <a:lnTo>
                  <a:pt x="128048" y="212189"/>
                </a:lnTo>
                <a:lnTo>
                  <a:pt x="0" y="212189"/>
                </a:lnTo>
                <a:close/>
              </a:path>
            </a:pathLst>
          </a:custGeom>
          <a:solidFill>
            <a:srgbClr val="FFFFFF"/>
          </a:solidFill>
          <a:ln w="6007" cap="flat">
            <a:noFill/>
            <a:prstDash val="solid"/>
            <a:miter/>
          </a:ln>
        </p:spPr>
        <p:txBody>
          <a:bodyPr rtlCol="0" anchor="ctr"/>
          <a:lstStyle/>
          <a:p>
            <a:endParaRPr lang="en-GB"/>
          </a:p>
        </p:txBody>
      </p:sp>
    </p:spTree>
    <p:extLst>
      <p:ext uri="{BB962C8B-B14F-4D97-AF65-F5344CB8AC3E}">
        <p14:creationId xmlns:p14="http://schemas.microsoft.com/office/powerpoint/2010/main" val="37332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_Title, Subtitle, and Content">
  <p:cSld name="2_Title, Subtitle, and Content">
    <p:spTree>
      <p:nvGrpSpPr>
        <p:cNvPr id="1" name="Shape 402"/>
        <p:cNvGrpSpPr/>
        <p:nvPr/>
      </p:nvGrpSpPr>
      <p:grpSpPr>
        <a:xfrm>
          <a:off x="0" y="0"/>
          <a:ext cx="0" cy="0"/>
          <a:chOff x="0" y="0"/>
          <a:chExt cx="0" cy="0"/>
        </a:xfrm>
      </p:grpSpPr>
      <p:sp>
        <p:nvSpPr>
          <p:cNvPr id="403" name="Google Shape;403;p42"/>
          <p:cNvSpPr txBox="1">
            <a:spLocks noGrp="1"/>
          </p:cNvSpPr>
          <p:nvPr>
            <p:ph type="title"/>
          </p:nvPr>
        </p:nvSpPr>
        <p:spPr>
          <a:xfrm>
            <a:off x="830580" y="868682"/>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p42"/>
          <p:cNvSpPr txBox="1">
            <a:spLocks noGrp="1"/>
          </p:cNvSpPr>
          <p:nvPr>
            <p:ph type="body" idx="1"/>
          </p:nvPr>
        </p:nvSpPr>
        <p:spPr>
          <a:xfrm>
            <a:off x="861251" y="3505060"/>
            <a:ext cx="16581120" cy="6198209"/>
          </a:xfrm>
          <a:prstGeom prst="rect">
            <a:avLst/>
          </a:prstGeom>
          <a:noFill/>
          <a:ln>
            <a:noFill/>
          </a:ln>
        </p:spPr>
        <p:txBody>
          <a:bodyPr spcFirstLastPara="1" wrap="square" lIns="91425" tIns="45700" rIns="91425" bIns="45700" anchor="t" anchorCtr="0">
            <a:noAutofit/>
          </a:bodyPr>
          <a:lstStyle>
            <a:lvl1pPr marL="685800" lvl="0" indent="-342900" algn="l">
              <a:lnSpc>
                <a:spcPct val="90000"/>
              </a:lnSpc>
              <a:spcBef>
                <a:spcPts val="1500"/>
              </a:spcBef>
              <a:spcAft>
                <a:spcPts val="0"/>
              </a:spcAft>
              <a:buClr>
                <a:schemeClr val="dk1"/>
              </a:buClr>
              <a:buSzPts val="1600"/>
              <a:buFont typeface="Trebuchet MS"/>
              <a:buNone/>
              <a:defRPr sz="2400">
                <a:solidFill>
                  <a:schemeClr val="accent4"/>
                </a:solidFill>
              </a:defRPr>
            </a:lvl1pPr>
            <a:lvl2pPr marL="1371600" lvl="1" indent="-342900" algn="l">
              <a:lnSpc>
                <a:spcPct val="90000"/>
              </a:lnSpc>
              <a:spcBef>
                <a:spcPts val="1500"/>
              </a:spcBef>
              <a:spcAft>
                <a:spcPts val="0"/>
              </a:spcAft>
              <a:buClr>
                <a:schemeClr val="dk1"/>
              </a:buClr>
              <a:buSzPts val="1333"/>
              <a:buFont typeface="Trebuchet MS"/>
              <a:buNone/>
              <a:defRPr sz="2000">
                <a:solidFill>
                  <a:schemeClr val="accent4"/>
                </a:solidFill>
              </a:defRPr>
            </a:lvl2pPr>
            <a:lvl3pPr marL="2057400" lvl="2" indent="-342900" algn="l">
              <a:lnSpc>
                <a:spcPct val="90000"/>
              </a:lnSpc>
              <a:spcBef>
                <a:spcPts val="1500"/>
              </a:spcBef>
              <a:spcAft>
                <a:spcPts val="0"/>
              </a:spcAft>
              <a:buClr>
                <a:schemeClr val="dk1"/>
              </a:buClr>
              <a:buSzPts val="1222"/>
              <a:buFont typeface="Trebuchet MS"/>
              <a:buNone/>
              <a:defRPr sz="1833">
                <a:solidFill>
                  <a:schemeClr val="accent4"/>
                </a:solidFill>
              </a:defRPr>
            </a:lvl3pPr>
            <a:lvl4pPr marL="2743200" lvl="3" indent="-533400" algn="l">
              <a:lnSpc>
                <a:spcPct val="100000"/>
              </a:lnSpc>
              <a:spcBef>
                <a:spcPts val="1500"/>
              </a:spcBef>
              <a:spcAft>
                <a:spcPts val="0"/>
              </a:spcAft>
              <a:buClr>
                <a:schemeClr val="dk1"/>
              </a:buClr>
              <a:buSzPts val="2000"/>
              <a:buFont typeface="Noto Sans Symbols"/>
              <a:buChar char="▪"/>
              <a:defRPr sz="3000">
                <a:solidFill>
                  <a:schemeClr val="lt1"/>
                </a:solidFill>
              </a:defRPr>
            </a:lvl4pPr>
            <a:lvl5pPr marL="3429000" lvl="4" indent="-554546" algn="l">
              <a:lnSpc>
                <a:spcPct val="100000"/>
              </a:lnSpc>
              <a:spcBef>
                <a:spcPts val="666"/>
              </a:spcBef>
              <a:spcAft>
                <a:spcPts val="0"/>
              </a:spcAft>
              <a:buClr>
                <a:schemeClr val="dk1"/>
              </a:buClr>
              <a:buSzPts val="2222"/>
              <a:buFont typeface="Noto Sans Symbols"/>
              <a:buChar char="▪"/>
              <a:defRPr>
                <a:solidFill>
                  <a:schemeClr val="lt1"/>
                </a:solidFill>
              </a:defRPr>
            </a:lvl5pPr>
            <a:lvl6pPr marL="4114800" lvl="5" indent="-514350" algn="l">
              <a:lnSpc>
                <a:spcPct val="100000"/>
              </a:lnSpc>
              <a:spcBef>
                <a:spcPts val="540"/>
              </a:spcBef>
              <a:spcAft>
                <a:spcPts val="0"/>
              </a:spcAft>
              <a:buClr>
                <a:schemeClr val="dk2"/>
              </a:buClr>
              <a:buSzPts val="1800"/>
              <a:buChar char="»"/>
              <a:defRPr/>
            </a:lvl6pPr>
            <a:lvl7pPr marL="4800600" lvl="6" indent="-514350" algn="l">
              <a:lnSpc>
                <a:spcPct val="100000"/>
              </a:lnSpc>
              <a:spcBef>
                <a:spcPts val="540"/>
              </a:spcBef>
              <a:spcAft>
                <a:spcPts val="0"/>
              </a:spcAft>
              <a:buClr>
                <a:schemeClr val="dk2"/>
              </a:buClr>
              <a:buSzPts val="1800"/>
              <a:buChar char="»"/>
              <a:defRPr/>
            </a:lvl7pPr>
            <a:lvl8pPr marL="5486400" lvl="7" indent="-514350" algn="l">
              <a:lnSpc>
                <a:spcPct val="100000"/>
              </a:lnSpc>
              <a:spcBef>
                <a:spcPts val="540"/>
              </a:spcBef>
              <a:spcAft>
                <a:spcPts val="0"/>
              </a:spcAft>
              <a:buClr>
                <a:schemeClr val="dk2"/>
              </a:buClr>
              <a:buSzPts val="1800"/>
              <a:buChar char="»"/>
              <a:defRPr/>
            </a:lvl8pPr>
            <a:lvl9pPr marL="6172200" lvl="8" indent="-514350" algn="l">
              <a:lnSpc>
                <a:spcPct val="100000"/>
              </a:lnSpc>
              <a:spcBef>
                <a:spcPts val="540"/>
              </a:spcBef>
              <a:spcAft>
                <a:spcPts val="0"/>
              </a:spcAft>
              <a:buClr>
                <a:schemeClr val="dk2"/>
              </a:buClr>
              <a:buSzPts val="1800"/>
              <a:buChar char="»"/>
              <a:defRPr/>
            </a:lvl9pPr>
          </a:lstStyle>
          <a:p>
            <a:endParaRPr/>
          </a:p>
        </p:txBody>
      </p:sp>
      <p:sp>
        <p:nvSpPr>
          <p:cNvPr id="405" name="Google Shape;405;p42"/>
          <p:cNvSpPr txBox="1">
            <a:spLocks noGrp="1"/>
          </p:cNvSpPr>
          <p:nvPr>
            <p:ph type="body" idx="2"/>
          </p:nvPr>
        </p:nvSpPr>
        <p:spPr>
          <a:xfrm>
            <a:off x="830580" y="1813562"/>
            <a:ext cx="16626840" cy="875772"/>
          </a:xfrm>
          <a:prstGeom prst="rect">
            <a:avLst/>
          </a:prstGeom>
          <a:noFill/>
          <a:ln>
            <a:noFill/>
          </a:ln>
        </p:spPr>
        <p:txBody>
          <a:bodyPr spcFirstLastPara="1" wrap="square" lIns="91425" tIns="45700" rIns="91425" bIns="45700" anchor="t" anchorCtr="0">
            <a:noAutofit/>
          </a:bodyPr>
          <a:lstStyle>
            <a:lvl1pPr marL="685800" lvl="0" indent="-342900" algn="ctr">
              <a:lnSpc>
                <a:spcPct val="90000"/>
              </a:lnSpc>
              <a:spcBef>
                <a:spcPts val="1500"/>
              </a:spcBef>
              <a:spcAft>
                <a:spcPts val="0"/>
              </a:spcAft>
              <a:buSzPts val="2000"/>
              <a:buFont typeface="Trebuchet MS"/>
              <a:buNone/>
              <a:defRPr sz="3000" b="0">
                <a:solidFill>
                  <a:schemeClr val="lt2"/>
                </a:solidFill>
                <a:latin typeface="Trebuchet MS"/>
                <a:ea typeface="Trebuchet MS"/>
                <a:cs typeface="Trebuchet MS"/>
                <a:sym typeface="Trebuchet MS"/>
              </a:defRPr>
            </a:lvl1pPr>
            <a:lvl2pPr marL="1371600" lvl="1" indent="-342900" algn="ctr">
              <a:lnSpc>
                <a:spcPct val="90000"/>
              </a:lnSpc>
              <a:spcBef>
                <a:spcPts val="1500"/>
              </a:spcBef>
              <a:spcAft>
                <a:spcPts val="0"/>
              </a:spcAft>
              <a:buSzPts val="3111"/>
              <a:buFont typeface="Trebuchet MS"/>
              <a:buNone/>
              <a:defRPr sz="4667">
                <a:solidFill>
                  <a:schemeClr val="lt2"/>
                </a:solidFill>
                <a:latin typeface="Trebuchet MS"/>
                <a:ea typeface="Trebuchet MS"/>
                <a:cs typeface="Trebuchet MS"/>
                <a:sym typeface="Trebuchet MS"/>
              </a:defRPr>
            </a:lvl2pPr>
            <a:lvl3pPr marL="2057400" lvl="2" indent="-342900" algn="ctr">
              <a:lnSpc>
                <a:spcPct val="90000"/>
              </a:lnSpc>
              <a:spcBef>
                <a:spcPts val="1500"/>
              </a:spcBef>
              <a:spcAft>
                <a:spcPts val="0"/>
              </a:spcAft>
              <a:buSzPts val="3111"/>
              <a:buFont typeface="Trebuchet MS"/>
              <a:buNone/>
              <a:defRPr sz="4667">
                <a:solidFill>
                  <a:schemeClr val="lt2"/>
                </a:solidFill>
                <a:latin typeface="Trebuchet MS"/>
                <a:ea typeface="Trebuchet MS"/>
                <a:cs typeface="Trebuchet MS"/>
                <a:sym typeface="Trebuchet MS"/>
              </a:defRPr>
            </a:lvl3pPr>
            <a:lvl4pPr marL="2743200" lvl="3" indent="-342900" algn="ctr">
              <a:lnSpc>
                <a:spcPct val="100000"/>
              </a:lnSpc>
              <a:spcBef>
                <a:spcPts val="1500"/>
              </a:spcBef>
              <a:spcAft>
                <a:spcPts val="0"/>
              </a:spcAft>
              <a:buClr>
                <a:schemeClr val="lt2"/>
              </a:buClr>
              <a:buSzPts val="3111"/>
              <a:buFont typeface="Trebuchet MS"/>
              <a:buNone/>
              <a:defRPr sz="4667">
                <a:solidFill>
                  <a:schemeClr val="lt2"/>
                </a:solidFill>
                <a:latin typeface="Trebuchet MS"/>
                <a:ea typeface="Trebuchet MS"/>
                <a:cs typeface="Trebuchet MS"/>
                <a:sym typeface="Trebuchet MS"/>
              </a:defRPr>
            </a:lvl4pPr>
            <a:lvl5pPr marL="3429000" lvl="4" indent="-342900" algn="ctr">
              <a:lnSpc>
                <a:spcPct val="100000"/>
              </a:lnSpc>
              <a:spcBef>
                <a:spcPts val="933"/>
              </a:spcBef>
              <a:spcAft>
                <a:spcPts val="0"/>
              </a:spcAft>
              <a:buClr>
                <a:schemeClr val="lt2"/>
              </a:buClr>
              <a:buSzPts val="3111"/>
              <a:buFont typeface="Trebuchet MS"/>
              <a:buNone/>
              <a:defRPr sz="4667">
                <a:solidFill>
                  <a:schemeClr val="lt2"/>
                </a:solidFill>
                <a:latin typeface="Trebuchet MS"/>
                <a:ea typeface="Trebuchet MS"/>
                <a:cs typeface="Trebuchet MS"/>
                <a:sym typeface="Trebuchet MS"/>
              </a:defRPr>
            </a:lvl5pPr>
            <a:lvl6pPr marL="4114800" lvl="5" indent="-514350" algn="l">
              <a:lnSpc>
                <a:spcPct val="100000"/>
              </a:lnSpc>
              <a:spcBef>
                <a:spcPts val="540"/>
              </a:spcBef>
              <a:spcAft>
                <a:spcPts val="0"/>
              </a:spcAft>
              <a:buClr>
                <a:schemeClr val="dk2"/>
              </a:buClr>
              <a:buSzPts val="1800"/>
              <a:buChar char="»"/>
              <a:defRPr/>
            </a:lvl6pPr>
            <a:lvl7pPr marL="4800600" lvl="6" indent="-514350" algn="l">
              <a:lnSpc>
                <a:spcPct val="100000"/>
              </a:lnSpc>
              <a:spcBef>
                <a:spcPts val="540"/>
              </a:spcBef>
              <a:spcAft>
                <a:spcPts val="0"/>
              </a:spcAft>
              <a:buClr>
                <a:schemeClr val="dk2"/>
              </a:buClr>
              <a:buSzPts val="1800"/>
              <a:buChar char="»"/>
              <a:defRPr/>
            </a:lvl7pPr>
            <a:lvl8pPr marL="5486400" lvl="7" indent="-514350" algn="l">
              <a:lnSpc>
                <a:spcPct val="100000"/>
              </a:lnSpc>
              <a:spcBef>
                <a:spcPts val="540"/>
              </a:spcBef>
              <a:spcAft>
                <a:spcPts val="0"/>
              </a:spcAft>
              <a:buClr>
                <a:schemeClr val="dk2"/>
              </a:buClr>
              <a:buSzPts val="1800"/>
              <a:buChar char="»"/>
              <a:defRPr/>
            </a:lvl8pPr>
            <a:lvl9pPr marL="6172200" lvl="8" indent="-514350" algn="l">
              <a:lnSpc>
                <a:spcPct val="100000"/>
              </a:lnSpc>
              <a:spcBef>
                <a:spcPts val="54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175513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848" indent="0" algn="ctr">
              <a:buFontTx/>
              <a:buNone/>
              <a:defRPr sz="2201">
                <a:latin typeface="Trebuchet MS" panose="020B0603020202020204" pitchFamily="34" charset="0"/>
              </a:defRPr>
            </a:lvl2pPr>
            <a:lvl3pPr marL="1371696" indent="0" algn="ctr">
              <a:buFontTx/>
              <a:buNone/>
              <a:defRPr sz="2201">
                <a:latin typeface="Trebuchet MS" panose="020B0603020202020204" pitchFamily="34" charset="0"/>
              </a:defRPr>
            </a:lvl3pPr>
            <a:lvl4pPr marL="2057544" indent="0" algn="ctr">
              <a:buFontTx/>
              <a:buNone/>
              <a:defRPr sz="2201">
                <a:latin typeface="Trebuchet MS" panose="020B0603020202020204" pitchFamily="34" charset="0"/>
              </a:defRPr>
            </a:lvl4pPr>
            <a:lvl5pPr marL="2743392" indent="0" algn="ctr">
              <a:buFontTx/>
              <a:buNone/>
              <a:defRPr sz="2201">
                <a:latin typeface="Trebuchet MS" panose="020B0603020202020204" pitchFamily="34" charset="0"/>
              </a:defRPr>
            </a:lvl5pPr>
          </a:lstStyle>
          <a:p>
            <a:pPr lvl="0"/>
            <a:r>
              <a:rPr lang="en-US"/>
              <a:t>Click to edit Master text styles</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p:nvPr>
        </p:nvSpPr>
        <p:spPr>
          <a:xfrm>
            <a:off x="1257300" y="2423161"/>
            <a:ext cx="15773400" cy="6825998"/>
          </a:xfrm>
          <a:prstGeom prst="rect">
            <a:avLst/>
          </a:prstGeom>
        </p:spPr>
        <p:txBody>
          <a:bodyPr/>
          <a:lstStyle>
            <a:lvl1pPr marL="228617" indent="-228617">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48" indent="-228617">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80" indent="-228617">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313" indent="-228617">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381" indent="-198452">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124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image" Target="../media/image21.png"/><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theme" Target="../theme/theme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theme" Target="../theme/theme4.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image" Target="../media/image2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2" name="Picture 1">
            <a:extLst>
              <a:ext uri="{FF2B5EF4-FFF2-40B4-BE49-F238E27FC236}">
                <a16:creationId xmlns:a16="http://schemas.microsoft.com/office/drawing/2014/main" id="{4C6B28A0-D6BC-4D91-97D2-645242F1802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6820890" y="9722868"/>
            <a:ext cx="1084725" cy="385407"/>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71" r:id="rId5"/>
    <p:sldLayoutId id="2147483988" r:id="rId6"/>
    <p:sldLayoutId id="2147483969" r:id="rId7"/>
    <p:sldLayoutId id="2147483919" r:id="rId8"/>
    <p:sldLayoutId id="2147483898" r:id="rId9"/>
    <p:sldLayoutId id="2147483926" r:id="rId10"/>
    <p:sldLayoutId id="2147483899" r:id="rId11"/>
    <p:sldLayoutId id="2147483994" r:id="rId12"/>
    <p:sldLayoutId id="2147484065" r:id="rId13"/>
    <p:sldLayoutId id="2147484067" r:id="rId14"/>
    <p:sldLayoutId id="2147484092" r:id="rId15"/>
    <p:sldLayoutId id="2147484148" r:id="rId16"/>
    <p:sldLayoutId id="2147484149" r:id="rId17"/>
    <p:sldLayoutId id="2147484150" r:id="rId18"/>
    <p:sldLayoutId id="2147484151" r:id="rId19"/>
    <p:sldLayoutId id="214748415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0"/>
            <a:ext cx="15773400" cy="1257300"/>
          </a:xfrm>
          <a:prstGeom prst="rect">
            <a:avLst/>
          </a:prstGeom>
        </p:spPr>
        <p:txBody>
          <a:bodyPr vert="horz" lIns="91440" tIns="45720" rIns="91440" bIns="45720" rtlCol="0" anchor="b">
            <a:normAutofit/>
          </a:bodyPr>
          <a:lstStyle/>
          <a:p>
            <a:r>
              <a:rPr lang="en-US"/>
              <a:t>Click to edit Master title style</a:t>
            </a:r>
          </a:p>
        </p:txBody>
      </p:sp>
      <p:pic>
        <p:nvPicPr>
          <p:cNvPr id="11" name="Picture 10" descr="A picture containing shape&#10;&#10;Description automatically generated">
            <a:extLst>
              <a:ext uri="{FF2B5EF4-FFF2-40B4-BE49-F238E27FC236}">
                <a16:creationId xmlns:a16="http://schemas.microsoft.com/office/drawing/2014/main" id="{DAC8A1F7-7A14-41EC-B647-D5CF8B3592F8}"/>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6997029" y="9698824"/>
            <a:ext cx="1099633" cy="378853"/>
          </a:xfrm>
          <a:prstGeom prst="rect">
            <a:avLst/>
          </a:prstGeom>
        </p:spPr>
      </p:pic>
    </p:spTree>
    <p:extLst>
      <p:ext uri="{BB962C8B-B14F-4D97-AF65-F5344CB8AC3E}">
        <p14:creationId xmlns:p14="http://schemas.microsoft.com/office/powerpoint/2010/main" val="3212441198"/>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55" r:id="rId16"/>
    <p:sldLayoutId id="2147484056" r:id="rId17"/>
    <p:sldLayoutId id="2147484057" r:id="rId18"/>
    <p:sldLayoutId id="2147484058" r:id="rId19"/>
    <p:sldLayoutId id="2147484059" r:id="rId20"/>
    <p:sldLayoutId id="2147484060" r:id="rId21"/>
    <p:sldLayoutId id="2147484061" r:id="rId22"/>
    <p:sldLayoutId id="2147484066" r:id="rId23"/>
    <p:sldLayoutId id="2147484068" r:id="rId24"/>
    <p:sldLayoutId id="2147484095" r:id="rId25"/>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371627" rtl="0" eaLnBrk="1" latinLnBrk="0" hangingPunct="1">
        <a:lnSpc>
          <a:spcPct val="90000"/>
        </a:lnSpc>
        <a:spcBef>
          <a:spcPct val="0"/>
        </a:spcBef>
        <a:buNone/>
        <a:defRPr sz="3300" b="1" kern="1200" cap="all" baseline="0">
          <a:solidFill>
            <a:schemeClr val="bg1"/>
          </a:solidFill>
          <a:latin typeface="Trebuchet MS" panose="020B0603020202020204" pitchFamily="34" charset="0"/>
          <a:ea typeface="+mj-ea"/>
          <a:cs typeface="+mj-cs"/>
        </a:defRPr>
      </a:lvl1pPr>
    </p:titleStyle>
    <p:bodyStyle>
      <a:lvl1pPr marL="342907" indent="-342907" algn="l" defTabSz="1371627"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21" indent="-342907" algn="l" defTabSz="1371627"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34" indent="-342907" algn="l" defTabSz="1371627"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48"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62"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75"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89"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603"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417" indent="-342907" algn="l" defTabSz="137162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27" rtl="0" eaLnBrk="1" latinLnBrk="0" hangingPunct="1">
        <a:defRPr sz="2700" kern="1200">
          <a:solidFill>
            <a:schemeClr val="tx1"/>
          </a:solidFill>
          <a:latin typeface="+mn-lt"/>
          <a:ea typeface="+mn-ea"/>
          <a:cs typeface="+mn-cs"/>
        </a:defRPr>
      </a:lvl1pPr>
      <a:lvl2pPr marL="685814" algn="l" defTabSz="1371627" rtl="0" eaLnBrk="1" latinLnBrk="0" hangingPunct="1">
        <a:defRPr sz="2700" kern="1200">
          <a:solidFill>
            <a:schemeClr val="tx1"/>
          </a:solidFill>
          <a:latin typeface="+mn-lt"/>
          <a:ea typeface="+mn-ea"/>
          <a:cs typeface="+mn-cs"/>
        </a:defRPr>
      </a:lvl2pPr>
      <a:lvl3pPr marL="1371627" algn="l" defTabSz="1371627" rtl="0" eaLnBrk="1" latinLnBrk="0" hangingPunct="1">
        <a:defRPr sz="2700" kern="1200">
          <a:solidFill>
            <a:schemeClr val="tx1"/>
          </a:solidFill>
          <a:latin typeface="+mn-lt"/>
          <a:ea typeface="+mn-ea"/>
          <a:cs typeface="+mn-cs"/>
        </a:defRPr>
      </a:lvl3pPr>
      <a:lvl4pPr marL="2057441" algn="l" defTabSz="1371627" rtl="0" eaLnBrk="1" latinLnBrk="0" hangingPunct="1">
        <a:defRPr sz="2700" kern="1200">
          <a:solidFill>
            <a:schemeClr val="tx1"/>
          </a:solidFill>
          <a:latin typeface="+mn-lt"/>
          <a:ea typeface="+mn-ea"/>
          <a:cs typeface="+mn-cs"/>
        </a:defRPr>
      </a:lvl4pPr>
      <a:lvl5pPr marL="2743255" algn="l" defTabSz="1371627" rtl="0" eaLnBrk="1" latinLnBrk="0" hangingPunct="1">
        <a:defRPr sz="2700" kern="1200">
          <a:solidFill>
            <a:schemeClr val="tx1"/>
          </a:solidFill>
          <a:latin typeface="+mn-lt"/>
          <a:ea typeface="+mn-ea"/>
          <a:cs typeface="+mn-cs"/>
        </a:defRPr>
      </a:lvl5pPr>
      <a:lvl6pPr marL="3429069" algn="l" defTabSz="1371627" rtl="0" eaLnBrk="1" latinLnBrk="0" hangingPunct="1">
        <a:defRPr sz="2700" kern="1200">
          <a:solidFill>
            <a:schemeClr val="tx1"/>
          </a:solidFill>
          <a:latin typeface="+mn-lt"/>
          <a:ea typeface="+mn-ea"/>
          <a:cs typeface="+mn-cs"/>
        </a:defRPr>
      </a:lvl6pPr>
      <a:lvl7pPr marL="4114882" algn="l" defTabSz="1371627" rtl="0" eaLnBrk="1" latinLnBrk="0" hangingPunct="1">
        <a:defRPr sz="2700" kern="1200">
          <a:solidFill>
            <a:schemeClr val="tx1"/>
          </a:solidFill>
          <a:latin typeface="+mn-lt"/>
          <a:ea typeface="+mn-ea"/>
          <a:cs typeface="+mn-cs"/>
        </a:defRPr>
      </a:lvl7pPr>
      <a:lvl8pPr marL="4800696" algn="l" defTabSz="1371627" rtl="0" eaLnBrk="1" latinLnBrk="0" hangingPunct="1">
        <a:defRPr sz="2700" kern="1200">
          <a:solidFill>
            <a:schemeClr val="tx1"/>
          </a:solidFill>
          <a:latin typeface="+mn-lt"/>
          <a:ea typeface="+mn-ea"/>
          <a:cs typeface="+mn-cs"/>
        </a:defRPr>
      </a:lvl8pPr>
      <a:lvl9pPr marL="5486510" algn="l" defTabSz="1371627"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63134"/>
            <a:ext cx="535045" cy="2308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167" kern="1200" smtClean="0">
                <a:solidFill>
                  <a:schemeClr val="accent5"/>
                </a:solidFill>
                <a:latin typeface="Trebuchet MS" panose="020B0603020202020204" pitchFamily="34" charset="0"/>
                <a:ea typeface="MS PGothic" pitchFamily="34" charset="-128"/>
                <a:cs typeface="+mn-cs"/>
              </a:rPr>
              <a:pPr algn="r"/>
              <a:t>‹#›</a:t>
            </a:fld>
            <a:r>
              <a:rPr lang="en-US" sz="1500" cap="none" baseline="0">
                <a:solidFill>
                  <a:schemeClr val="accent5"/>
                </a:solidFill>
              </a:rPr>
              <a:t> </a:t>
            </a:r>
            <a:endParaRPr lang="en-US" sz="1500" cap="none">
              <a:solidFill>
                <a:schemeClr val="accent5"/>
              </a:solidFill>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4"/>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1861092797"/>
      </p:ext>
    </p:extLst>
  </p:cSld>
  <p:clrMap bg1="dk2" tx1="lt1" bg2="dk1" tx2="lt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 id="2147484086" r:id="rId17"/>
    <p:sldLayoutId id="2147484087" r:id="rId18"/>
    <p:sldLayoutId id="2147484088" r:id="rId19"/>
    <p:sldLayoutId id="2147484089" r:id="rId20"/>
    <p:sldLayoutId id="2147484090" r:id="rId21"/>
    <p:sldLayoutId id="214748409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333"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7" y="868682"/>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8"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10" y="9763134"/>
            <a:ext cx="535046" cy="2308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167" kern="1200" smtClean="0">
                <a:solidFill>
                  <a:schemeClr val="accent5"/>
                </a:solidFill>
                <a:latin typeface="Trebuchet MS" panose="020B0603020202020204" pitchFamily="34" charset="0"/>
                <a:ea typeface="MS PGothic" pitchFamily="34" charset="-128"/>
                <a:cs typeface="+mn-cs"/>
              </a:rPr>
              <a:pPr algn="r"/>
              <a:t>‹#›</a:t>
            </a:fld>
            <a:r>
              <a:rPr lang="en-US" sz="1500" cap="none" baseline="0">
                <a:solidFill>
                  <a:schemeClr val="accent5"/>
                </a:solidFill>
              </a:rPr>
              <a:t> </a:t>
            </a:r>
            <a:endParaRPr lang="en-US" sz="1500" cap="none">
              <a:solidFill>
                <a:schemeClr val="accent5"/>
              </a:solidFill>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7"/>
          <a:stretch>
            <a:fillRect/>
          </a:stretch>
        </p:blipFill>
        <p:spPr>
          <a:xfrm>
            <a:off x="17147150" y="9691227"/>
            <a:ext cx="793145" cy="396573"/>
          </a:xfrm>
          <a:prstGeom prst="rect">
            <a:avLst/>
          </a:prstGeom>
        </p:spPr>
      </p:pic>
    </p:spTree>
    <p:extLst>
      <p:ext uri="{BB962C8B-B14F-4D97-AF65-F5344CB8AC3E}">
        <p14:creationId xmlns:p14="http://schemas.microsoft.com/office/powerpoint/2010/main" val="50608051"/>
      </p:ext>
    </p:extLst>
  </p:cSld>
  <p:clrMap bg1="dk2" tx1="lt1" bg2="dk1" tx2="lt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rtl="0" fontAlgn="base">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5334" b="1">
          <a:solidFill>
            <a:srgbClr val="73B900"/>
          </a:solidFill>
          <a:latin typeface="Arial" charset="0"/>
        </a:defRPr>
      </a:lvl2pPr>
      <a:lvl3pPr algn="l" rtl="0" fontAlgn="base">
        <a:spcBef>
          <a:spcPct val="0"/>
        </a:spcBef>
        <a:spcAft>
          <a:spcPct val="0"/>
        </a:spcAft>
        <a:defRPr sz="5334" b="1">
          <a:solidFill>
            <a:srgbClr val="73B900"/>
          </a:solidFill>
          <a:latin typeface="Arial" charset="0"/>
        </a:defRPr>
      </a:lvl3pPr>
      <a:lvl4pPr algn="l" rtl="0" fontAlgn="base">
        <a:spcBef>
          <a:spcPct val="0"/>
        </a:spcBef>
        <a:spcAft>
          <a:spcPct val="0"/>
        </a:spcAft>
        <a:defRPr sz="5334" b="1">
          <a:solidFill>
            <a:srgbClr val="73B900"/>
          </a:solidFill>
          <a:latin typeface="Arial" charset="0"/>
        </a:defRPr>
      </a:lvl4pPr>
      <a:lvl5pPr algn="l" rtl="0" fontAlgn="base">
        <a:spcBef>
          <a:spcPct val="0"/>
        </a:spcBef>
        <a:spcAft>
          <a:spcPct val="0"/>
        </a:spcAft>
        <a:defRPr sz="5334" b="1">
          <a:solidFill>
            <a:srgbClr val="73B900"/>
          </a:solidFill>
          <a:latin typeface="Arial" charset="0"/>
        </a:defRPr>
      </a:lvl5pPr>
      <a:lvl6pPr marL="761993" algn="l" rtl="0" eaLnBrk="1" fontAlgn="base" hangingPunct="1">
        <a:spcBef>
          <a:spcPct val="0"/>
        </a:spcBef>
        <a:spcAft>
          <a:spcPct val="0"/>
        </a:spcAft>
        <a:defRPr sz="5334" b="1">
          <a:solidFill>
            <a:srgbClr val="73B900"/>
          </a:solidFill>
          <a:latin typeface="Arial" charset="0"/>
        </a:defRPr>
      </a:lvl6pPr>
      <a:lvl7pPr marL="1523985" algn="l" rtl="0" eaLnBrk="1" fontAlgn="base" hangingPunct="1">
        <a:spcBef>
          <a:spcPct val="0"/>
        </a:spcBef>
        <a:spcAft>
          <a:spcPct val="0"/>
        </a:spcAft>
        <a:defRPr sz="5334" b="1">
          <a:solidFill>
            <a:srgbClr val="73B900"/>
          </a:solidFill>
          <a:latin typeface="Arial" charset="0"/>
        </a:defRPr>
      </a:lvl7pPr>
      <a:lvl8pPr marL="2285978" algn="l" rtl="0" eaLnBrk="1" fontAlgn="base" hangingPunct="1">
        <a:spcBef>
          <a:spcPct val="0"/>
        </a:spcBef>
        <a:spcAft>
          <a:spcPct val="0"/>
        </a:spcAft>
        <a:defRPr sz="5334" b="1">
          <a:solidFill>
            <a:srgbClr val="73B900"/>
          </a:solidFill>
          <a:latin typeface="Arial" charset="0"/>
        </a:defRPr>
      </a:lvl8pPr>
      <a:lvl9pPr marL="3047970" algn="l" rtl="0" eaLnBrk="1" fontAlgn="base" hangingPunct="1">
        <a:spcBef>
          <a:spcPct val="0"/>
        </a:spcBef>
        <a:spcAft>
          <a:spcPct val="0"/>
        </a:spcAft>
        <a:defRPr sz="5334"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334" b="0">
          <a:solidFill>
            <a:schemeClr val="accent4"/>
          </a:solidFill>
          <a:latin typeface="Trebuchet MS" pitchFamily="34" charset="0"/>
          <a:ea typeface="+mn-ea"/>
          <a:cs typeface="+mn-cs"/>
        </a:defRPr>
      </a:lvl1pPr>
      <a:lvl2pPr marL="952491"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24"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012" indent="-380996" algn="l" rtl="0" fontAlgn="base">
        <a:spcBef>
          <a:spcPct val="20000"/>
        </a:spcBef>
        <a:spcAft>
          <a:spcPct val="0"/>
        </a:spcAft>
        <a:buChar char="–"/>
        <a:defRPr sz="3333">
          <a:solidFill>
            <a:schemeClr val="bg1"/>
          </a:solidFill>
          <a:latin typeface="+mn-lt"/>
        </a:defRPr>
      </a:lvl4pPr>
      <a:lvl5pPr marL="3529506" indent="-380996" algn="l" rtl="0" fontAlgn="base">
        <a:spcBef>
          <a:spcPct val="20000"/>
        </a:spcBef>
        <a:spcAft>
          <a:spcPct val="0"/>
        </a:spcAft>
        <a:buChar char="»"/>
        <a:defRPr sz="3333">
          <a:solidFill>
            <a:schemeClr val="bg1"/>
          </a:solidFill>
          <a:latin typeface="+mn-lt"/>
        </a:defRPr>
      </a:lvl5pPr>
      <a:lvl6pPr marL="4291499" indent="-380996" algn="l" rtl="0" eaLnBrk="1" fontAlgn="base" hangingPunct="1">
        <a:spcBef>
          <a:spcPct val="20000"/>
        </a:spcBef>
        <a:spcAft>
          <a:spcPct val="0"/>
        </a:spcAft>
        <a:buChar char="»"/>
        <a:defRPr sz="3333">
          <a:solidFill>
            <a:schemeClr val="bg1"/>
          </a:solidFill>
          <a:latin typeface="+mn-lt"/>
        </a:defRPr>
      </a:lvl6pPr>
      <a:lvl7pPr marL="5053491" indent="-380996" algn="l" rtl="0" eaLnBrk="1" fontAlgn="base" hangingPunct="1">
        <a:spcBef>
          <a:spcPct val="20000"/>
        </a:spcBef>
        <a:spcAft>
          <a:spcPct val="0"/>
        </a:spcAft>
        <a:buChar char="»"/>
        <a:defRPr sz="3333">
          <a:solidFill>
            <a:schemeClr val="bg1"/>
          </a:solidFill>
          <a:latin typeface="+mn-lt"/>
        </a:defRPr>
      </a:lvl7pPr>
      <a:lvl8pPr marL="5815484" indent="-380996" algn="l" rtl="0" eaLnBrk="1" fontAlgn="base" hangingPunct="1">
        <a:spcBef>
          <a:spcPct val="20000"/>
        </a:spcBef>
        <a:spcAft>
          <a:spcPct val="0"/>
        </a:spcAft>
        <a:buChar char="»"/>
        <a:defRPr sz="3333">
          <a:solidFill>
            <a:schemeClr val="bg1"/>
          </a:solidFill>
          <a:latin typeface="+mn-lt"/>
        </a:defRPr>
      </a:lvl8pPr>
      <a:lvl9pPr marL="6577476" indent="-380996"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3985" rtl="0" eaLnBrk="1" latinLnBrk="0" hangingPunct="1">
        <a:defRPr sz="3000" kern="1200">
          <a:solidFill>
            <a:schemeClr val="tx1"/>
          </a:solidFill>
          <a:latin typeface="+mn-lt"/>
          <a:ea typeface="+mn-ea"/>
          <a:cs typeface="+mn-cs"/>
        </a:defRPr>
      </a:lvl1pPr>
      <a:lvl2pPr marL="761993" algn="l" defTabSz="1523985" rtl="0" eaLnBrk="1" latinLnBrk="0" hangingPunct="1">
        <a:defRPr sz="3000" kern="1200">
          <a:solidFill>
            <a:schemeClr val="tx1"/>
          </a:solidFill>
          <a:latin typeface="+mn-lt"/>
          <a:ea typeface="+mn-ea"/>
          <a:cs typeface="+mn-cs"/>
        </a:defRPr>
      </a:lvl2pPr>
      <a:lvl3pPr marL="1523985" algn="l" defTabSz="1523985" rtl="0" eaLnBrk="1" latinLnBrk="0" hangingPunct="1">
        <a:defRPr sz="3000" kern="1200">
          <a:solidFill>
            <a:schemeClr val="tx1"/>
          </a:solidFill>
          <a:latin typeface="+mn-lt"/>
          <a:ea typeface="+mn-ea"/>
          <a:cs typeface="+mn-cs"/>
        </a:defRPr>
      </a:lvl3pPr>
      <a:lvl4pPr marL="2285978" algn="l" defTabSz="1523985" rtl="0" eaLnBrk="1" latinLnBrk="0" hangingPunct="1">
        <a:defRPr sz="3000" kern="1200">
          <a:solidFill>
            <a:schemeClr val="tx1"/>
          </a:solidFill>
          <a:latin typeface="+mn-lt"/>
          <a:ea typeface="+mn-ea"/>
          <a:cs typeface="+mn-cs"/>
        </a:defRPr>
      </a:lvl4pPr>
      <a:lvl5pPr marL="3047970" algn="l" defTabSz="1523985" rtl="0" eaLnBrk="1" latinLnBrk="0" hangingPunct="1">
        <a:defRPr sz="3000" kern="1200">
          <a:solidFill>
            <a:schemeClr val="tx1"/>
          </a:solidFill>
          <a:latin typeface="+mn-lt"/>
          <a:ea typeface="+mn-ea"/>
          <a:cs typeface="+mn-cs"/>
        </a:defRPr>
      </a:lvl5pPr>
      <a:lvl6pPr marL="3809963" algn="l" defTabSz="1523985" rtl="0" eaLnBrk="1" latinLnBrk="0" hangingPunct="1">
        <a:defRPr sz="3000" kern="1200">
          <a:solidFill>
            <a:schemeClr val="tx1"/>
          </a:solidFill>
          <a:latin typeface="+mn-lt"/>
          <a:ea typeface="+mn-ea"/>
          <a:cs typeface="+mn-cs"/>
        </a:defRPr>
      </a:lvl6pPr>
      <a:lvl7pPr marL="4571955" algn="l" defTabSz="1523985" rtl="0" eaLnBrk="1" latinLnBrk="0" hangingPunct="1">
        <a:defRPr sz="3000" kern="1200">
          <a:solidFill>
            <a:schemeClr val="tx1"/>
          </a:solidFill>
          <a:latin typeface="+mn-lt"/>
          <a:ea typeface="+mn-ea"/>
          <a:cs typeface="+mn-cs"/>
        </a:defRPr>
      </a:lvl7pPr>
      <a:lvl8pPr marL="5333946" algn="l" defTabSz="1523985" rtl="0" eaLnBrk="1" latinLnBrk="0" hangingPunct="1">
        <a:defRPr sz="3000" kern="1200">
          <a:solidFill>
            <a:schemeClr val="tx1"/>
          </a:solidFill>
          <a:latin typeface="+mn-lt"/>
          <a:ea typeface="+mn-ea"/>
          <a:cs typeface="+mn-cs"/>
        </a:defRPr>
      </a:lvl8pPr>
      <a:lvl9pPr marL="6095939" algn="l" defTabSz="1523985"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themeOverride" Target="../theme/themeOverride3.xml"/><Relationship Id="rId6" Type="http://schemas.openxmlformats.org/officeDocument/2006/relationships/image" Target="../media/image53.png"/><Relationship Id="rId5" Type="http://schemas.openxmlformats.org/officeDocument/2006/relationships/notesSlide" Target="../notesSlides/notesSlide21.xml"/><Relationship Id="rId4"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hyperlink" Target="https://arxiv.org/search/cs?searchtype=author&amp;query=Sutawika%2C+L" TargetMode="External"/><Relationship Id="rId13" Type="http://schemas.openxmlformats.org/officeDocument/2006/relationships/hyperlink" Target="https://arxiv.org/search/cs?searchtype=author&amp;query=Raja%2C+A" TargetMode="External"/><Relationship Id="rId18" Type="http://schemas.openxmlformats.org/officeDocument/2006/relationships/hyperlink" Target="https://arxiv.org/search/cs?searchtype=author&amp;query=Sharma%2C+S+S" TargetMode="External"/><Relationship Id="rId26" Type="http://schemas.openxmlformats.org/officeDocument/2006/relationships/hyperlink" Target="https://arxiv.org/search/cs?searchtype=author&amp;query=Wang%2C+H" TargetMode="External"/><Relationship Id="rId39" Type="http://schemas.openxmlformats.org/officeDocument/2006/relationships/hyperlink" Target="https://arxiv.org/search/cs?searchtype=author&amp;query=Teehan%2C+R" TargetMode="External"/><Relationship Id="rId3" Type="http://schemas.openxmlformats.org/officeDocument/2006/relationships/image" Target="../media/image54.png"/><Relationship Id="rId21" Type="http://schemas.openxmlformats.org/officeDocument/2006/relationships/hyperlink" Target="https://arxiv.org/search/cs?searchtype=author&amp;query=Chhablani%2C+G" TargetMode="External"/><Relationship Id="rId34" Type="http://schemas.openxmlformats.org/officeDocument/2006/relationships/hyperlink" Target="https://arxiv.org/search/cs?searchtype=author&amp;query=Rozen%2C+J" TargetMode="External"/><Relationship Id="rId42" Type="http://schemas.openxmlformats.org/officeDocument/2006/relationships/hyperlink" Target="https://arxiv.org/search/cs?searchtype=author&amp;query=Gao%2C+L" TargetMode="External"/><Relationship Id="rId7" Type="http://schemas.openxmlformats.org/officeDocument/2006/relationships/hyperlink" Target="https://arxiv.org/search/cs?searchtype=author&amp;query=Bach%2C+S+H" TargetMode="External"/><Relationship Id="rId12" Type="http://schemas.openxmlformats.org/officeDocument/2006/relationships/hyperlink" Target="https://arxiv.org/search/cs?searchtype=author&amp;query=Scao%2C+T+L" TargetMode="External"/><Relationship Id="rId17" Type="http://schemas.openxmlformats.org/officeDocument/2006/relationships/hyperlink" Target="https://arxiv.org/search/cs?searchtype=author&amp;query=Thakker%2C+U" TargetMode="External"/><Relationship Id="rId25" Type="http://schemas.openxmlformats.org/officeDocument/2006/relationships/hyperlink" Target="https://arxiv.org/search/cs?searchtype=author&amp;query=Jiang%2C+M+T" TargetMode="External"/><Relationship Id="rId33" Type="http://schemas.openxmlformats.org/officeDocument/2006/relationships/hyperlink" Target="https://arxiv.org/search/cs?searchtype=author&amp;query=Neeraj%2C+T" TargetMode="External"/><Relationship Id="rId38" Type="http://schemas.openxmlformats.org/officeDocument/2006/relationships/hyperlink" Target="https://arxiv.org/search/cs?searchtype=author&amp;query=Fries%2C+J+A" TargetMode="External"/><Relationship Id="rId2" Type="http://schemas.openxmlformats.org/officeDocument/2006/relationships/notesSlide" Target="../notesSlides/notesSlide23.xml"/><Relationship Id="rId16" Type="http://schemas.openxmlformats.org/officeDocument/2006/relationships/hyperlink" Target="https://arxiv.org/search/cs?searchtype=author&amp;query=Xu%2C+C" TargetMode="External"/><Relationship Id="rId20" Type="http://schemas.openxmlformats.org/officeDocument/2006/relationships/hyperlink" Target="https://arxiv.org/search/cs?searchtype=author&amp;query=Kim%2C+T" TargetMode="External"/><Relationship Id="rId29" Type="http://schemas.openxmlformats.org/officeDocument/2006/relationships/hyperlink" Target="https://arxiv.org/search/cs?searchtype=author&amp;query=Yong%2C+Z+X" TargetMode="External"/><Relationship Id="rId41" Type="http://schemas.openxmlformats.org/officeDocument/2006/relationships/hyperlink" Target="https://arxiv.org/search/cs?searchtype=author&amp;query=Biderman%2C+S" TargetMode="External"/><Relationship Id="rId1" Type="http://schemas.openxmlformats.org/officeDocument/2006/relationships/slideLayout" Target="../slideLayouts/slideLayout13.xml"/><Relationship Id="rId6" Type="http://schemas.openxmlformats.org/officeDocument/2006/relationships/hyperlink" Target="https://arxiv.org/search/cs?searchtype=author&amp;query=Raffel%2C+C" TargetMode="External"/><Relationship Id="rId11" Type="http://schemas.openxmlformats.org/officeDocument/2006/relationships/hyperlink" Target="https://arxiv.org/search/cs?searchtype=author&amp;query=Stiegler%2C+A" TargetMode="External"/><Relationship Id="rId24" Type="http://schemas.openxmlformats.org/officeDocument/2006/relationships/hyperlink" Target="https://arxiv.org/search/cs?searchtype=author&amp;query=Chang%2C+J" TargetMode="External"/><Relationship Id="rId32" Type="http://schemas.openxmlformats.org/officeDocument/2006/relationships/hyperlink" Target="https://arxiv.org/search/cs?searchtype=author&amp;query=Wang%2C+T" TargetMode="External"/><Relationship Id="rId37" Type="http://schemas.openxmlformats.org/officeDocument/2006/relationships/hyperlink" Target="https://arxiv.org/search/cs?searchtype=author&amp;query=Fevry%2C+T" TargetMode="External"/><Relationship Id="rId40" Type="http://schemas.openxmlformats.org/officeDocument/2006/relationships/hyperlink" Target="https://arxiv.org/search/cs?searchtype=author&amp;query=Bers%2C+T" TargetMode="External"/><Relationship Id="rId5" Type="http://schemas.openxmlformats.org/officeDocument/2006/relationships/hyperlink" Target="https://arxiv.org/search/cs?searchtype=author&amp;query=Webson%2C+A" TargetMode="External"/><Relationship Id="rId15" Type="http://schemas.openxmlformats.org/officeDocument/2006/relationships/hyperlink" Target="https://arxiv.org/search/cs?searchtype=author&amp;query=Bari%2C+M+S" TargetMode="External"/><Relationship Id="rId23" Type="http://schemas.openxmlformats.org/officeDocument/2006/relationships/hyperlink" Target="https://arxiv.org/search/cs?searchtype=author&amp;query=Datta%2C+D" TargetMode="External"/><Relationship Id="rId28" Type="http://schemas.openxmlformats.org/officeDocument/2006/relationships/hyperlink" Target="https://arxiv.org/search/cs?searchtype=author&amp;query=Shen%2C+S" TargetMode="External"/><Relationship Id="rId36" Type="http://schemas.openxmlformats.org/officeDocument/2006/relationships/hyperlink" Target="https://arxiv.org/search/cs?searchtype=author&amp;query=Santilli%2C+A" TargetMode="External"/><Relationship Id="rId10" Type="http://schemas.openxmlformats.org/officeDocument/2006/relationships/hyperlink" Target="https://arxiv.org/search/cs?searchtype=author&amp;query=Chaffin%2C+A" TargetMode="External"/><Relationship Id="rId19" Type="http://schemas.openxmlformats.org/officeDocument/2006/relationships/hyperlink" Target="https://arxiv.org/search/cs?searchtype=author&amp;query=Szczechla%2C+E" TargetMode="External"/><Relationship Id="rId31" Type="http://schemas.openxmlformats.org/officeDocument/2006/relationships/hyperlink" Target="https://arxiv.org/search/cs?searchtype=author&amp;query=Bawden%2C+R" TargetMode="External"/><Relationship Id="rId44" Type="http://schemas.openxmlformats.org/officeDocument/2006/relationships/hyperlink" Target="https://arxiv.org/search/cs?searchtype=author&amp;query=Rush%2C+A+M" TargetMode="External"/><Relationship Id="rId4" Type="http://schemas.openxmlformats.org/officeDocument/2006/relationships/hyperlink" Target="https://arxiv.org/search/cs?searchtype=author&amp;query=Sanh%2C+V" TargetMode="External"/><Relationship Id="rId9" Type="http://schemas.openxmlformats.org/officeDocument/2006/relationships/hyperlink" Target="https://arxiv.org/search/cs?searchtype=author&amp;query=Alyafeai%2C+Z" TargetMode="External"/><Relationship Id="rId14" Type="http://schemas.openxmlformats.org/officeDocument/2006/relationships/hyperlink" Target="https://arxiv.org/search/cs?searchtype=author&amp;query=Dey%2C+M" TargetMode="External"/><Relationship Id="rId22" Type="http://schemas.openxmlformats.org/officeDocument/2006/relationships/hyperlink" Target="https://arxiv.org/search/cs?searchtype=author&amp;query=Nayak%2C+N" TargetMode="External"/><Relationship Id="rId27" Type="http://schemas.openxmlformats.org/officeDocument/2006/relationships/hyperlink" Target="https://arxiv.org/search/cs?searchtype=author&amp;query=Manica%2C+M" TargetMode="External"/><Relationship Id="rId30" Type="http://schemas.openxmlformats.org/officeDocument/2006/relationships/hyperlink" Target="https://arxiv.org/search/cs?searchtype=author&amp;query=Pandey%2C+H" TargetMode="External"/><Relationship Id="rId35" Type="http://schemas.openxmlformats.org/officeDocument/2006/relationships/hyperlink" Target="https://arxiv.org/search/cs?searchtype=author&amp;query=Sharma%2C+A" TargetMode="External"/><Relationship Id="rId43" Type="http://schemas.openxmlformats.org/officeDocument/2006/relationships/hyperlink" Target="https://arxiv.org/search/cs?searchtype=author&amp;query=Wolf%2C+T"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hyperlink" Target="https://catalog.ngc.nvidia.com/orgs/nvidia/teams/playground/models/llama2/?ncid=ref-dev-171762-wai" TargetMode="Externa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2.png"/><Relationship Id="rId7" Type="http://schemas.openxmlformats.org/officeDocument/2006/relationships/hyperlink" Target="https://chat.openai.com/" TargetMode="External"/><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hyperlink" Target="https://catalog.ngc.nvidia.com/orgs/nvidia/teams/playground/models/llama2/?ncid=ref-dev-171762-wai" TargetMode="External"/><Relationship Id="rId5" Type="http://schemas.openxmlformats.org/officeDocument/2006/relationships/hyperlink" Target="https://catalog.ngc.nvidia.com/orgs/nvidia/teams/ai-foundation/models/codellama-34b" TargetMode="External"/><Relationship Id="rId4" Type="http://schemas.openxmlformats.org/officeDocument/2006/relationships/image" Target="../media/image63.png"/><Relationship Id="rId9" Type="http://schemas.openxmlformats.org/officeDocument/2006/relationships/hyperlink" Target="https://arxiv.org/pdf/2303.12712.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hyperlink" Target="https://arxiv.org/abs/2303.08774" TargetMode="External"/><Relationship Id="rId5" Type="http://schemas.openxmlformats.org/officeDocument/2006/relationships/hyperlink" Target="https://github.com/agiresearch/OpenAGI" TargetMode="Externa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chart" Target="../charts/chart1.xml"/><Relationship Id="rId2" Type="http://schemas.openxmlformats.org/officeDocument/2006/relationships/slideLayout" Target="../slideLayouts/slideLayout20.xml"/><Relationship Id="rId1" Type="http://schemas.openxmlformats.org/officeDocument/2006/relationships/themeOverride" Target="../theme/themeOverride4.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32.xml"/><Relationship Id="rId7"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5.xml"/><Relationship Id="rId6" Type="http://schemas.openxmlformats.org/officeDocument/2006/relationships/hyperlink" Target="https://catalog.ngc.nvidia.com/orgs/nvidia/teams/ai-foundation/models/neva-22b" TargetMode="External"/><Relationship Id="rId5" Type="http://schemas.openxmlformats.org/officeDocument/2006/relationships/hyperlink" Target="https://github.com/Aleph-Alpha/magma" TargetMode="Externa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hemeOverride" Target="../theme/themeOverride6.xml"/><Relationship Id="rId5" Type="http://schemas.openxmlformats.org/officeDocument/2006/relationships/hyperlink" Target="https://ai.facebook.com/blog/imagebind-six-modalities-binding-ai/" TargetMode="External"/><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hyperlink" Target="https://developer.nvidia.com/project-mellon" TargetMode="External"/><Relationship Id="rId3" Type="http://schemas.openxmlformats.org/officeDocument/2006/relationships/video" Target="https://www.youtube.com/embed/PqoH9NotmyE?start=181&amp;feature=oembed" TargetMode="External"/><Relationship Id="rId7" Type="http://schemas.openxmlformats.org/officeDocument/2006/relationships/image" Target="../media/image84.jpeg"/><Relationship Id="rId2" Type="http://schemas.openxmlformats.org/officeDocument/2006/relationships/video" Target="https://www.youtube.com/embed/TUSQBrGvRjA?feature=oembed" TargetMode="External"/><Relationship Id="rId1" Type="http://schemas.openxmlformats.org/officeDocument/2006/relationships/video" Target="https://www.youtube.com/embed/mFazJsjUUSo?start=69&amp;feature=oembed" TargetMode="External"/><Relationship Id="rId6" Type="http://schemas.openxmlformats.org/officeDocument/2006/relationships/image" Target="../media/image83.jpeg"/><Relationship Id="rId11" Type="http://schemas.openxmlformats.org/officeDocument/2006/relationships/hyperlink" Target="https://www.youtube.com/watch?v=PqoH9NotmyE" TargetMode="External"/><Relationship Id="rId5" Type="http://schemas.openxmlformats.org/officeDocument/2006/relationships/notesSlide" Target="../notesSlides/notesSlide35.xml"/><Relationship Id="rId10" Type="http://schemas.openxmlformats.org/officeDocument/2006/relationships/image" Target="../media/image85.jpeg"/><Relationship Id="rId4" Type="http://schemas.openxmlformats.org/officeDocument/2006/relationships/slideLayout" Target="../slideLayouts/slideLayout19.xml"/><Relationship Id="rId9" Type="http://schemas.openxmlformats.org/officeDocument/2006/relationships/hyperlink" Target="https://github.com/NVIDIA-Omniverse/kit-extension-sample-airoomgenerator"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hemeOverride" Target="../theme/themeOverride7.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hemeOverride" Target="../theme/themeOverride8.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hemeOverride" Target="../theme/themeOverride9.xml"/><Relationship Id="rId5" Type="http://schemas.openxmlformats.org/officeDocument/2006/relationships/image" Target="../media/image88.pn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hemeOverride" Target="../theme/themeOverride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hyperlink" Target="https://github.com/NVIDIA/Megatron-L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2305.00359"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svg"/><Relationship Id="rId26" Type="http://schemas.openxmlformats.org/officeDocument/2006/relationships/image" Target="../media/image113.png"/><Relationship Id="rId3" Type="http://schemas.openxmlformats.org/officeDocument/2006/relationships/image" Target="../media/image94.png"/><Relationship Id="rId21" Type="http://schemas.openxmlformats.org/officeDocument/2006/relationships/image" Target="../media/image110.png"/><Relationship Id="rId7" Type="http://schemas.openxmlformats.org/officeDocument/2006/relationships/chart" Target="../charts/chart3.xml"/><Relationship Id="rId12" Type="http://schemas.openxmlformats.org/officeDocument/2006/relationships/image" Target="../media/image101.svg"/><Relationship Id="rId17" Type="http://schemas.openxmlformats.org/officeDocument/2006/relationships/image" Target="../media/image106.png"/><Relationship Id="rId25" Type="http://schemas.microsoft.com/office/2007/relationships/hdphoto" Target="../media/hdphoto2.wdp"/><Relationship Id="rId2" Type="http://schemas.openxmlformats.org/officeDocument/2006/relationships/notesSlide" Target="../notesSlides/notesSlide52.xml"/><Relationship Id="rId16" Type="http://schemas.openxmlformats.org/officeDocument/2006/relationships/image" Target="../media/image105.svg"/><Relationship Id="rId20" Type="http://schemas.openxmlformats.org/officeDocument/2006/relationships/image" Target="../media/image109.svg"/><Relationship Id="rId29" Type="http://schemas.openxmlformats.org/officeDocument/2006/relationships/image" Target="../media/image116.png"/><Relationship Id="rId1" Type="http://schemas.openxmlformats.org/officeDocument/2006/relationships/slideLayout" Target="../slideLayouts/slideLayout13.xml"/><Relationship Id="rId6" Type="http://schemas.openxmlformats.org/officeDocument/2006/relationships/chart" Target="../charts/chart2.xml"/><Relationship Id="rId11" Type="http://schemas.openxmlformats.org/officeDocument/2006/relationships/image" Target="../media/image100.png"/><Relationship Id="rId24" Type="http://schemas.openxmlformats.org/officeDocument/2006/relationships/image" Target="../media/image112.png"/><Relationship Id="rId5" Type="http://schemas.openxmlformats.org/officeDocument/2006/relationships/image" Target="../media/image96.png"/><Relationship Id="rId15" Type="http://schemas.openxmlformats.org/officeDocument/2006/relationships/image" Target="../media/image104.png"/><Relationship Id="rId23" Type="http://schemas.microsoft.com/office/2007/relationships/hdphoto" Target="../media/hdphoto1.wdp"/><Relationship Id="rId28" Type="http://schemas.openxmlformats.org/officeDocument/2006/relationships/image" Target="../media/image115.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5.svg"/><Relationship Id="rId9" Type="http://schemas.openxmlformats.org/officeDocument/2006/relationships/image" Target="../media/image98.sv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14.png"/><Relationship Id="rId30" Type="http://schemas.openxmlformats.org/officeDocument/2006/relationships/image" Target="../media/image117.png"/></Relationships>
</file>

<file path=ppt/slides/_rels/slide54.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3.png"/><Relationship Id="rId18" Type="http://schemas.openxmlformats.org/officeDocument/2006/relationships/image" Target="../media/image128.svg"/><Relationship Id="rId3" Type="http://schemas.openxmlformats.org/officeDocument/2006/relationships/image" Target="../media/image118.png"/><Relationship Id="rId7" Type="http://schemas.openxmlformats.org/officeDocument/2006/relationships/image" Target="../media/image121.svg"/><Relationship Id="rId12" Type="http://schemas.openxmlformats.org/officeDocument/2006/relationships/chart" Target="../charts/chart4.xml"/><Relationship Id="rId17" Type="http://schemas.openxmlformats.org/officeDocument/2006/relationships/image" Target="../media/image127.png"/><Relationship Id="rId2" Type="http://schemas.openxmlformats.org/officeDocument/2006/relationships/notesSlide" Target="../notesSlides/notesSlide53.xml"/><Relationship Id="rId16" Type="http://schemas.openxmlformats.org/officeDocument/2006/relationships/image" Target="../media/image126.svg"/><Relationship Id="rId1" Type="http://schemas.openxmlformats.org/officeDocument/2006/relationships/slideLayout" Target="../slideLayouts/slideLayout13.xml"/><Relationship Id="rId6" Type="http://schemas.openxmlformats.org/officeDocument/2006/relationships/image" Target="../media/image120.svg"/><Relationship Id="rId11" Type="http://schemas.microsoft.com/office/2007/relationships/hdphoto" Target="../media/hdphoto2.wdp"/><Relationship Id="rId5" Type="http://schemas.openxmlformats.org/officeDocument/2006/relationships/image" Target="../media/image119.png"/><Relationship Id="rId15" Type="http://schemas.openxmlformats.org/officeDocument/2006/relationships/image" Target="../media/image125.png"/><Relationship Id="rId10" Type="http://schemas.openxmlformats.org/officeDocument/2006/relationships/image" Target="../media/image112.png"/><Relationship Id="rId4" Type="http://schemas.microsoft.com/office/2007/relationships/hdphoto" Target="../media/hdphoto3.wdp"/><Relationship Id="rId9" Type="http://schemas.microsoft.com/office/2007/relationships/hdphoto" Target="../media/hdphoto1.wdp"/><Relationship Id="rId14" Type="http://schemas.openxmlformats.org/officeDocument/2006/relationships/image" Target="../media/image124.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hemeOverride" Target="../theme/themeOverride11.xml"/><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hemeOverride" Target="../theme/themeOverride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802769" y="1398811"/>
            <a:ext cx="16977232" cy="1638092"/>
          </a:xfrm>
        </p:spPr>
        <p:txBody>
          <a:bodyPr/>
          <a:lstStyle/>
          <a:p>
            <a:br>
              <a:rPr lang="en-US"/>
            </a:br>
            <a:r>
              <a:rPr lang="en-US" sz="3333"/>
              <a:t>Lecture 1: Motivation and basic concepts of large model training</a:t>
            </a:r>
            <a:endParaRPr lang="en-US"/>
          </a:p>
        </p:txBody>
      </p:sp>
      <p:sp>
        <p:nvSpPr>
          <p:cNvPr id="3" name="Subtitle 2">
            <a:extLst>
              <a:ext uri="{FF2B5EF4-FFF2-40B4-BE49-F238E27FC236}">
                <a16:creationId xmlns:a16="http://schemas.microsoft.com/office/drawing/2014/main" id="{BFD3FBB1-4955-E895-5419-83B239364BF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68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800"/>
              <a:t>Self and un-Supervised Learning</a:t>
            </a:r>
            <a:endParaRPr lang="en-US" sz="4800"/>
          </a:p>
        </p:txBody>
      </p:sp>
      <p:sp>
        <p:nvSpPr>
          <p:cNvPr id="4" name="Text Placeholder 3">
            <a:extLst>
              <a:ext uri="{FF2B5EF4-FFF2-40B4-BE49-F238E27FC236}">
                <a16:creationId xmlns:a16="http://schemas.microsoft.com/office/drawing/2014/main" id="{EECD6DF7-E509-458A-A4AA-AFF652A9BF37}"/>
              </a:ext>
            </a:extLst>
          </p:cNvPr>
          <p:cNvSpPr>
            <a:spLocks noGrp="1"/>
          </p:cNvSpPr>
          <p:nvPr>
            <p:ph type="body" sz="quarter" idx="10"/>
          </p:nvPr>
        </p:nvSpPr>
        <p:spPr/>
        <p:txBody>
          <a:bodyPr/>
          <a:lstStyle/>
          <a:p>
            <a:r>
              <a:rPr lang="en-GB" sz="3000">
                <a:solidFill>
                  <a:schemeClr val="tx2"/>
                </a:solidFill>
              </a:rPr>
              <a:t>What to do in the absence of labels</a:t>
            </a:r>
            <a:endParaRPr lang="en-US" sz="3000">
              <a:solidFill>
                <a:schemeClr val="tx2"/>
              </a:solidFill>
            </a:endParaRPr>
          </a:p>
        </p:txBody>
      </p:sp>
      <p:grpSp>
        <p:nvGrpSpPr>
          <p:cNvPr id="6" name="Group 5">
            <a:extLst>
              <a:ext uri="{FF2B5EF4-FFF2-40B4-BE49-F238E27FC236}">
                <a16:creationId xmlns:a16="http://schemas.microsoft.com/office/drawing/2014/main" id="{7131E1CE-597C-53ED-5C53-313C3889E523}"/>
              </a:ext>
            </a:extLst>
          </p:cNvPr>
          <p:cNvGrpSpPr/>
          <p:nvPr/>
        </p:nvGrpSpPr>
        <p:grpSpPr>
          <a:xfrm>
            <a:off x="1582115" y="3077312"/>
            <a:ext cx="15123769" cy="4132375"/>
            <a:chOff x="1073041" y="3405888"/>
            <a:chExt cx="15123769" cy="4132375"/>
          </a:xfrm>
        </p:grpSpPr>
        <p:pic>
          <p:nvPicPr>
            <p:cNvPr id="17" name="Picture 2" descr="Image result for spider common crawl">
              <a:extLst>
                <a:ext uri="{FF2B5EF4-FFF2-40B4-BE49-F238E27FC236}">
                  <a16:creationId xmlns:a16="http://schemas.microsoft.com/office/drawing/2014/main" id="{C3797007-70DC-4B39-9323-14A4A33CBD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2" t="18757" r="2528" b="30809"/>
            <a:stretch/>
          </p:blipFill>
          <p:spPr bwMode="auto">
            <a:xfrm>
              <a:off x="1073041" y="5563984"/>
              <a:ext cx="1759468" cy="6334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BB18378-6F57-4A4E-AF00-DF7B49F3E389}"/>
                </a:ext>
              </a:extLst>
            </p:cNvPr>
            <p:cNvPicPr>
              <a:picLocks noChangeAspect="1"/>
            </p:cNvPicPr>
            <p:nvPr/>
          </p:nvPicPr>
          <p:blipFill>
            <a:blip r:embed="rId4"/>
            <a:stretch>
              <a:fillRect/>
            </a:stretch>
          </p:blipFill>
          <p:spPr>
            <a:xfrm>
              <a:off x="8799374" y="3405888"/>
              <a:ext cx="3153452" cy="3834310"/>
            </a:xfrm>
            <a:prstGeom prst="rect">
              <a:avLst/>
            </a:prstGeom>
          </p:spPr>
        </p:pic>
        <p:cxnSp>
          <p:nvCxnSpPr>
            <p:cNvPr id="9" name="Straight Arrow Connector 8">
              <a:extLst>
                <a:ext uri="{FF2B5EF4-FFF2-40B4-BE49-F238E27FC236}">
                  <a16:creationId xmlns:a16="http://schemas.microsoft.com/office/drawing/2014/main" id="{FF452550-D1B2-47D2-AE58-E8E83077E72D}"/>
                </a:ext>
              </a:extLst>
            </p:cNvPr>
            <p:cNvCxnSpPr>
              <a:cxnSpLocks/>
            </p:cNvCxnSpPr>
            <p:nvPr/>
          </p:nvCxnSpPr>
          <p:spPr>
            <a:xfrm>
              <a:off x="13367721" y="5323043"/>
              <a:ext cx="682058"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53470A-EF6C-4AFC-8A8F-104EB669998F}"/>
                </a:ext>
              </a:extLst>
            </p:cNvPr>
            <p:cNvSpPr txBox="1"/>
            <p:nvPr/>
          </p:nvSpPr>
          <p:spPr>
            <a:xfrm>
              <a:off x="15083926" y="4507435"/>
              <a:ext cx="1112884" cy="163121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a:r>
                <a:rPr lang="en-US" sz="10000" b="1" dirty="0">
                  <a:solidFill>
                    <a:schemeClr val="tx2"/>
                  </a:solidFill>
                  <a:latin typeface="Open Sans"/>
                </a:rPr>
                <a:t>?</a:t>
              </a:r>
            </a:p>
          </p:txBody>
        </p:sp>
        <p:pic>
          <p:nvPicPr>
            <p:cNvPr id="13" name="Picture 12">
              <a:extLst>
                <a:ext uri="{FF2B5EF4-FFF2-40B4-BE49-F238E27FC236}">
                  <a16:creationId xmlns:a16="http://schemas.microsoft.com/office/drawing/2014/main" id="{079D23A8-1F9A-4E4D-8A5D-CE35EBAB5A1F}"/>
                </a:ext>
              </a:extLst>
            </p:cNvPr>
            <p:cNvPicPr>
              <a:picLocks noChangeAspect="1"/>
            </p:cNvPicPr>
            <p:nvPr/>
          </p:nvPicPr>
          <p:blipFill>
            <a:blip r:embed="rId5"/>
            <a:stretch>
              <a:fillRect/>
            </a:stretch>
          </p:blipFill>
          <p:spPr>
            <a:xfrm>
              <a:off x="1755371" y="3451305"/>
              <a:ext cx="1025122" cy="1177180"/>
            </a:xfrm>
            <a:prstGeom prst="rect">
              <a:avLst/>
            </a:prstGeom>
          </p:spPr>
        </p:pic>
        <p:pic>
          <p:nvPicPr>
            <p:cNvPr id="15" name="Picture 14">
              <a:extLst>
                <a:ext uri="{FF2B5EF4-FFF2-40B4-BE49-F238E27FC236}">
                  <a16:creationId xmlns:a16="http://schemas.microsoft.com/office/drawing/2014/main" id="{FE49A088-0052-4B1F-A790-CFDD9EEFBD94}"/>
                </a:ext>
              </a:extLst>
            </p:cNvPr>
            <p:cNvPicPr>
              <a:picLocks noChangeAspect="1"/>
            </p:cNvPicPr>
            <p:nvPr/>
          </p:nvPicPr>
          <p:blipFill>
            <a:blip r:embed="rId6"/>
            <a:stretch>
              <a:fillRect/>
            </a:stretch>
          </p:blipFill>
          <p:spPr>
            <a:xfrm>
              <a:off x="3555267" y="4977029"/>
              <a:ext cx="2098860" cy="520448"/>
            </a:xfrm>
            <a:prstGeom prst="rect">
              <a:avLst/>
            </a:prstGeom>
          </p:spPr>
        </p:pic>
        <p:cxnSp>
          <p:nvCxnSpPr>
            <p:cNvPr id="18" name="Straight Arrow Connector 17">
              <a:extLst>
                <a:ext uri="{FF2B5EF4-FFF2-40B4-BE49-F238E27FC236}">
                  <a16:creationId xmlns:a16="http://schemas.microsoft.com/office/drawing/2014/main" id="{27A0E179-8F2A-4301-93DE-C0E3BC8AE25C}"/>
                </a:ext>
              </a:extLst>
            </p:cNvPr>
            <p:cNvCxnSpPr>
              <a:cxnSpLocks/>
            </p:cNvCxnSpPr>
            <p:nvPr/>
          </p:nvCxnSpPr>
          <p:spPr>
            <a:xfrm>
              <a:off x="6682128" y="5323043"/>
              <a:ext cx="682058"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7A19067-027B-41B0-AB9C-81F5498EDF3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46562" y="6250979"/>
              <a:ext cx="1121712" cy="411515"/>
            </a:xfrm>
            <a:prstGeom prst="rect">
              <a:avLst/>
            </a:prstGeom>
          </p:spPr>
        </p:pic>
        <p:pic>
          <p:nvPicPr>
            <p:cNvPr id="7170" name="Picture 2" descr="How to Get Your Articles Indexed in PubMed: The Go-To Guide for Publishers  | by Shanu Kumar | Typeset Blog">
              <a:extLst>
                <a:ext uri="{FF2B5EF4-FFF2-40B4-BE49-F238E27FC236}">
                  <a16:creationId xmlns:a16="http://schemas.microsoft.com/office/drawing/2014/main" id="{84662D93-CEAD-424E-AC4B-FAD6B0ED66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6562" y="3812012"/>
              <a:ext cx="1450077" cy="5154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oogle Code Archive - Long-term storage for Google Code Project Hosting.">
              <a:extLst>
                <a:ext uri="{FF2B5EF4-FFF2-40B4-BE49-F238E27FC236}">
                  <a16:creationId xmlns:a16="http://schemas.microsoft.com/office/drawing/2014/main" id="{6CE93DB7-F7D1-45AA-A41F-A6DDC846111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855343" y="6662493"/>
              <a:ext cx="1789335" cy="87577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814CA96A-EB27-C513-A3C5-C613B5EAC048}"/>
              </a:ext>
            </a:extLst>
          </p:cNvPr>
          <p:cNvSpPr txBox="1"/>
          <p:nvPr/>
        </p:nvSpPr>
        <p:spPr>
          <a:xfrm>
            <a:off x="721802" y="7949971"/>
            <a:ext cx="17173291"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Is there a way to use publicly available (</a:t>
            </a:r>
            <a:r>
              <a:rPr lang="en-US" sz="2400" dirty="0" err="1">
                <a:solidFill>
                  <a:schemeClr val="bg1"/>
                </a:solidFill>
                <a:latin typeface="Trebuchet MS" panose="020B0603020202020204" pitchFamily="34" charset="0"/>
              </a:rPr>
              <a:t>unlabelled</a:t>
            </a:r>
            <a:r>
              <a:rPr lang="en-US" sz="2400" dirty="0">
                <a:solidFill>
                  <a:schemeClr val="bg1"/>
                </a:solidFill>
                <a:latin typeface="Trebuchet MS" panose="020B0603020202020204" pitchFamily="34" charset="0"/>
              </a:rPr>
              <a:t>) text data to train a large language model to do next token prediction?</a:t>
            </a:r>
          </a:p>
        </p:txBody>
      </p:sp>
    </p:spTree>
    <p:extLst>
      <p:ext uri="{BB962C8B-B14F-4D97-AF65-F5344CB8AC3E}">
        <p14:creationId xmlns:p14="http://schemas.microsoft.com/office/powerpoint/2010/main" val="2137656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6940-052A-4CCD-B135-A132FCED851C}"/>
              </a:ext>
            </a:extLst>
          </p:cNvPr>
          <p:cNvSpPr>
            <a:spLocks noGrp="1"/>
          </p:cNvSpPr>
          <p:nvPr>
            <p:ph type="title"/>
          </p:nvPr>
        </p:nvSpPr>
        <p:spPr/>
        <p:txBody>
          <a:bodyPr/>
          <a:lstStyle/>
          <a:p>
            <a:r>
              <a:rPr lang="en-GB" sz="4800"/>
              <a:t>Self and un-Supervised Learning</a:t>
            </a:r>
            <a:endParaRPr lang="en-US" sz="4800"/>
          </a:p>
        </p:txBody>
      </p:sp>
      <p:sp>
        <p:nvSpPr>
          <p:cNvPr id="4" name="Text Placeholder 3">
            <a:extLst>
              <a:ext uri="{FF2B5EF4-FFF2-40B4-BE49-F238E27FC236}">
                <a16:creationId xmlns:a16="http://schemas.microsoft.com/office/drawing/2014/main" id="{EECD6DF7-E509-458A-A4AA-AFF652A9BF37}"/>
              </a:ext>
            </a:extLst>
          </p:cNvPr>
          <p:cNvSpPr>
            <a:spLocks noGrp="1"/>
          </p:cNvSpPr>
          <p:nvPr>
            <p:ph type="body" sz="quarter" idx="10"/>
          </p:nvPr>
        </p:nvSpPr>
        <p:spPr>
          <a:xfrm>
            <a:off x="1257300" y="1228778"/>
            <a:ext cx="15773400" cy="704088"/>
          </a:xfrm>
        </p:spPr>
        <p:txBody>
          <a:bodyPr/>
          <a:lstStyle/>
          <a:p>
            <a:r>
              <a:rPr lang="en-GB" sz="3000">
                <a:solidFill>
                  <a:schemeClr val="tx2"/>
                </a:solidFill>
              </a:rPr>
              <a:t>What to do in the absence of labels</a:t>
            </a:r>
            <a:endParaRPr lang="en-US" sz="3000">
              <a:solidFill>
                <a:schemeClr val="tx2"/>
              </a:solidFill>
            </a:endParaRPr>
          </a:p>
        </p:txBody>
      </p:sp>
      <p:grpSp>
        <p:nvGrpSpPr>
          <p:cNvPr id="18" name="Group 17">
            <a:extLst>
              <a:ext uri="{FF2B5EF4-FFF2-40B4-BE49-F238E27FC236}">
                <a16:creationId xmlns:a16="http://schemas.microsoft.com/office/drawing/2014/main" id="{E80FE6AD-26D0-C9E3-42E2-2E97B09E6DE6}"/>
              </a:ext>
            </a:extLst>
          </p:cNvPr>
          <p:cNvGrpSpPr/>
          <p:nvPr/>
        </p:nvGrpSpPr>
        <p:grpSpPr>
          <a:xfrm>
            <a:off x="1074996" y="4047030"/>
            <a:ext cx="7265792" cy="2025548"/>
            <a:chOff x="1368224" y="3184460"/>
            <a:chExt cx="7265792" cy="2025548"/>
          </a:xfrm>
        </p:grpSpPr>
        <p:pic>
          <p:nvPicPr>
            <p:cNvPr id="3" name="Picture 2">
              <a:extLst>
                <a:ext uri="{FF2B5EF4-FFF2-40B4-BE49-F238E27FC236}">
                  <a16:creationId xmlns:a16="http://schemas.microsoft.com/office/drawing/2014/main" id="{4CB51322-6FA6-69C3-D411-A39ADDB2C6B0}"/>
                </a:ext>
              </a:extLst>
            </p:cNvPr>
            <p:cNvPicPr>
              <a:picLocks noChangeAspect="1"/>
            </p:cNvPicPr>
            <p:nvPr/>
          </p:nvPicPr>
          <p:blipFill>
            <a:blip r:embed="rId3"/>
            <a:stretch>
              <a:fillRect/>
            </a:stretch>
          </p:blipFill>
          <p:spPr>
            <a:xfrm>
              <a:off x="5226540" y="3184460"/>
              <a:ext cx="1514026" cy="2025548"/>
            </a:xfrm>
            <a:prstGeom prst="rect">
              <a:avLst/>
            </a:prstGeom>
          </p:spPr>
        </p:pic>
        <p:sp>
          <p:nvSpPr>
            <p:cNvPr id="5" name="TextBox 4">
              <a:extLst>
                <a:ext uri="{FF2B5EF4-FFF2-40B4-BE49-F238E27FC236}">
                  <a16:creationId xmlns:a16="http://schemas.microsoft.com/office/drawing/2014/main" id="{924820BA-B4A7-6768-105B-23AD62B584BA}"/>
                </a:ext>
              </a:extLst>
            </p:cNvPr>
            <p:cNvSpPr txBox="1"/>
            <p:nvPr/>
          </p:nvSpPr>
          <p:spPr>
            <a:xfrm>
              <a:off x="1368224" y="4051039"/>
              <a:ext cx="3428718" cy="338554"/>
            </a:xfrm>
            <a:prstGeom prst="rect">
              <a:avLst/>
            </a:prstGeom>
            <a:noFill/>
            <a:ln w="6350" cap="flat" cmpd="sng" algn="ctr">
              <a:noFill/>
              <a:prstDash val="solid"/>
            </a:ln>
            <a:effectLst/>
          </p:spPr>
          <p:txBody>
            <a:bodyPr wrap="square">
              <a:spAutoFit/>
            </a:bodyPr>
            <a:lstStyle/>
            <a:p>
              <a:pPr defTabSz="76193" fontAlgn="auto">
                <a:spcBef>
                  <a:spcPts val="0"/>
                </a:spcBef>
                <a:spcAft>
                  <a:spcPts val="0"/>
                </a:spcAft>
                <a:defRPr/>
              </a:pPr>
              <a:r>
                <a:rPr lang="fr-FR" sz="1600" kern="0">
                  <a:solidFill>
                    <a:srgbClr val="000000"/>
                  </a:solidFill>
                  <a:latin typeface="Open Sans"/>
                  <a:ea typeface="+mn-ea"/>
                </a:rPr>
                <a:t>The cat </a:t>
              </a:r>
              <a:r>
                <a:rPr lang="fr-FR" sz="1600" kern="0" err="1">
                  <a:solidFill>
                    <a:srgbClr val="000000"/>
                  </a:solidFill>
                  <a:latin typeface="Open Sans"/>
                  <a:ea typeface="+mn-ea"/>
                </a:rPr>
                <a:t>is</a:t>
              </a:r>
              <a:r>
                <a:rPr lang="fr-FR" sz="1600" kern="0">
                  <a:solidFill>
                    <a:srgbClr val="000000"/>
                  </a:solidFill>
                  <a:latin typeface="Open Sans"/>
                  <a:ea typeface="+mn-ea"/>
                </a:rPr>
                <a:t> </a:t>
              </a:r>
              <a:r>
                <a:rPr lang="fr-FR" sz="1600" kern="0" err="1">
                  <a:solidFill>
                    <a:srgbClr val="000000"/>
                  </a:solidFill>
                  <a:latin typeface="Open Sans"/>
                  <a:ea typeface="+mn-ea"/>
                </a:rPr>
                <a:t>playing</a:t>
              </a:r>
              <a:r>
                <a:rPr lang="fr-FR" sz="1600" kern="0">
                  <a:solidFill>
                    <a:srgbClr val="000000"/>
                  </a:solidFill>
                  <a:latin typeface="Open Sans"/>
                  <a:ea typeface="+mn-ea"/>
                </a:rPr>
                <a:t> in the </a:t>
              </a:r>
              <a:r>
                <a:rPr lang="fr-FR" sz="1600" strike="sngStrike" kern="0" err="1">
                  <a:solidFill>
                    <a:srgbClr val="000000"/>
                  </a:solidFill>
                  <a:highlight>
                    <a:srgbClr val="FFFF00"/>
                  </a:highlight>
                  <a:latin typeface="Open Sans"/>
                  <a:ea typeface="+mn-ea"/>
                </a:rPr>
                <a:t>garden</a:t>
              </a:r>
              <a:endParaRPr lang="fr-FR" sz="1600" strike="sngStrike" kern="0">
                <a:solidFill>
                  <a:srgbClr val="000000"/>
                </a:solidFill>
                <a:highlight>
                  <a:srgbClr val="FFFF00"/>
                </a:highlight>
                <a:latin typeface="Open Sans"/>
                <a:ea typeface="+mn-ea"/>
              </a:endParaRPr>
            </a:p>
          </p:txBody>
        </p:sp>
        <p:cxnSp>
          <p:nvCxnSpPr>
            <p:cNvPr id="6" name="Straight Arrow Connector 5">
              <a:extLst>
                <a:ext uri="{FF2B5EF4-FFF2-40B4-BE49-F238E27FC236}">
                  <a16:creationId xmlns:a16="http://schemas.microsoft.com/office/drawing/2014/main" id="{46023FA5-D25D-2F5C-4DE2-52245788AFA3}"/>
                </a:ext>
              </a:extLst>
            </p:cNvPr>
            <p:cNvCxnSpPr>
              <a:cxnSpLocks/>
            </p:cNvCxnSpPr>
            <p:nvPr/>
          </p:nvCxnSpPr>
          <p:spPr>
            <a:xfrm>
              <a:off x="6740566" y="4242709"/>
              <a:ext cx="574241" cy="0"/>
            </a:xfrm>
            <a:prstGeom prst="straightConnector1">
              <a:avLst/>
            </a:prstGeom>
            <a:noFill/>
            <a:ln w="57150" cap="flat" cmpd="sng" algn="ctr">
              <a:solidFill>
                <a:srgbClr val="76B900"/>
              </a:solidFill>
              <a:prstDash val="solid"/>
              <a:tailEnd type="triangle"/>
            </a:ln>
            <a:effectLst/>
          </p:spPr>
        </p:cxnSp>
        <p:cxnSp>
          <p:nvCxnSpPr>
            <p:cNvPr id="7" name="Straight Arrow Connector 6">
              <a:extLst>
                <a:ext uri="{FF2B5EF4-FFF2-40B4-BE49-F238E27FC236}">
                  <a16:creationId xmlns:a16="http://schemas.microsoft.com/office/drawing/2014/main" id="{305F51A6-1BB9-3248-8126-684BFB26B33C}"/>
                </a:ext>
              </a:extLst>
            </p:cNvPr>
            <p:cNvCxnSpPr>
              <a:cxnSpLocks/>
            </p:cNvCxnSpPr>
            <p:nvPr/>
          </p:nvCxnSpPr>
          <p:spPr>
            <a:xfrm>
              <a:off x="4504947" y="4197234"/>
              <a:ext cx="574241" cy="0"/>
            </a:xfrm>
            <a:prstGeom prst="straightConnector1">
              <a:avLst/>
            </a:prstGeom>
            <a:noFill/>
            <a:ln w="57150" cap="flat" cmpd="sng" algn="ctr">
              <a:solidFill>
                <a:srgbClr val="76B900"/>
              </a:solidFill>
              <a:prstDash val="solid"/>
              <a:tailEnd type="triangle"/>
            </a:ln>
            <a:effectLst/>
          </p:spPr>
        </p:cxnSp>
        <p:sp>
          <p:nvSpPr>
            <p:cNvPr id="10" name="TextBox 9">
              <a:extLst>
                <a:ext uri="{FF2B5EF4-FFF2-40B4-BE49-F238E27FC236}">
                  <a16:creationId xmlns:a16="http://schemas.microsoft.com/office/drawing/2014/main" id="{8701031F-6D2A-13A4-0EFC-0B0D3BDA4CF6}"/>
                </a:ext>
              </a:extLst>
            </p:cNvPr>
            <p:cNvSpPr txBox="1"/>
            <p:nvPr/>
          </p:nvSpPr>
          <p:spPr>
            <a:xfrm>
              <a:off x="7455912" y="4081126"/>
              <a:ext cx="1178104" cy="369332"/>
            </a:xfrm>
            <a:prstGeom prst="rect">
              <a:avLst/>
            </a:prstGeom>
            <a:noFill/>
            <a:ln w="6350" cap="flat" cmpd="sng" algn="ctr">
              <a:noFill/>
              <a:prstDash val="solid"/>
            </a:ln>
            <a:effectLst/>
          </p:spPr>
          <p:txBody>
            <a:bodyPr wrap="square">
              <a:spAutoFit/>
            </a:bodyPr>
            <a:lstStyle/>
            <a:p>
              <a:pPr defTabSz="76193" fontAlgn="auto">
                <a:spcBef>
                  <a:spcPts val="0"/>
                </a:spcBef>
                <a:spcAft>
                  <a:spcPts val="0"/>
                </a:spcAft>
                <a:defRPr/>
              </a:pPr>
              <a:r>
                <a:rPr lang="fr-FR" kern="0" err="1">
                  <a:solidFill>
                    <a:srgbClr val="000000"/>
                  </a:solidFill>
                  <a:latin typeface="Open Sans"/>
                  <a:ea typeface="+mn-ea"/>
                </a:rPr>
                <a:t>garden</a:t>
              </a:r>
              <a:endParaRPr lang="fr-FR" kern="0">
                <a:solidFill>
                  <a:srgbClr val="000000"/>
                </a:solidFill>
                <a:latin typeface="Open Sans"/>
                <a:ea typeface="+mn-ea"/>
              </a:endParaRPr>
            </a:p>
          </p:txBody>
        </p:sp>
      </p:grpSp>
      <p:grpSp>
        <p:nvGrpSpPr>
          <p:cNvPr id="12" name="Group 11">
            <a:extLst>
              <a:ext uri="{FF2B5EF4-FFF2-40B4-BE49-F238E27FC236}">
                <a16:creationId xmlns:a16="http://schemas.microsoft.com/office/drawing/2014/main" id="{0AA0B90C-9A31-AB33-09D5-DF4EA6A5058A}"/>
              </a:ext>
            </a:extLst>
          </p:cNvPr>
          <p:cNvGrpSpPr/>
          <p:nvPr/>
        </p:nvGrpSpPr>
        <p:grpSpPr>
          <a:xfrm>
            <a:off x="1660991" y="7087418"/>
            <a:ext cx="5858906" cy="2222935"/>
            <a:chOff x="2027685" y="13376916"/>
            <a:chExt cx="9607951" cy="3289083"/>
          </a:xfrm>
        </p:grpSpPr>
        <p:pic>
          <p:nvPicPr>
            <p:cNvPr id="14" name="Picture 13">
              <a:extLst>
                <a:ext uri="{FF2B5EF4-FFF2-40B4-BE49-F238E27FC236}">
                  <a16:creationId xmlns:a16="http://schemas.microsoft.com/office/drawing/2014/main" id="{E5E1A5F9-AA9F-309A-2622-A9246425F3BB}"/>
                </a:ext>
              </a:extLst>
            </p:cNvPr>
            <p:cNvPicPr>
              <a:picLocks noChangeAspect="1"/>
            </p:cNvPicPr>
            <p:nvPr/>
          </p:nvPicPr>
          <p:blipFill>
            <a:blip r:embed="rId3"/>
            <a:stretch>
              <a:fillRect/>
            </a:stretch>
          </p:blipFill>
          <p:spPr>
            <a:xfrm>
              <a:off x="7397997" y="13499827"/>
              <a:ext cx="2290166" cy="3063911"/>
            </a:xfrm>
            <a:prstGeom prst="rect">
              <a:avLst/>
            </a:prstGeom>
          </p:spPr>
        </p:pic>
        <p:pic>
          <p:nvPicPr>
            <p:cNvPr id="16" name="Picture 2">
              <a:extLst>
                <a:ext uri="{FF2B5EF4-FFF2-40B4-BE49-F238E27FC236}">
                  <a16:creationId xmlns:a16="http://schemas.microsoft.com/office/drawing/2014/main" id="{20660DBA-CDE9-6AC2-53CC-5F65A37634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371"/>
            <a:stretch/>
          </p:blipFill>
          <p:spPr bwMode="auto">
            <a:xfrm>
              <a:off x="2027685" y="13397565"/>
              <a:ext cx="4327120" cy="326843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5C05EBD5-19CA-2E6A-893E-451A9DB63910}"/>
                </a:ext>
              </a:extLst>
            </p:cNvPr>
            <p:cNvSpPr/>
            <p:nvPr/>
          </p:nvSpPr>
          <p:spPr>
            <a:xfrm>
              <a:off x="3972994" y="13397565"/>
              <a:ext cx="645176" cy="3268434"/>
            </a:xfrm>
            <a:prstGeom prst="rect">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sz="2000" err="1">
                <a:solidFill>
                  <a:schemeClr val="tx1"/>
                </a:solidFill>
                <a:latin typeface="Trebuchet MS" panose="020B0603020202020204" pitchFamily="34" charset="0"/>
              </a:endParaRPr>
            </a:p>
          </p:txBody>
        </p:sp>
        <p:cxnSp>
          <p:nvCxnSpPr>
            <p:cNvPr id="21" name="Straight Arrow Connector 20">
              <a:extLst>
                <a:ext uri="{FF2B5EF4-FFF2-40B4-BE49-F238E27FC236}">
                  <a16:creationId xmlns:a16="http://schemas.microsoft.com/office/drawing/2014/main" id="{E246A6D7-2082-38CF-DCEF-3C5AF61D01EC}"/>
                </a:ext>
              </a:extLst>
            </p:cNvPr>
            <p:cNvCxnSpPr>
              <a:cxnSpLocks/>
            </p:cNvCxnSpPr>
            <p:nvPr/>
          </p:nvCxnSpPr>
          <p:spPr>
            <a:xfrm>
              <a:off x="6529381" y="15031782"/>
              <a:ext cx="868616" cy="0"/>
            </a:xfrm>
            <a:prstGeom prst="straightConnector1">
              <a:avLst/>
            </a:prstGeom>
            <a:noFill/>
            <a:ln w="57150" cap="flat" cmpd="sng" algn="ctr">
              <a:solidFill>
                <a:srgbClr val="76B900"/>
              </a:solidFill>
              <a:prstDash val="solid"/>
              <a:tailEnd type="triangle"/>
            </a:ln>
            <a:effectLst/>
          </p:spPr>
        </p:cxnSp>
        <p:cxnSp>
          <p:nvCxnSpPr>
            <p:cNvPr id="22" name="Straight Arrow Connector 21">
              <a:extLst>
                <a:ext uri="{FF2B5EF4-FFF2-40B4-BE49-F238E27FC236}">
                  <a16:creationId xmlns:a16="http://schemas.microsoft.com/office/drawing/2014/main" id="{EA113F0A-630F-FDB4-98BF-DD07631A5B27}"/>
                </a:ext>
              </a:extLst>
            </p:cNvPr>
            <p:cNvCxnSpPr>
              <a:cxnSpLocks/>
            </p:cNvCxnSpPr>
            <p:nvPr/>
          </p:nvCxnSpPr>
          <p:spPr>
            <a:xfrm>
              <a:off x="9785898" y="15031782"/>
              <a:ext cx="868616" cy="0"/>
            </a:xfrm>
            <a:prstGeom prst="straightConnector1">
              <a:avLst/>
            </a:prstGeom>
            <a:noFill/>
            <a:ln w="57150" cap="flat" cmpd="sng" algn="ctr">
              <a:solidFill>
                <a:srgbClr val="76B900"/>
              </a:solidFill>
              <a:prstDash val="solid"/>
              <a:tailEnd type="triangle"/>
            </a:ln>
            <a:effectLst/>
          </p:spPr>
        </p:cxnSp>
        <p:pic>
          <p:nvPicPr>
            <p:cNvPr id="23" name="Picture 2">
              <a:extLst>
                <a:ext uri="{FF2B5EF4-FFF2-40B4-BE49-F238E27FC236}">
                  <a16:creationId xmlns:a16="http://schemas.microsoft.com/office/drawing/2014/main" id="{690C1C10-3076-E000-70E2-0D53F9F723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394" r="47540"/>
            <a:stretch/>
          </p:blipFill>
          <p:spPr bwMode="auto">
            <a:xfrm>
              <a:off x="10990460" y="13376916"/>
              <a:ext cx="645176" cy="3268434"/>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889D11E8-2054-7492-C560-55A82AFC4B07}"/>
              </a:ext>
            </a:extLst>
          </p:cNvPr>
          <p:cNvPicPr>
            <a:picLocks noChangeAspect="1"/>
          </p:cNvPicPr>
          <p:nvPr/>
        </p:nvPicPr>
        <p:blipFill>
          <a:blip r:embed="rId3"/>
          <a:stretch>
            <a:fillRect/>
          </a:stretch>
        </p:blipFill>
        <p:spPr>
          <a:xfrm>
            <a:off x="13538497" y="4919786"/>
            <a:ext cx="1537612" cy="2057103"/>
          </a:xfrm>
          <a:prstGeom prst="rect">
            <a:avLst/>
          </a:prstGeom>
        </p:spPr>
      </p:pic>
      <p:cxnSp>
        <p:nvCxnSpPr>
          <p:cNvPr id="25" name="Straight Arrow Connector 24">
            <a:extLst>
              <a:ext uri="{FF2B5EF4-FFF2-40B4-BE49-F238E27FC236}">
                <a16:creationId xmlns:a16="http://schemas.microsoft.com/office/drawing/2014/main" id="{F6330E91-5BE5-E459-677C-E2C3D119E93D}"/>
              </a:ext>
            </a:extLst>
          </p:cNvPr>
          <p:cNvCxnSpPr>
            <a:cxnSpLocks/>
          </p:cNvCxnSpPr>
          <p:nvPr/>
        </p:nvCxnSpPr>
        <p:spPr>
          <a:xfrm>
            <a:off x="15222373" y="5872581"/>
            <a:ext cx="434308" cy="0"/>
          </a:xfrm>
          <a:prstGeom prst="straightConnector1">
            <a:avLst/>
          </a:prstGeom>
          <a:noFill/>
          <a:ln w="57150" cap="flat" cmpd="sng" algn="ctr">
            <a:solidFill>
              <a:srgbClr val="76B900"/>
            </a:solidFill>
            <a:prstDash val="solid"/>
            <a:tailEnd type="triangle"/>
          </a:ln>
          <a:effectLst/>
        </p:spPr>
      </p:cxnSp>
      <p:pic>
        <p:nvPicPr>
          <p:cNvPr id="26" name="Picture 25" descr="Dog with brown and white fur">
            <a:extLst>
              <a:ext uri="{FF2B5EF4-FFF2-40B4-BE49-F238E27FC236}">
                <a16:creationId xmlns:a16="http://schemas.microsoft.com/office/drawing/2014/main" id="{820A84C2-AAE2-F031-5412-FB6DA3F53B05}"/>
              </a:ext>
            </a:extLst>
          </p:cNvPr>
          <p:cNvPicPr>
            <a:picLocks noChangeAspect="1"/>
          </p:cNvPicPr>
          <p:nvPr/>
        </p:nvPicPr>
        <p:blipFill rotWithShape="1">
          <a:blip r:embed="rId5">
            <a:extLst>
              <a:ext uri="{28A0092B-C50C-407E-A947-70E740481C1C}">
                <a14:useLocalDpi xmlns:a14="http://schemas.microsoft.com/office/drawing/2010/main" val="0"/>
              </a:ext>
            </a:extLst>
          </a:blip>
          <a:srcRect l="13539" t="27019" r="47967" b="29000"/>
          <a:stretch/>
        </p:blipFill>
        <p:spPr>
          <a:xfrm>
            <a:off x="11580322" y="7260851"/>
            <a:ext cx="872548" cy="712090"/>
          </a:xfrm>
          <a:prstGeom prst="rect">
            <a:avLst/>
          </a:prstGeom>
        </p:spPr>
      </p:pic>
      <p:pic>
        <p:nvPicPr>
          <p:cNvPr id="27" name="Picture 26" descr="Kitten staring at the camera">
            <a:extLst>
              <a:ext uri="{FF2B5EF4-FFF2-40B4-BE49-F238E27FC236}">
                <a16:creationId xmlns:a16="http://schemas.microsoft.com/office/drawing/2014/main" id="{126FC646-36E7-46BE-A770-E7FBE32730D5}"/>
              </a:ext>
            </a:extLst>
          </p:cNvPr>
          <p:cNvPicPr>
            <a:picLocks noChangeAspect="1"/>
          </p:cNvPicPr>
          <p:nvPr/>
        </p:nvPicPr>
        <p:blipFill rotWithShape="1">
          <a:blip r:embed="rId6">
            <a:extLst>
              <a:ext uri="{28A0092B-C50C-407E-A947-70E740481C1C}">
                <a14:useLocalDpi xmlns:a14="http://schemas.microsoft.com/office/drawing/2010/main" val="0"/>
              </a:ext>
            </a:extLst>
          </a:blip>
          <a:srcRect r="52539" b="48903"/>
          <a:stretch/>
        </p:blipFill>
        <p:spPr>
          <a:xfrm>
            <a:off x="11531998" y="4575563"/>
            <a:ext cx="891020" cy="705184"/>
          </a:xfrm>
          <a:prstGeom prst="rect">
            <a:avLst/>
          </a:prstGeom>
        </p:spPr>
      </p:pic>
      <p:pic>
        <p:nvPicPr>
          <p:cNvPr id="28" name="Picture 27" descr="Kitten staring at the camera">
            <a:extLst>
              <a:ext uri="{FF2B5EF4-FFF2-40B4-BE49-F238E27FC236}">
                <a16:creationId xmlns:a16="http://schemas.microsoft.com/office/drawing/2014/main" id="{8F12B087-7D81-8C93-225D-FF1866A00240}"/>
              </a:ext>
            </a:extLst>
          </p:cNvPr>
          <p:cNvPicPr>
            <a:picLocks noChangeAspect="1"/>
          </p:cNvPicPr>
          <p:nvPr/>
        </p:nvPicPr>
        <p:blipFill rotWithShape="1">
          <a:blip r:embed="rId6">
            <a:extLst>
              <a:ext uri="{28A0092B-C50C-407E-A947-70E740481C1C}">
                <a14:useLocalDpi xmlns:a14="http://schemas.microsoft.com/office/drawing/2010/main" val="0"/>
              </a:ext>
            </a:extLst>
          </a:blip>
          <a:srcRect l="16203" t="63149" r="41274"/>
          <a:stretch/>
        </p:blipFill>
        <p:spPr>
          <a:xfrm>
            <a:off x="11550470" y="6012113"/>
            <a:ext cx="872549" cy="555860"/>
          </a:xfrm>
          <a:prstGeom prst="rect">
            <a:avLst/>
          </a:prstGeom>
        </p:spPr>
      </p:pic>
      <p:cxnSp>
        <p:nvCxnSpPr>
          <p:cNvPr id="29" name="Straight Arrow Connector 28">
            <a:extLst>
              <a:ext uri="{FF2B5EF4-FFF2-40B4-BE49-F238E27FC236}">
                <a16:creationId xmlns:a16="http://schemas.microsoft.com/office/drawing/2014/main" id="{C6C569D1-2BBD-7AAA-BAF5-FC94DADFDF16}"/>
              </a:ext>
            </a:extLst>
          </p:cNvPr>
          <p:cNvCxnSpPr>
            <a:cxnSpLocks/>
            <a:stCxn id="28" idx="3"/>
          </p:cNvCxnSpPr>
          <p:nvPr/>
        </p:nvCxnSpPr>
        <p:spPr>
          <a:xfrm flipV="1">
            <a:off x="12423018" y="6012113"/>
            <a:ext cx="1085627" cy="277930"/>
          </a:xfrm>
          <a:prstGeom prst="straightConnector1">
            <a:avLst/>
          </a:prstGeom>
          <a:noFill/>
          <a:ln w="57150" cap="flat" cmpd="sng" algn="ctr">
            <a:solidFill>
              <a:srgbClr val="76B900"/>
            </a:solidFill>
            <a:prstDash val="solid"/>
            <a:tailEnd type="triangle"/>
          </a:ln>
          <a:effectLst/>
        </p:spPr>
      </p:cxnSp>
      <p:cxnSp>
        <p:nvCxnSpPr>
          <p:cNvPr id="30" name="Straight Arrow Connector 29">
            <a:extLst>
              <a:ext uri="{FF2B5EF4-FFF2-40B4-BE49-F238E27FC236}">
                <a16:creationId xmlns:a16="http://schemas.microsoft.com/office/drawing/2014/main" id="{473C8944-BDA7-F064-A461-E07B09D37191}"/>
              </a:ext>
            </a:extLst>
          </p:cNvPr>
          <p:cNvCxnSpPr>
            <a:cxnSpLocks/>
            <a:stCxn id="26" idx="3"/>
          </p:cNvCxnSpPr>
          <p:nvPr/>
        </p:nvCxnSpPr>
        <p:spPr>
          <a:xfrm flipV="1">
            <a:off x="12452870" y="6290042"/>
            <a:ext cx="1085627" cy="1326854"/>
          </a:xfrm>
          <a:prstGeom prst="straightConnector1">
            <a:avLst/>
          </a:prstGeom>
          <a:noFill/>
          <a:ln w="57150" cap="flat" cmpd="sng" algn="ctr">
            <a:solidFill>
              <a:srgbClr val="76B900"/>
            </a:solidFill>
            <a:prstDash val="solid"/>
            <a:tailEnd type="triangle"/>
          </a:ln>
          <a:effectLst/>
        </p:spPr>
      </p:cxnSp>
      <p:sp>
        <p:nvSpPr>
          <p:cNvPr id="31" name="TextBox 30">
            <a:extLst>
              <a:ext uri="{FF2B5EF4-FFF2-40B4-BE49-F238E27FC236}">
                <a16:creationId xmlns:a16="http://schemas.microsoft.com/office/drawing/2014/main" id="{03E3033C-60F4-8FCC-C80B-1CFF4AE0AF8E}"/>
              </a:ext>
            </a:extLst>
          </p:cNvPr>
          <p:cNvSpPr txBox="1"/>
          <p:nvPr/>
        </p:nvSpPr>
        <p:spPr>
          <a:xfrm>
            <a:off x="15721501" y="5710998"/>
            <a:ext cx="2142579" cy="369332"/>
          </a:xfrm>
          <a:prstGeom prst="rect">
            <a:avLst/>
          </a:prstGeom>
          <a:noFill/>
          <a:ln w="6350" cap="flat" cmpd="sng" algn="ctr">
            <a:noFill/>
            <a:prstDash val="solid"/>
          </a:ln>
          <a:effectLst/>
        </p:spPr>
        <p:txBody>
          <a:bodyPr wrap="square">
            <a:spAutoFit/>
          </a:bodyPr>
          <a:lstStyle/>
          <a:p>
            <a:pPr defTabSz="76193" fontAlgn="auto">
              <a:spcBef>
                <a:spcPts val="0"/>
              </a:spcBef>
              <a:spcAft>
                <a:spcPts val="0"/>
              </a:spcAft>
              <a:defRPr/>
            </a:pPr>
            <a:r>
              <a:rPr lang="fr-FR" kern="0">
                <a:solidFill>
                  <a:srgbClr val="000000"/>
                </a:solidFill>
                <a:latin typeface="Open Sans"/>
                <a:ea typeface="+mn-ea"/>
              </a:rPr>
              <a:t>Not </a:t>
            </a:r>
            <a:r>
              <a:rPr lang="fr-FR" kern="0" err="1">
                <a:solidFill>
                  <a:srgbClr val="000000"/>
                </a:solidFill>
                <a:latin typeface="Open Sans"/>
                <a:ea typeface="+mn-ea"/>
              </a:rPr>
              <a:t>same</a:t>
            </a:r>
            <a:r>
              <a:rPr lang="fr-FR" kern="0">
                <a:solidFill>
                  <a:srgbClr val="000000"/>
                </a:solidFill>
                <a:latin typeface="Open Sans"/>
                <a:ea typeface="+mn-ea"/>
              </a:rPr>
              <a:t> </a:t>
            </a:r>
            <a:r>
              <a:rPr lang="fr-FR" kern="0" err="1">
                <a:solidFill>
                  <a:srgbClr val="000000"/>
                </a:solidFill>
                <a:latin typeface="Open Sans"/>
                <a:ea typeface="+mn-ea"/>
              </a:rPr>
              <a:t>picture</a:t>
            </a:r>
            <a:endParaRPr lang="fr-FR" kern="0">
              <a:solidFill>
                <a:srgbClr val="000000"/>
              </a:solidFill>
              <a:latin typeface="Open Sans"/>
              <a:ea typeface="+mn-ea"/>
            </a:endParaRPr>
          </a:p>
        </p:txBody>
      </p:sp>
      <p:sp>
        <p:nvSpPr>
          <p:cNvPr id="7168" name="Rectangle 7167">
            <a:extLst>
              <a:ext uri="{FF2B5EF4-FFF2-40B4-BE49-F238E27FC236}">
                <a16:creationId xmlns:a16="http://schemas.microsoft.com/office/drawing/2014/main" id="{6CE81267-6781-7B02-416A-0504D3E9B512}"/>
              </a:ext>
            </a:extLst>
          </p:cNvPr>
          <p:cNvSpPr/>
          <p:nvPr/>
        </p:nvSpPr>
        <p:spPr>
          <a:xfrm>
            <a:off x="2835159" y="2170943"/>
            <a:ext cx="3745466" cy="5744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2"/>
                </a:solidFill>
              </a:rPr>
              <a:t>Masking Loss</a:t>
            </a:r>
          </a:p>
        </p:txBody>
      </p:sp>
      <p:sp>
        <p:nvSpPr>
          <p:cNvPr id="7169" name="Rectangle 7168">
            <a:extLst>
              <a:ext uri="{FF2B5EF4-FFF2-40B4-BE49-F238E27FC236}">
                <a16:creationId xmlns:a16="http://schemas.microsoft.com/office/drawing/2014/main" id="{78D88BB3-DE08-8C46-FD6F-DAFB288A5DD4}"/>
              </a:ext>
            </a:extLst>
          </p:cNvPr>
          <p:cNvSpPr/>
          <p:nvPr/>
        </p:nvSpPr>
        <p:spPr>
          <a:xfrm>
            <a:off x="12468307" y="2170943"/>
            <a:ext cx="3745466" cy="5744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2"/>
                </a:solidFill>
              </a:rPr>
              <a:t>Contrastive Loss</a:t>
            </a:r>
          </a:p>
        </p:txBody>
      </p:sp>
      <p:sp>
        <p:nvSpPr>
          <p:cNvPr id="8" name="TextBox 7">
            <a:extLst>
              <a:ext uri="{FF2B5EF4-FFF2-40B4-BE49-F238E27FC236}">
                <a16:creationId xmlns:a16="http://schemas.microsoft.com/office/drawing/2014/main" id="{8F32A2F3-E6CE-A031-D1FC-3397897CAABE}"/>
              </a:ext>
            </a:extLst>
          </p:cNvPr>
          <p:cNvSpPr txBox="1"/>
          <p:nvPr/>
        </p:nvSpPr>
        <p:spPr>
          <a:xfrm>
            <a:off x="2074687" y="2786589"/>
            <a:ext cx="5031515"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Omit data and force the model to predict what missing data was</a:t>
            </a:r>
          </a:p>
        </p:txBody>
      </p:sp>
      <p:sp>
        <p:nvSpPr>
          <p:cNvPr id="19" name="TextBox 18">
            <a:extLst>
              <a:ext uri="{FF2B5EF4-FFF2-40B4-BE49-F238E27FC236}">
                <a16:creationId xmlns:a16="http://schemas.microsoft.com/office/drawing/2014/main" id="{8E2E979D-76DA-ADBC-3ADA-0C3D75C2C426}"/>
              </a:ext>
            </a:extLst>
          </p:cNvPr>
          <p:cNvSpPr txBox="1"/>
          <p:nvPr/>
        </p:nvSpPr>
        <p:spPr>
          <a:xfrm>
            <a:off x="11422877" y="2786589"/>
            <a:ext cx="5799725"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Use out of distribution data to condition model on in-distribution data</a:t>
            </a:r>
          </a:p>
        </p:txBody>
      </p:sp>
      <p:sp>
        <p:nvSpPr>
          <p:cNvPr id="32" name="TextBox 31">
            <a:extLst>
              <a:ext uri="{FF2B5EF4-FFF2-40B4-BE49-F238E27FC236}">
                <a16:creationId xmlns:a16="http://schemas.microsoft.com/office/drawing/2014/main" id="{86B7BFE0-3D39-B51D-9E80-B206DEB5A4C6}"/>
              </a:ext>
            </a:extLst>
          </p:cNvPr>
          <p:cNvSpPr txBox="1"/>
          <p:nvPr/>
        </p:nvSpPr>
        <p:spPr>
          <a:xfrm>
            <a:off x="2192134" y="6286989"/>
            <a:ext cx="50315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2"/>
                </a:solidFill>
                <a:latin typeface="Trebuchet MS" panose="020B0603020202020204" pitchFamily="34" charset="0"/>
              </a:rPr>
              <a:t>Masking loss applied to text prediction</a:t>
            </a:r>
          </a:p>
        </p:txBody>
      </p:sp>
      <p:sp>
        <p:nvSpPr>
          <p:cNvPr id="33" name="TextBox 32">
            <a:extLst>
              <a:ext uri="{FF2B5EF4-FFF2-40B4-BE49-F238E27FC236}">
                <a16:creationId xmlns:a16="http://schemas.microsoft.com/office/drawing/2014/main" id="{B0F79729-FDAE-8F01-101E-F547087DE331}"/>
              </a:ext>
            </a:extLst>
          </p:cNvPr>
          <p:cNvSpPr txBox="1"/>
          <p:nvPr/>
        </p:nvSpPr>
        <p:spPr>
          <a:xfrm>
            <a:off x="1983081" y="9681404"/>
            <a:ext cx="50315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dirty="0">
                <a:solidFill>
                  <a:schemeClr val="tx2"/>
                </a:solidFill>
                <a:latin typeface="Trebuchet MS" panose="020B0603020202020204" pitchFamily="34" charset="0"/>
              </a:rPr>
              <a:t>Masking loss applied to Speech Processing</a:t>
            </a:r>
          </a:p>
        </p:txBody>
      </p:sp>
    </p:spTree>
    <p:extLst>
      <p:ext uri="{BB962C8B-B14F-4D97-AF65-F5344CB8AC3E}">
        <p14:creationId xmlns:p14="http://schemas.microsoft.com/office/powerpoint/2010/main" val="1530090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lstStyle/>
          <a:p>
            <a:r>
              <a:rPr lang="en-GB"/>
              <a:t>The Scaling Laws</a:t>
            </a:r>
            <a:endParaRPr lang="en-US"/>
          </a:p>
        </p:txBody>
      </p:sp>
    </p:spTree>
    <p:extLst>
      <p:ext uri="{BB962C8B-B14F-4D97-AF65-F5344CB8AC3E}">
        <p14:creationId xmlns:p14="http://schemas.microsoft.com/office/powerpoint/2010/main" val="131242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AB8749-197B-4E08-B5B7-1099AE920EAB}"/>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l="4272" t="11371" r="3838"/>
          <a:stretch/>
        </p:blipFill>
        <p:spPr>
          <a:xfrm>
            <a:off x="1612802" y="2610936"/>
            <a:ext cx="14989233" cy="469724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9F8BCEF-BA5B-4B32-9026-2FD85685B5BF}"/>
              </a:ext>
            </a:extLst>
          </p:cNvPr>
          <p:cNvSpPr>
            <a:spLocks noGrp="1"/>
          </p:cNvSpPr>
          <p:nvPr>
            <p:ph type="title"/>
          </p:nvPr>
        </p:nvSpPr>
        <p:spPr/>
        <p:txBody>
          <a:bodyPr/>
          <a:lstStyle/>
          <a:p>
            <a:r>
              <a:rPr lang="en-GB" sz="4800"/>
              <a:t>Empirical evidence</a:t>
            </a:r>
            <a:endParaRPr lang="en-US" sz="4800"/>
          </a:p>
        </p:txBody>
      </p:sp>
      <p:sp>
        <p:nvSpPr>
          <p:cNvPr id="4" name="Text Placeholder 3">
            <a:extLst>
              <a:ext uri="{FF2B5EF4-FFF2-40B4-BE49-F238E27FC236}">
                <a16:creationId xmlns:a16="http://schemas.microsoft.com/office/drawing/2014/main" id="{A13E87D2-E4C3-482A-BA75-D282DFD3DEE2}"/>
              </a:ext>
            </a:extLst>
          </p:cNvPr>
          <p:cNvSpPr>
            <a:spLocks noGrp="1"/>
          </p:cNvSpPr>
          <p:nvPr>
            <p:ph type="body" sz="quarter" idx="10"/>
          </p:nvPr>
        </p:nvSpPr>
        <p:spPr/>
        <p:txBody>
          <a:bodyPr/>
          <a:lstStyle/>
          <a:p>
            <a:r>
              <a:rPr lang="en-GB" sz="3000">
                <a:solidFill>
                  <a:schemeClr val="tx2"/>
                </a:solidFill>
              </a:rPr>
              <a:t>The Scaling Laws in NLP</a:t>
            </a:r>
            <a:endParaRPr lang="en-US" sz="3000">
              <a:solidFill>
                <a:schemeClr val="tx2"/>
              </a:solidFill>
            </a:endParaRPr>
          </a:p>
        </p:txBody>
      </p:sp>
      <p:sp>
        <p:nvSpPr>
          <p:cNvPr id="5" name="TextBox 4">
            <a:extLst>
              <a:ext uri="{FF2B5EF4-FFF2-40B4-BE49-F238E27FC236}">
                <a16:creationId xmlns:a16="http://schemas.microsoft.com/office/drawing/2014/main" id="{FEB9F833-2107-4DE9-AC53-E19A68D06071}"/>
              </a:ext>
            </a:extLst>
          </p:cNvPr>
          <p:cNvSpPr txBox="1"/>
          <p:nvPr/>
        </p:nvSpPr>
        <p:spPr>
          <a:xfrm>
            <a:off x="1" y="9369736"/>
            <a:ext cx="15188595" cy="9441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nSpc>
                <a:spcPct val="90000"/>
              </a:lnSpc>
            </a:pPr>
            <a:endParaRPr lang="en-US" sz="1350">
              <a:solidFill>
                <a:schemeClr val="tx2"/>
              </a:solidFill>
            </a:endParaRPr>
          </a:p>
          <a:p>
            <a:pPr>
              <a:lnSpc>
                <a:spcPct val="90000"/>
              </a:lnSpc>
            </a:pPr>
            <a:r>
              <a:rPr lang="en-US" sz="1600">
                <a:solidFill>
                  <a:schemeClr val="tx2"/>
                </a:solidFill>
              </a:rPr>
              <a:t>Tom </a:t>
            </a:r>
            <a:r>
              <a:rPr lang="en-US" sz="1600" err="1">
                <a:solidFill>
                  <a:schemeClr val="tx2"/>
                </a:solidFill>
              </a:rPr>
              <a:t>Henighan</a:t>
            </a:r>
            <a:r>
              <a:rPr lang="en-US" sz="1600">
                <a:solidFill>
                  <a:schemeClr val="tx2"/>
                </a:solidFill>
              </a:rPr>
              <a:t>, Jared Kaplan, </a:t>
            </a:r>
            <a:r>
              <a:rPr lang="en-US" sz="1600" err="1">
                <a:solidFill>
                  <a:schemeClr val="tx2"/>
                </a:solidFill>
              </a:rPr>
              <a:t>Mor</a:t>
            </a:r>
            <a:r>
              <a:rPr lang="en-US" sz="1600">
                <a:solidFill>
                  <a:schemeClr val="tx2"/>
                </a:solidFill>
              </a:rPr>
              <a:t> Katz, Mark Chen, Christopher Hesse, Jacob Jackson, </a:t>
            </a:r>
            <a:r>
              <a:rPr lang="en-US" sz="1600" err="1">
                <a:solidFill>
                  <a:schemeClr val="tx2"/>
                </a:solidFill>
              </a:rPr>
              <a:t>Heewoo</a:t>
            </a:r>
            <a:r>
              <a:rPr lang="en-US" sz="1600">
                <a:solidFill>
                  <a:schemeClr val="tx2"/>
                </a:solidFill>
              </a:rPr>
              <a:t> Jun, Tom B. Brown, Prafulla </a:t>
            </a:r>
            <a:r>
              <a:rPr lang="en-US" sz="1600" err="1">
                <a:solidFill>
                  <a:schemeClr val="tx2"/>
                </a:solidFill>
              </a:rPr>
              <a:t>Dhariwal</a:t>
            </a:r>
            <a:r>
              <a:rPr lang="en-US" sz="1600">
                <a:solidFill>
                  <a:schemeClr val="tx2"/>
                </a:solidFill>
              </a:rPr>
              <a:t>, Scott Gray, Chris </a:t>
            </a:r>
            <a:r>
              <a:rPr lang="en-US" sz="1600" err="1">
                <a:solidFill>
                  <a:schemeClr val="tx2"/>
                </a:solidFill>
              </a:rPr>
              <a:t>Hallacy</a:t>
            </a:r>
            <a:r>
              <a:rPr lang="en-US" sz="1600">
                <a:solidFill>
                  <a:schemeClr val="tx2"/>
                </a:solidFill>
              </a:rPr>
              <a:t>, Benjamin Mann, Alec Radford, Aditya Ramesh, Nick Ryder, Daniel M. Ziegler, John Schulman, Dario </a:t>
            </a:r>
            <a:r>
              <a:rPr lang="en-US" sz="1600" err="1">
                <a:solidFill>
                  <a:schemeClr val="tx2"/>
                </a:solidFill>
              </a:rPr>
              <a:t>Amodei</a:t>
            </a:r>
            <a:r>
              <a:rPr lang="en-US" sz="1600">
                <a:solidFill>
                  <a:schemeClr val="tx2"/>
                </a:solidFill>
              </a:rPr>
              <a:t>, Sam </a:t>
            </a:r>
            <a:r>
              <a:rPr lang="en-US" sz="1600" err="1">
                <a:solidFill>
                  <a:schemeClr val="tx2"/>
                </a:solidFill>
              </a:rPr>
              <a:t>McCandlish</a:t>
            </a:r>
            <a:r>
              <a:rPr lang="en-US" sz="1600" b="1">
                <a:solidFill>
                  <a:schemeClr val="tx2"/>
                </a:solidFill>
              </a:rPr>
              <a:t>. Scaling Laws for Autoregressive Generative Modeling</a:t>
            </a:r>
            <a:r>
              <a:rPr lang="en-US" sz="1600">
                <a:solidFill>
                  <a:schemeClr val="tx2"/>
                </a:solidFill>
              </a:rPr>
              <a:t>.2020</a:t>
            </a:r>
            <a:endParaRPr lang="en-US" sz="4400">
              <a:solidFill>
                <a:schemeClr val="tx2"/>
              </a:solidFill>
            </a:endParaRPr>
          </a:p>
        </p:txBody>
      </p:sp>
      <p:sp>
        <p:nvSpPr>
          <p:cNvPr id="3" name="TextBox 2">
            <a:extLst>
              <a:ext uri="{FF2B5EF4-FFF2-40B4-BE49-F238E27FC236}">
                <a16:creationId xmlns:a16="http://schemas.microsoft.com/office/drawing/2014/main" id="{5D4FD6A4-5D0A-39FC-7C12-6E24FFBB871A}"/>
              </a:ext>
            </a:extLst>
          </p:cNvPr>
          <p:cNvSpPr txBox="1"/>
          <p:nvPr/>
        </p:nvSpPr>
        <p:spPr>
          <a:xfrm>
            <a:off x="2721408" y="7906534"/>
            <a:ext cx="1284518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Error rate decreases with a </a:t>
            </a:r>
            <a:r>
              <a:rPr lang="en-US" sz="2400" b="1" dirty="0">
                <a:solidFill>
                  <a:schemeClr val="bg1"/>
                </a:solidFill>
                <a:latin typeface="Trebuchet MS" panose="020B0603020202020204" pitchFamily="34" charset="0"/>
              </a:rPr>
              <a:t>simultaneous</a:t>
            </a:r>
            <a:r>
              <a:rPr lang="en-US" sz="2400" dirty="0">
                <a:solidFill>
                  <a:schemeClr val="bg1"/>
                </a:solidFill>
                <a:latin typeface="Trebuchet MS" panose="020B0603020202020204" pitchFamily="34" charset="0"/>
              </a:rPr>
              <a:t> increase in compute, dataset size and model size</a:t>
            </a:r>
          </a:p>
        </p:txBody>
      </p:sp>
    </p:spTree>
    <p:extLst>
      <p:ext uri="{BB962C8B-B14F-4D97-AF65-F5344CB8AC3E}">
        <p14:creationId xmlns:p14="http://schemas.microsoft.com/office/powerpoint/2010/main" val="3617546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BCEF-BA5B-4B32-9026-2FD85685B5BF}"/>
              </a:ext>
            </a:extLst>
          </p:cNvPr>
          <p:cNvSpPr>
            <a:spLocks noGrp="1"/>
          </p:cNvSpPr>
          <p:nvPr>
            <p:ph type="title"/>
          </p:nvPr>
        </p:nvSpPr>
        <p:spPr/>
        <p:txBody>
          <a:bodyPr/>
          <a:lstStyle/>
          <a:p>
            <a:r>
              <a:rPr lang="en-GB" sz="4800"/>
              <a:t>Empirical evidence</a:t>
            </a:r>
            <a:endParaRPr lang="en-US" sz="4800"/>
          </a:p>
        </p:txBody>
      </p:sp>
      <p:sp>
        <p:nvSpPr>
          <p:cNvPr id="4" name="Text Placeholder 3">
            <a:extLst>
              <a:ext uri="{FF2B5EF4-FFF2-40B4-BE49-F238E27FC236}">
                <a16:creationId xmlns:a16="http://schemas.microsoft.com/office/drawing/2014/main" id="{A13E87D2-E4C3-482A-BA75-D282DFD3DEE2}"/>
              </a:ext>
            </a:extLst>
          </p:cNvPr>
          <p:cNvSpPr>
            <a:spLocks noGrp="1"/>
          </p:cNvSpPr>
          <p:nvPr>
            <p:ph type="body" sz="quarter" idx="10"/>
          </p:nvPr>
        </p:nvSpPr>
        <p:spPr/>
        <p:txBody>
          <a:bodyPr/>
          <a:lstStyle/>
          <a:p>
            <a:r>
              <a:rPr lang="en-GB" sz="3000">
                <a:solidFill>
                  <a:schemeClr val="tx2"/>
                </a:solidFill>
              </a:rPr>
              <a:t>The Scaling Laws for generative models</a:t>
            </a:r>
          </a:p>
        </p:txBody>
      </p:sp>
      <p:pic>
        <p:nvPicPr>
          <p:cNvPr id="10" name="Picture 9">
            <a:extLst>
              <a:ext uri="{FF2B5EF4-FFF2-40B4-BE49-F238E27FC236}">
                <a16:creationId xmlns:a16="http://schemas.microsoft.com/office/drawing/2014/main" id="{74EE7EF3-18C8-30FF-E5CC-6B59F549495B}"/>
              </a:ext>
            </a:extLst>
          </p:cNvPr>
          <p:cNvPicPr>
            <a:picLocks noChangeAspect="1"/>
          </p:cNvPicPr>
          <p:nvPr/>
        </p:nvPicPr>
        <p:blipFill rotWithShape="1">
          <a:blip r:embed="rId3">
            <a:alphaModFix/>
          </a:blip>
          <a:srcRect l="4923" t="7974" r="2235"/>
          <a:stretch/>
        </p:blipFill>
        <p:spPr>
          <a:xfrm>
            <a:off x="2938509" y="2264476"/>
            <a:ext cx="12410982" cy="624976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1EE4B700-4F7D-7A61-0935-9C85ED941424}"/>
              </a:ext>
            </a:extLst>
          </p:cNvPr>
          <p:cNvSpPr txBox="1"/>
          <p:nvPr/>
        </p:nvSpPr>
        <p:spPr>
          <a:xfrm>
            <a:off x="1" y="9902304"/>
            <a:ext cx="15188595" cy="3139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nSpc>
                <a:spcPct val="90000"/>
              </a:lnSpc>
            </a:pPr>
            <a:r>
              <a:rPr lang="en-US" sz="1600" err="1">
                <a:solidFill>
                  <a:schemeClr val="tx2"/>
                </a:solidFill>
                <a:latin typeface="Arial" panose="020B0604020202020204" pitchFamily="34" charset="0"/>
              </a:rPr>
              <a:t>Henighan</a:t>
            </a:r>
            <a:r>
              <a:rPr lang="en-US" sz="1600">
                <a:solidFill>
                  <a:schemeClr val="tx2"/>
                </a:solidFill>
                <a:latin typeface="Arial" panose="020B0604020202020204" pitchFamily="34" charset="0"/>
              </a:rPr>
              <a:t>, Tom, et al. "</a:t>
            </a:r>
            <a:r>
              <a:rPr lang="en-US" sz="1600" b="1">
                <a:solidFill>
                  <a:schemeClr val="tx2"/>
                </a:solidFill>
                <a:latin typeface="Arial" panose="020B0604020202020204" pitchFamily="34" charset="0"/>
              </a:rPr>
              <a:t>Scaling laws for autoregressive generative modeling</a:t>
            </a:r>
            <a:r>
              <a:rPr lang="en-US" sz="1600">
                <a:solidFill>
                  <a:schemeClr val="tx2"/>
                </a:solidFill>
                <a:latin typeface="Arial" panose="020B0604020202020204" pitchFamily="34" charset="0"/>
              </a:rPr>
              <a:t>." </a:t>
            </a:r>
            <a:r>
              <a:rPr lang="en-US" sz="1600" i="1" err="1">
                <a:solidFill>
                  <a:schemeClr val="tx2"/>
                </a:solidFill>
                <a:latin typeface="Arial" panose="020B0604020202020204" pitchFamily="34" charset="0"/>
              </a:rPr>
              <a:t>arXiv</a:t>
            </a:r>
            <a:r>
              <a:rPr lang="en-US" sz="1600" i="1">
                <a:solidFill>
                  <a:schemeClr val="tx2"/>
                </a:solidFill>
                <a:latin typeface="Arial" panose="020B0604020202020204" pitchFamily="34" charset="0"/>
              </a:rPr>
              <a:t> preprint arXiv:2010.14701</a:t>
            </a:r>
            <a:r>
              <a:rPr lang="en-US" sz="1600">
                <a:solidFill>
                  <a:schemeClr val="tx2"/>
                </a:solidFill>
                <a:latin typeface="Arial" panose="020B0604020202020204" pitchFamily="34" charset="0"/>
              </a:rPr>
              <a:t> (2020).</a:t>
            </a:r>
            <a:endParaRPr lang="en-US" sz="4000">
              <a:solidFill>
                <a:schemeClr val="tx2"/>
              </a:solidFill>
            </a:endParaRPr>
          </a:p>
        </p:txBody>
      </p:sp>
      <p:sp>
        <p:nvSpPr>
          <p:cNvPr id="5" name="TextBox 4">
            <a:extLst>
              <a:ext uri="{FF2B5EF4-FFF2-40B4-BE49-F238E27FC236}">
                <a16:creationId xmlns:a16="http://schemas.microsoft.com/office/drawing/2014/main" id="{80806369-BDA4-A803-73D5-4364B21D66CD}"/>
              </a:ext>
            </a:extLst>
          </p:cNvPr>
          <p:cNvSpPr txBox="1"/>
          <p:nvPr/>
        </p:nvSpPr>
        <p:spPr>
          <a:xfrm>
            <a:off x="2721408" y="8783542"/>
            <a:ext cx="1284518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Error rate decreases with a </a:t>
            </a:r>
            <a:r>
              <a:rPr lang="en-US" sz="2400" b="1" dirty="0">
                <a:solidFill>
                  <a:schemeClr val="bg1"/>
                </a:solidFill>
                <a:latin typeface="Trebuchet MS" panose="020B0603020202020204" pitchFamily="34" charset="0"/>
              </a:rPr>
              <a:t>simultaneous</a:t>
            </a:r>
            <a:r>
              <a:rPr lang="en-US" sz="2400" dirty="0">
                <a:solidFill>
                  <a:schemeClr val="bg1"/>
                </a:solidFill>
                <a:latin typeface="Trebuchet MS" panose="020B0603020202020204" pitchFamily="34" charset="0"/>
              </a:rPr>
              <a:t> increase in compute, dataset size and model size</a:t>
            </a:r>
          </a:p>
        </p:txBody>
      </p:sp>
    </p:spTree>
    <p:extLst>
      <p:ext uri="{BB962C8B-B14F-4D97-AF65-F5344CB8AC3E}">
        <p14:creationId xmlns:p14="http://schemas.microsoft.com/office/powerpoint/2010/main" val="2565089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C155F49-2457-445F-4017-666AA19E585B}"/>
              </a:ext>
            </a:extLst>
          </p:cNvPr>
          <p:cNvSpPr txBox="1"/>
          <p:nvPr/>
        </p:nvSpPr>
        <p:spPr>
          <a:xfrm>
            <a:off x="152400" y="9571994"/>
            <a:ext cx="15188595" cy="3139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nSpc>
                <a:spcPct val="90000"/>
              </a:lnSpc>
            </a:pPr>
            <a:r>
              <a:rPr lang="en-US" sz="1600" err="1">
                <a:solidFill>
                  <a:schemeClr val="tx2"/>
                </a:solidFill>
                <a:latin typeface="Arial" panose="020B0604020202020204" pitchFamily="34" charset="0"/>
              </a:rPr>
              <a:t>Zhai</a:t>
            </a:r>
            <a:r>
              <a:rPr lang="en-US" sz="1600">
                <a:solidFill>
                  <a:schemeClr val="tx2"/>
                </a:solidFill>
                <a:latin typeface="Arial" panose="020B0604020202020204" pitchFamily="34" charset="0"/>
              </a:rPr>
              <a:t>, </a:t>
            </a:r>
            <a:r>
              <a:rPr lang="en-US" sz="1600" err="1">
                <a:solidFill>
                  <a:schemeClr val="tx2"/>
                </a:solidFill>
                <a:latin typeface="Arial" panose="020B0604020202020204" pitchFamily="34" charset="0"/>
              </a:rPr>
              <a:t>Xiaohua</a:t>
            </a:r>
            <a:r>
              <a:rPr lang="en-US" sz="1600">
                <a:solidFill>
                  <a:schemeClr val="tx2"/>
                </a:solidFill>
                <a:latin typeface="Arial" panose="020B0604020202020204" pitchFamily="34" charset="0"/>
              </a:rPr>
              <a:t>, et al. "</a:t>
            </a:r>
            <a:r>
              <a:rPr lang="en-US" sz="1600" b="1">
                <a:solidFill>
                  <a:schemeClr val="tx2"/>
                </a:solidFill>
                <a:latin typeface="Arial" panose="020B0604020202020204" pitchFamily="34" charset="0"/>
              </a:rPr>
              <a:t>Scaling vision transformers</a:t>
            </a:r>
            <a:r>
              <a:rPr lang="en-US" sz="1600">
                <a:solidFill>
                  <a:schemeClr val="tx2"/>
                </a:solidFill>
                <a:latin typeface="Arial" panose="020B0604020202020204" pitchFamily="34" charset="0"/>
              </a:rPr>
              <a:t>." </a:t>
            </a:r>
            <a:r>
              <a:rPr lang="en-US" sz="1600" i="1" err="1">
                <a:solidFill>
                  <a:schemeClr val="tx2"/>
                </a:solidFill>
                <a:latin typeface="Arial" panose="020B0604020202020204" pitchFamily="34" charset="0"/>
              </a:rPr>
              <a:t>arXiv</a:t>
            </a:r>
            <a:r>
              <a:rPr lang="en-US" sz="1600" i="1">
                <a:solidFill>
                  <a:schemeClr val="tx2"/>
                </a:solidFill>
                <a:latin typeface="Arial" panose="020B0604020202020204" pitchFamily="34" charset="0"/>
              </a:rPr>
              <a:t> preprint arXiv:2106.04560</a:t>
            </a:r>
            <a:r>
              <a:rPr lang="en-US" sz="1600">
                <a:solidFill>
                  <a:schemeClr val="tx2"/>
                </a:solidFill>
                <a:latin typeface="Arial" panose="020B0604020202020204" pitchFamily="34" charset="0"/>
              </a:rPr>
              <a:t> (2021).</a:t>
            </a:r>
            <a:endParaRPr lang="en-US" sz="4000">
              <a:solidFill>
                <a:schemeClr val="tx2"/>
              </a:solidFill>
            </a:endParaRPr>
          </a:p>
        </p:txBody>
      </p:sp>
      <p:sp>
        <p:nvSpPr>
          <p:cNvPr id="2" name="Title 1">
            <a:extLst>
              <a:ext uri="{FF2B5EF4-FFF2-40B4-BE49-F238E27FC236}">
                <a16:creationId xmlns:a16="http://schemas.microsoft.com/office/drawing/2014/main" id="{99F8BCEF-BA5B-4B32-9026-2FD85685B5BF}"/>
              </a:ext>
            </a:extLst>
          </p:cNvPr>
          <p:cNvSpPr>
            <a:spLocks noGrp="1"/>
          </p:cNvSpPr>
          <p:nvPr>
            <p:ph type="title"/>
          </p:nvPr>
        </p:nvSpPr>
        <p:spPr/>
        <p:txBody>
          <a:bodyPr/>
          <a:lstStyle/>
          <a:p>
            <a:r>
              <a:rPr lang="en-GB" sz="4800"/>
              <a:t>Empirical evidence</a:t>
            </a:r>
            <a:endParaRPr lang="en-US" sz="4800"/>
          </a:p>
        </p:txBody>
      </p:sp>
      <p:sp>
        <p:nvSpPr>
          <p:cNvPr id="4" name="Text Placeholder 3">
            <a:extLst>
              <a:ext uri="{FF2B5EF4-FFF2-40B4-BE49-F238E27FC236}">
                <a16:creationId xmlns:a16="http://schemas.microsoft.com/office/drawing/2014/main" id="{A13E87D2-E4C3-482A-BA75-D282DFD3DEE2}"/>
              </a:ext>
            </a:extLst>
          </p:cNvPr>
          <p:cNvSpPr>
            <a:spLocks noGrp="1"/>
          </p:cNvSpPr>
          <p:nvPr>
            <p:ph type="body" sz="quarter" idx="10"/>
          </p:nvPr>
        </p:nvSpPr>
        <p:spPr/>
        <p:txBody>
          <a:bodyPr/>
          <a:lstStyle/>
          <a:p>
            <a:r>
              <a:rPr lang="en-GB" sz="3000">
                <a:solidFill>
                  <a:schemeClr val="tx2"/>
                </a:solidFill>
              </a:rPr>
              <a:t>The Scaling Laws in Computer Vision &amp; Speech</a:t>
            </a:r>
            <a:endParaRPr lang="en-US" sz="3000">
              <a:solidFill>
                <a:schemeClr val="tx2"/>
              </a:solidFill>
            </a:endParaRPr>
          </a:p>
        </p:txBody>
      </p:sp>
      <p:grpSp>
        <p:nvGrpSpPr>
          <p:cNvPr id="3" name="Group 2">
            <a:extLst>
              <a:ext uri="{FF2B5EF4-FFF2-40B4-BE49-F238E27FC236}">
                <a16:creationId xmlns:a16="http://schemas.microsoft.com/office/drawing/2014/main" id="{8EAE1DCF-3730-4E01-9FA7-5CC77373571D}"/>
              </a:ext>
            </a:extLst>
          </p:cNvPr>
          <p:cNvGrpSpPr/>
          <p:nvPr/>
        </p:nvGrpSpPr>
        <p:grpSpPr>
          <a:xfrm>
            <a:off x="577360" y="1947672"/>
            <a:ext cx="17133280" cy="7159633"/>
            <a:chOff x="577360" y="1883783"/>
            <a:chExt cx="17133280" cy="7159633"/>
          </a:xfrm>
        </p:grpSpPr>
        <p:pic>
          <p:nvPicPr>
            <p:cNvPr id="10" name="Picture 9">
              <a:extLst>
                <a:ext uri="{FF2B5EF4-FFF2-40B4-BE49-F238E27FC236}">
                  <a16:creationId xmlns:a16="http://schemas.microsoft.com/office/drawing/2014/main" id="{824FF9A6-EDBE-0783-624E-5F95BB89A22D}"/>
                </a:ext>
              </a:extLst>
            </p:cNvPr>
            <p:cNvPicPr>
              <a:picLocks noChangeAspect="1"/>
            </p:cNvPicPr>
            <p:nvPr/>
          </p:nvPicPr>
          <p:blipFill rotWithShape="1">
            <a:blip r:embed="rId3">
              <a:alphaModFix/>
            </a:blip>
            <a:srcRect l="2775" t="5529"/>
            <a:stretch/>
          </p:blipFill>
          <p:spPr>
            <a:xfrm>
              <a:off x="577360" y="2821989"/>
              <a:ext cx="11597143" cy="4643022"/>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5" name="Picture 4">
              <a:extLst>
                <a:ext uri="{FF2B5EF4-FFF2-40B4-BE49-F238E27FC236}">
                  <a16:creationId xmlns:a16="http://schemas.microsoft.com/office/drawing/2014/main" id="{91D9491D-5DDB-687F-015D-6CC77BF57763}"/>
                </a:ext>
              </a:extLst>
            </p:cNvPr>
            <p:cNvPicPr>
              <a:picLocks noChangeAspect="1"/>
            </p:cNvPicPr>
            <p:nvPr/>
          </p:nvPicPr>
          <p:blipFill rotWithShape="1">
            <a:blip r:embed="rId4">
              <a:alphaModFix/>
            </a:blip>
            <a:srcRect l="10205"/>
            <a:stretch/>
          </p:blipFill>
          <p:spPr>
            <a:xfrm>
              <a:off x="12847869" y="1883783"/>
              <a:ext cx="4862771" cy="7159633"/>
            </a:xfrm>
            <a:prstGeom prst="roundRect">
              <a:avLst>
                <a:gd name="adj" fmla="val 875"/>
              </a:avLst>
            </a:prstGeom>
            <a:noFill/>
            <a:ln>
              <a:noFill/>
            </a:ln>
            <a:effectLst>
              <a:outerShdw blurRad="57150" dist="19050" dir="5400000" algn="bl" rotWithShape="0">
                <a:srgbClr val="000000">
                  <a:alpha val="50000"/>
                </a:srgbClr>
              </a:outerShdw>
            </a:effectLst>
          </p:spPr>
        </p:pic>
      </p:grpSp>
      <p:sp>
        <p:nvSpPr>
          <p:cNvPr id="7" name="TextBox 6">
            <a:extLst>
              <a:ext uri="{FF2B5EF4-FFF2-40B4-BE49-F238E27FC236}">
                <a16:creationId xmlns:a16="http://schemas.microsoft.com/office/drawing/2014/main" id="{08F02393-DC38-1E47-C1C0-045C4AA0F332}"/>
              </a:ext>
            </a:extLst>
          </p:cNvPr>
          <p:cNvSpPr txBox="1"/>
          <p:nvPr/>
        </p:nvSpPr>
        <p:spPr>
          <a:xfrm>
            <a:off x="152400" y="9906848"/>
            <a:ext cx="15188595" cy="3139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nSpc>
                <a:spcPct val="90000"/>
              </a:lnSpc>
            </a:pPr>
            <a:r>
              <a:rPr lang="en-US" sz="1600" err="1">
                <a:solidFill>
                  <a:schemeClr val="tx2"/>
                </a:solidFill>
                <a:latin typeface="Arial" panose="020B0604020202020204" pitchFamily="34" charset="0"/>
              </a:rPr>
              <a:t>Droppo</a:t>
            </a:r>
            <a:r>
              <a:rPr lang="en-US" sz="1600">
                <a:solidFill>
                  <a:schemeClr val="tx2"/>
                </a:solidFill>
                <a:latin typeface="Arial" panose="020B0604020202020204" pitchFamily="34" charset="0"/>
              </a:rPr>
              <a:t>, </a:t>
            </a:r>
            <a:r>
              <a:rPr lang="en-US" sz="1600" err="1">
                <a:solidFill>
                  <a:schemeClr val="tx2"/>
                </a:solidFill>
                <a:latin typeface="Arial" panose="020B0604020202020204" pitchFamily="34" charset="0"/>
              </a:rPr>
              <a:t>Jasha</a:t>
            </a:r>
            <a:r>
              <a:rPr lang="en-US" sz="1600">
                <a:solidFill>
                  <a:schemeClr val="tx2"/>
                </a:solidFill>
                <a:latin typeface="Arial" panose="020B0604020202020204" pitchFamily="34" charset="0"/>
              </a:rPr>
              <a:t>, and Oguz </a:t>
            </a:r>
            <a:r>
              <a:rPr lang="en-US" sz="1600" err="1">
                <a:solidFill>
                  <a:schemeClr val="tx2"/>
                </a:solidFill>
                <a:latin typeface="Arial" panose="020B0604020202020204" pitchFamily="34" charset="0"/>
              </a:rPr>
              <a:t>Elibol</a:t>
            </a:r>
            <a:r>
              <a:rPr lang="en-US" sz="1600">
                <a:solidFill>
                  <a:schemeClr val="tx2"/>
                </a:solidFill>
                <a:latin typeface="Arial" panose="020B0604020202020204" pitchFamily="34" charset="0"/>
              </a:rPr>
              <a:t>. "</a:t>
            </a:r>
            <a:r>
              <a:rPr lang="en-US" sz="1600" b="1">
                <a:solidFill>
                  <a:schemeClr val="tx2"/>
                </a:solidFill>
                <a:latin typeface="Arial" panose="020B0604020202020204" pitchFamily="34" charset="0"/>
              </a:rPr>
              <a:t>Scaling Laws for Acoustic Models</a:t>
            </a:r>
            <a:r>
              <a:rPr lang="en-US" sz="1600">
                <a:solidFill>
                  <a:schemeClr val="tx2"/>
                </a:solidFill>
                <a:latin typeface="Arial" panose="020B0604020202020204" pitchFamily="34" charset="0"/>
              </a:rPr>
              <a:t>." </a:t>
            </a:r>
            <a:r>
              <a:rPr lang="en-US" sz="1600" i="1" err="1">
                <a:solidFill>
                  <a:schemeClr val="tx2"/>
                </a:solidFill>
                <a:latin typeface="Arial" panose="020B0604020202020204" pitchFamily="34" charset="0"/>
              </a:rPr>
              <a:t>arXiv</a:t>
            </a:r>
            <a:r>
              <a:rPr lang="en-US" sz="1600" i="1">
                <a:solidFill>
                  <a:schemeClr val="tx2"/>
                </a:solidFill>
                <a:latin typeface="Arial" panose="020B0604020202020204" pitchFamily="34" charset="0"/>
              </a:rPr>
              <a:t> preprint arXiv:2106.09488</a:t>
            </a:r>
            <a:r>
              <a:rPr lang="en-US" sz="1600">
                <a:solidFill>
                  <a:schemeClr val="tx2"/>
                </a:solidFill>
                <a:latin typeface="Arial" panose="020B0604020202020204" pitchFamily="34" charset="0"/>
              </a:rPr>
              <a:t> (2021).</a:t>
            </a:r>
            <a:endParaRPr lang="en-US" sz="4000">
              <a:solidFill>
                <a:schemeClr val="tx2"/>
              </a:solidFill>
            </a:endParaRPr>
          </a:p>
        </p:txBody>
      </p:sp>
      <p:sp>
        <p:nvSpPr>
          <p:cNvPr id="8" name="TextBox 7">
            <a:extLst>
              <a:ext uri="{FF2B5EF4-FFF2-40B4-BE49-F238E27FC236}">
                <a16:creationId xmlns:a16="http://schemas.microsoft.com/office/drawing/2014/main" id="{E096888A-EF15-69AA-CFE6-F9810E3DFD7B}"/>
              </a:ext>
            </a:extLst>
          </p:cNvPr>
          <p:cNvSpPr txBox="1"/>
          <p:nvPr/>
        </p:nvSpPr>
        <p:spPr>
          <a:xfrm>
            <a:off x="1020939" y="8071313"/>
            <a:ext cx="10709983"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000" dirty="0">
                <a:solidFill>
                  <a:schemeClr val="bg1"/>
                </a:solidFill>
                <a:latin typeface="Trebuchet MS" panose="020B0603020202020204" pitchFamily="34" charset="0"/>
              </a:rPr>
              <a:t>Error rate decreases with a </a:t>
            </a:r>
            <a:r>
              <a:rPr lang="en-US" sz="2000" b="1" dirty="0">
                <a:solidFill>
                  <a:schemeClr val="bg1"/>
                </a:solidFill>
                <a:latin typeface="Trebuchet MS" panose="020B0603020202020204" pitchFamily="34" charset="0"/>
              </a:rPr>
              <a:t>simultaneous</a:t>
            </a:r>
            <a:r>
              <a:rPr lang="en-US" sz="2000" dirty="0">
                <a:solidFill>
                  <a:schemeClr val="bg1"/>
                </a:solidFill>
                <a:latin typeface="Trebuchet MS" panose="020B0603020202020204" pitchFamily="34" charset="0"/>
              </a:rPr>
              <a:t> increase in compute, dataset size and model size</a:t>
            </a:r>
          </a:p>
        </p:txBody>
      </p:sp>
    </p:spTree>
    <p:extLst>
      <p:ext uri="{BB962C8B-B14F-4D97-AF65-F5344CB8AC3E}">
        <p14:creationId xmlns:p14="http://schemas.microsoft.com/office/powerpoint/2010/main" val="483822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lstStyle/>
          <a:p>
            <a:r>
              <a:rPr lang="en-GB"/>
              <a:t>The cost</a:t>
            </a:r>
            <a:endParaRPr lang="en-US"/>
          </a:p>
        </p:txBody>
      </p:sp>
    </p:spTree>
    <p:extLst>
      <p:ext uri="{BB962C8B-B14F-4D97-AF65-F5344CB8AC3E}">
        <p14:creationId xmlns:p14="http://schemas.microsoft.com/office/powerpoint/2010/main" val="65916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1E52F68-1F0F-4A26-8D53-D02294AF65EC}"/>
              </a:ext>
            </a:extLst>
          </p:cNvPr>
          <p:cNvSpPr>
            <a:spLocks noGrp="1"/>
          </p:cNvSpPr>
          <p:nvPr>
            <p:ph type="title"/>
          </p:nvPr>
        </p:nvSpPr>
        <p:spPr/>
        <p:txBody>
          <a:bodyPr/>
          <a:lstStyle/>
          <a:p>
            <a:r>
              <a:rPr lang="en-GB" sz="4800"/>
              <a:t>Are Large language models worth it?</a:t>
            </a:r>
            <a:endParaRPr lang="en-US" sz="4800"/>
          </a:p>
        </p:txBody>
      </p:sp>
      <p:sp>
        <p:nvSpPr>
          <p:cNvPr id="12" name="Text Placeholder 3">
            <a:extLst>
              <a:ext uri="{FF2B5EF4-FFF2-40B4-BE49-F238E27FC236}">
                <a16:creationId xmlns:a16="http://schemas.microsoft.com/office/drawing/2014/main" id="{5B6D8C90-0880-4791-AC9C-65033FACD01D}"/>
              </a:ext>
            </a:extLst>
          </p:cNvPr>
          <p:cNvSpPr>
            <a:spLocks noGrp="1"/>
          </p:cNvSpPr>
          <p:nvPr>
            <p:ph type="body" sz="quarter" idx="10"/>
          </p:nvPr>
        </p:nvSpPr>
        <p:spPr/>
        <p:txBody>
          <a:bodyPr/>
          <a:lstStyle/>
          <a:p>
            <a:r>
              <a:rPr lang="en-GB" sz="3000">
                <a:solidFill>
                  <a:schemeClr val="tx2"/>
                </a:solidFill>
              </a:rPr>
              <a:t>The cost of incremental improvement</a:t>
            </a:r>
            <a:endParaRPr lang="en-US" sz="3000">
              <a:solidFill>
                <a:schemeClr val="tx2"/>
              </a:solidFill>
            </a:endParaRPr>
          </a:p>
        </p:txBody>
      </p:sp>
      <p:grpSp>
        <p:nvGrpSpPr>
          <p:cNvPr id="3" name="Group 2">
            <a:extLst>
              <a:ext uri="{FF2B5EF4-FFF2-40B4-BE49-F238E27FC236}">
                <a16:creationId xmlns:a16="http://schemas.microsoft.com/office/drawing/2014/main" id="{868318B3-4FB2-2581-0CC9-FD78A524CB19}"/>
              </a:ext>
            </a:extLst>
          </p:cNvPr>
          <p:cNvGrpSpPr/>
          <p:nvPr/>
        </p:nvGrpSpPr>
        <p:grpSpPr>
          <a:xfrm>
            <a:off x="760889" y="2073983"/>
            <a:ext cx="8078311" cy="6605382"/>
            <a:chOff x="4675162" y="2354104"/>
            <a:chExt cx="8949398" cy="7169443"/>
          </a:xfrm>
        </p:grpSpPr>
        <p:pic>
          <p:nvPicPr>
            <p:cNvPr id="13" name="Picture 12">
              <a:extLst>
                <a:ext uri="{FF2B5EF4-FFF2-40B4-BE49-F238E27FC236}">
                  <a16:creationId xmlns:a16="http://schemas.microsoft.com/office/drawing/2014/main" id="{81680B8E-30D2-4AE2-A42F-F07B995994E9}"/>
                </a:ext>
              </a:extLst>
            </p:cNvPr>
            <p:cNvPicPr>
              <a:picLocks noChangeAspect="1"/>
            </p:cNvPicPr>
            <p:nvPr/>
          </p:nvPicPr>
          <p:blipFill rotWithShape="1">
            <a:blip r:embed="rId4" cstate="email">
              <a:alphaModFix/>
              <a:extLst>
                <a:ext uri="{28A0092B-C50C-407E-A947-70E740481C1C}">
                  <a14:useLocalDpi xmlns:a14="http://schemas.microsoft.com/office/drawing/2010/main"/>
                </a:ext>
              </a:extLst>
            </a:blip>
            <a:srcRect r="63412" b="10067"/>
            <a:stretch/>
          </p:blipFill>
          <p:spPr>
            <a:xfrm>
              <a:off x="4675162" y="2354104"/>
              <a:ext cx="7954988" cy="6353081"/>
            </a:xfrm>
            <a:prstGeom prst="roundRect">
              <a:avLst>
                <a:gd name="adj" fmla="val 875"/>
              </a:avLst>
            </a:prstGeom>
            <a:noFill/>
            <a:ln>
              <a:noFill/>
            </a:ln>
            <a:effectLst>
              <a:outerShdw blurRad="57150" dist="19050" dir="5400000" algn="bl" rotWithShape="0">
                <a:srgbClr val="000000">
                  <a:alpha val="50000"/>
                </a:srgbClr>
              </a:outerShdw>
            </a:effectLst>
          </p:spPr>
        </p:pic>
        <p:cxnSp>
          <p:nvCxnSpPr>
            <p:cNvPr id="14" name="Straight Connector 13">
              <a:extLst>
                <a:ext uri="{FF2B5EF4-FFF2-40B4-BE49-F238E27FC236}">
                  <a16:creationId xmlns:a16="http://schemas.microsoft.com/office/drawing/2014/main" id="{EC93A251-82FC-45A0-88F1-E81BDA97DB2B}"/>
                </a:ext>
              </a:extLst>
            </p:cNvPr>
            <p:cNvCxnSpPr/>
            <p:nvPr/>
          </p:nvCxnSpPr>
          <p:spPr>
            <a:xfrm>
              <a:off x="6355080" y="4804938"/>
              <a:ext cx="7086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D9B5A65-852E-4205-B634-31E940F52338}"/>
                </a:ext>
              </a:extLst>
            </p:cNvPr>
            <p:cNvCxnSpPr/>
            <p:nvPr/>
          </p:nvCxnSpPr>
          <p:spPr>
            <a:xfrm>
              <a:off x="6355080" y="6352870"/>
              <a:ext cx="7086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Right Brace 15">
              <a:extLst>
                <a:ext uri="{FF2B5EF4-FFF2-40B4-BE49-F238E27FC236}">
                  <a16:creationId xmlns:a16="http://schemas.microsoft.com/office/drawing/2014/main" id="{44D2B107-E6DB-474C-A58C-393B09C67010}"/>
                </a:ext>
              </a:extLst>
            </p:cNvPr>
            <p:cNvSpPr/>
            <p:nvPr/>
          </p:nvSpPr>
          <p:spPr>
            <a:xfrm>
              <a:off x="13315950" y="4804937"/>
              <a:ext cx="308610" cy="1547927"/>
            </a:xfrm>
            <a:prstGeom prst="righ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cxnSp>
          <p:nvCxnSpPr>
            <p:cNvPr id="18" name="Straight Connector 17">
              <a:extLst>
                <a:ext uri="{FF2B5EF4-FFF2-40B4-BE49-F238E27FC236}">
                  <a16:creationId xmlns:a16="http://schemas.microsoft.com/office/drawing/2014/main" id="{E1A83FCA-BB8B-497F-888E-8E5CBC65CEC3}"/>
                </a:ext>
              </a:extLst>
            </p:cNvPr>
            <p:cNvCxnSpPr>
              <a:cxnSpLocks/>
            </p:cNvCxnSpPr>
            <p:nvPr/>
          </p:nvCxnSpPr>
          <p:spPr>
            <a:xfrm>
              <a:off x="8903050" y="4653981"/>
              <a:ext cx="0" cy="3040588"/>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A4EC40-1EAF-4413-ACF9-631E14B0690B}"/>
                </a:ext>
              </a:extLst>
            </p:cNvPr>
            <p:cNvCxnSpPr>
              <a:cxnSpLocks/>
            </p:cNvCxnSpPr>
            <p:nvPr/>
          </p:nvCxnSpPr>
          <p:spPr>
            <a:xfrm>
              <a:off x="11199560" y="6230532"/>
              <a:ext cx="0" cy="146403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4E341BF-056B-4CD9-87EA-DA9EE7F49480}"/>
                </a:ext>
              </a:extLst>
            </p:cNvPr>
            <p:cNvSpPr txBox="1"/>
            <p:nvPr/>
          </p:nvSpPr>
          <p:spPr>
            <a:xfrm>
              <a:off x="8754855" y="9043416"/>
              <a:ext cx="2879314" cy="4801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nSpc>
                  <a:spcPct val="90000"/>
                </a:lnSpc>
              </a:pPr>
              <a:r>
                <a:rPr lang="en-US" sz="2800">
                  <a:solidFill>
                    <a:srgbClr val="FF0000"/>
                  </a:solidFill>
                  <a:latin typeface="Trebuchet MS"/>
                </a:rPr>
                <a:t>10,000x Increase</a:t>
              </a:r>
              <a:endParaRPr lang="en-US" sz="3200">
                <a:solidFill>
                  <a:srgbClr val="FF0000"/>
                </a:solidFill>
              </a:endParaRPr>
            </a:p>
          </p:txBody>
        </p:sp>
        <p:sp>
          <p:nvSpPr>
            <p:cNvPr id="21" name="Left Brace 20">
              <a:extLst>
                <a:ext uri="{FF2B5EF4-FFF2-40B4-BE49-F238E27FC236}">
                  <a16:creationId xmlns:a16="http://schemas.microsoft.com/office/drawing/2014/main" id="{0B0FD7AB-B0CD-460F-87B3-8C3788D58635}"/>
                </a:ext>
              </a:extLst>
            </p:cNvPr>
            <p:cNvSpPr/>
            <p:nvPr/>
          </p:nvSpPr>
          <p:spPr>
            <a:xfrm rot="16200000">
              <a:off x="9772444" y="7661775"/>
              <a:ext cx="251872" cy="2287050"/>
            </a:xfrm>
            <a:prstGeom prst="lef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grpSp>
      <p:sp>
        <p:nvSpPr>
          <p:cNvPr id="22" name="TextBox 21">
            <a:extLst>
              <a:ext uri="{FF2B5EF4-FFF2-40B4-BE49-F238E27FC236}">
                <a16:creationId xmlns:a16="http://schemas.microsoft.com/office/drawing/2014/main" id="{754072D7-2BC3-455F-6C7E-6A73ACAF99B1}"/>
              </a:ext>
            </a:extLst>
          </p:cNvPr>
          <p:cNvSpPr txBox="1"/>
          <p:nvPr/>
        </p:nvSpPr>
        <p:spPr>
          <a:xfrm>
            <a:off x="1" y="9369736"/>
            <a:ext cx="15188595" cy="94410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nSpc>
                <a:spcPct val="90000"/>
              </a:lnSpc>
            </a:pPr>
            <a:endParaRPr lang="en-US" sz="1350">
              <a:solidFill>
                <a:schemeClr val="tx2"/>
              </a:solidFill>
            </a:endParaRPr>
          </a:p>
          <a:p>
            <a:pPr>
              <a:lnSpc>
                <a:spcPct val="90000"/>
              </a:lnSpc>
            </a:pPr>
            <a:r>
              <a:rPr lang="en-US" sz="1600">
                <a:solidFill>
                  <a:schemeClr val="tx2"/>
                </a:solidFill>
              </a:rPr>
              <a:t>Tom </a:t>
            </a:r>
            <a:r>
              <a:rPr lang="en-US" sz="1600" err="1">
                <a:solidFill>
                  <a:schemeClr val="tx2"/>
                </a:solidFill>
              </a:rPr>
              <a:t>Henighan</a:t>
            </a:r>
            <a:r>
              <a:rPr lang="en-US" sz="1600">
                <a:solidFill>
                  <a:schemeClr val="tx2"/>
                </a:solidFill>
              </a:rPr>
              <a:t>, Jared Kaplan, </a:t>
            </a:r>
            <a:r>
              <a:rPr lang="en-US" sz="1600" err="1">
                <a:solidFill>
                  <a:schemeClr val="tx2"/>
                </a:solidFill>
              </a:rPr>
              <a:t>Mor</a:t>
            </a:r>
            <a:r>
              <a:rPr lang="en-US" sz="1600">
                <a:solidFill>
                  <a:schemeClr val="tx2"/>
                </a:solidFill>
              </a:rPr>
              <a:t> Katz, Mark Chen, Christopher Hesse, Jacob Jackson, </a:t>
            </a:r>
            <a:r>
              <a:rPr lang="en-US" sz="1600" err="1">
                <a:solidFill>
                  <a:schemeClr val="tx2"/>
                </a:solidFill>
              </a:rPr>
              <a:t>Heewoo</a:t>
            </a:r>
            <a:r>
              <a:rPr lang="en-US" sz="1600">
                <a:solidFill>
                  <a:schemeClr val="tx2"/>
                </a:solidFill>
              </a:rPr>
              <a:t> Jun, Tom B. Brown, Prafulla </a:t>
            </a:r>
            <a:r>
              <a:rPr lang="en-US" sz="1600" err="1">
                <a:solidFill>
                  <a:schemeClr val="tx2"/>
                </a:solidFill>
              </a:rPr>
              <a:t>Dhariwal</a:t>
            </a:r>
            <a:r>
              <a:rPr lang="en-US" sz="1600">
                <a:solidFill>
                  <a:schemeClr val="tx2"/>
                </a:solidFill>
              </a:rPr>
              <a:t>, Scott Gray, Chris </a:t>
            </a:r>
            <a:r>
              <a:rPr lang="en-US" sz="1600" err="1">
                <a:solidFill>
                  <a:schemeClr val="tx2"/>
                </a:solidFill>
              </a:rPr>
              <a:t>Hallacy</a:t>
            </a:r>
            <a:r>
              <a:rPr lang="en-US" sz="1600">
                <a:solidFill>
                  <a:schemeClr val="tx2"/>
                </a:solidFill>
              </a:rPr>
              <a:t>, Benjamin Mann, Alec Radford, Aditya Ramesh, Nick Ryder, Daniel M. Ziegler, John Schulman, Dario </a:t>
            </a:r>
            <a:r>
              <a:rPr lang="en-US" sz="1600" err="1">
                <a:solidFill>
                  <a:schemeClr val="tx2"/>
                </a:solidFill>
              </a:rPr>
              <a:t>Amodei</a:t>
            </a:r>
            <a:r>
              <a:rPr lang="en-US" sz="1600">
                <a:solidFill>
                  <a:schemeClr val="tx2"/>
                </a:solidFill>
              </a:rPr>
              <a:t>, Sam </a:t>
            </a:r>
            <a:r>
              <a:rPr lang="en-US" sz="1600" err="1">
                <a:solidFill>
                  <a:schemeClr val="tx2"/>
                </a:solidFill>
              </a:rPr>
              <a:t>McCandlish</a:t>
            </a:r>
            <a:r>
              <a:rPr lang="en-US" sz="1600">
                <a:solidFill>
                  <a:schemeClr val="tx2"/>
                </a:solidFill>
              </a:rPr>
              <a:t>. </a:t>
            </a:r>
            <a:r>
              <a:rPr lang="en-US" sz="1600" b="1">
                <a:solidFill>
                  <a:schemeClr val="tx2"/>
                </a:solidFill>
              </a:rPr>
              <a:t>Scaling Laws for Autoregressive Generative Modeling</a:t>
            </a:r>
            <a:r>
              <a:rPr lang="en-US" sz="1600">
                <a:solidFill>
                  <a:schemeClr val="tx2"/>
                </a:solidFill>
              </a:rPr>
              <a:t>.2020</a:t>
            </a:r>
            <a:endParaRPr lang="en-US" sz="4400">
              <a:solidFill>
                <a:schemeClr val="tx2"/>
              </a:solidFill>
            </a:endParaRPr>
          </a:p>
        </p:txBody>
      </p:sp>
      <p:sp>
        <p:nvSpPr>
          <p:cNvPr id="2" name="Content Placeholder 4">
            <a:extLst>
              <a:ext uri="{FF2B5EF4-FFF2-40B4-BE49-F238E27FC236}">
                <a16:creationId xmlns:a16="http://schemas.microsoft.com/office/drawing/2014/main" id="{20491C74-902E-0FD5-D460-C3B29D5F90F6}"/>
              </a:ext>
            </a:extLst>
          </p:cNvPr>
          <p:cNvSpPr>
            <a:spLocks noGrp="1"/>
          </p:cNvSpPr>
          <p:nvPr>
            <p:ph idx="1"/>
          </p:nvPr>
        </p:nvSpPr>
        <p:spPr>
          <a:xfrm>
            <a:off x="9613881" y="3442314"/>
            <a:ext cx="8075909" cy="3635284"/>
          </a:xfrm>
        </p:spPr>
        <p:txBody>
          <a:bodyPr/>
          <a:lstStyle/>
          <a:p>
            <a:r>
              <a:rPr lang="en-GB" sz="2400" dirty="0"/>
              <a:t>Plots shows test set loss on y-axis and increasing compute scale on the x-axis</a:t>
            </a:r>
          </a:p>
          <a:p>
            <a:r>
              <a:rPr lang="en-GB" sz="2400" dirty="0"/>
              <a:t>As compute grows you get a decrease in test loss error</a:t>
            </a:r>
          </a:p>
          <a:p>
            <a:r>
              <a:rPr lang="en-GB" sz="2400" dirty="0"/>
              <a:t>The reduction in test loss error is not directly proportional to the increase in compute</a:t>
            </a:r>
          </a:p>
          <a:p>
            <a:r>
              <a:rPr lang="en-GB" sz="2400" dirty="0"/>
              <a:t>Why are AI companies interested in using large compute if accuracy doesn’t improve that much?</a:t>
            </a:r>
          </a:p>
        </p:txBody>
      </p:sp>
    </p:spTree>
    <p:extLst>
      <p:ext uri="{BB962C8B-B14F-4D97-AF65-F5344CB8AC3E}">
        <p14:creationId xmlns:p14="http://schemas.microsoft.com/office/powerpoint/2010/main" val="2092216241"/>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lstStyle/>
          <a:p>
            <a:r>
              <a:rPr lang="en-GB"/>
              <a:t>Beyond accuracy</a:t>
            </a:r>
            <a:endParaRPr lang="en-US"/>
          </a:p>
        </p:txBody>
      </p:sp>
    </p:spTree>
    <p:extLst>
      <p:ext uri="{BB962C8B-B14F-4D97-AF65-F5344CB8AC3E}">
        <p14:creationId xmlns:p14="http://schemas.microsoft.com/office/powerpoint/2010/main" val="262472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pPr fontAlgn="base">
              <a:spcAft>
                <a:spcPct val="0"/>
              </a:spcAft>
            </a:pPr>
            <a:r>
              <a:rPr lang="en-GB" sz="4400" b="0"/>
              <a:t>Few shot learning</a:t>
            </a:r>
            <a:endParaRPr lang="en-US" sz="4400" b="0"/>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pPr fontAlgn="base">
              <a:spcAft>
                <a:spcPts val="1500"/>
              </a:spcAft>
              <a:buClr>
                <a:schemeClr val="bg2"/>
              </a:buClr>
              <a:buSzPct val="100000"/>
            </a:pPr>
            <a:r>
              <a:rPr lang="en-US" sz="3000">
                <a:solidFill>
                  <a:schemeClr val="tx2"/>
                </a:solidFill>
              </a:rPr>
              <a:t>Learning from far fewer examples</a:t>
            </a:r>
          </a:p>
        </p:txBody>
      </p:sp>
      <p:sp>
        <p:nvSpPr>
          <p:cNvPr id="16" name="Rectangle 15">
            <a:extLst>
              <a:ext uri="{FF2B5EF4-FFF2-40B4-BE49-F238E27FC236}">
                <a16:creationId xmlns:a16="http://schemas.microsoft.com/office/drawing/2014/main" id="{82639474-56C6-4F86-A7A7-949EDF43C05A}"/>
              </a:ext>
            </a:extLst>
          </p:cNvPr>
          <p:cNvSpPr/>
          <p:nvPr/>
        </p:nvSpPr>
        <p:spPr>
          <a:xfrm>
            <a:off x="0" y="9792327"/>
            <a:ext cx="16859623" cy="338554"/>
          </a:xfrm>
          <a:prstGeom prst="rect">
            <a:avLst/>
          </a:prstGeom>
        </p:spPr>
        <p:txBody>
          <a:bodyPr wrap="square">
            <a:spAutoFit/>
          </a:bodyPr>
          <a:lstStyle/>
          <a:p>
            <a:r>
              <a:rPr lang="en-US" sz="1600">
                <a:solidFill>
                  <a:schemeClr val="tx2"/>
                </a:solidFill>
                <a:latin typeface="Arial" panose="020B0604020202020204" pitchFamily="34" charset="0"/>
              </a:rPr>
              <a:t>Brown, T. B., Mann, B., Ryder, N., Subbiah, M., Kaplan, J., </a:t>
            </a:r>
            <a:r>
              <a:rPr lang="en-US" sz="1600" err="1">
                <a:solidFill>
                  <a:schemeClr val="tx2"/>
                </a:solidFill>
                <a:latin typeface="Arial" panose="020B0604020202020204" pitchFamily="34" charset="0"/>
              </a:rPr>
              <a:t>Dhariwal</a:t>
            </a:r>
            <a:r>
              <a:rPr lang="en-US" sz="1600">
                <a:solidFill>
                  <a:schemeClr val="tx2"/>
                </a:solidFill>
                <a:latin typeface="Arial" panose="020B0604020202020204" pitchFamily="34" charset="0"/>
              </a:rPr>
              <a:t>, P., ... &amp; Agarwal, S. (2020). Language models are few-shot learners. </a:t>
            </a:r>
            <a:r>
              <a:rPr lang="en-US" sz="1600" i="1" err="1">
                <a:solidFill>
                  <a:schemeClr val="tx2"/>
                </a:solidFill>
                <a:latin typeface="Arial" panose="020B0604020202020204" pitchFamily="34" charset="0"/>
              </a:rPr>
              <a:t>arXiv</a:t>
            </a:r>
            <a:r>
              <a:rPr lang="en-US" sz="1600" i="1">
                <a:solidFill>
                  <a:schemeClr val="tx2"/>
                </a:solidFill>
                <a:latin typeface="Arial" panose="020B0604020202020204" pitchFamily="34" charset="0"/>
              </a:rPr>
              <a:t> preprint arXiv:2005.14165</a:t>
            </a:r>
            <a:r>
              <a:rPr lang="en-US" sz="1600">
                <a:solidFill>
                  <a:schemeClr val="tx2"/>
                </a:solidFill>
                <a:latin typeface="Arial" panose="020B0604020202020204" pitchFamily="34" charset="0"/>
              </a:rPr>
              <a:t>..</a:t>
            </a:r>
            <a:endParaRPr lang="en-US" sz="1600">
              <a:solidFill>
                <a:schemeClr val="tx2"/>
              </a:solidFill>
            </a:endParaRPr>
          </a:p>
        </p:txBody>
      </p:sp>
      <p:pic>
        <p:nvPicPr>
          <p:cNvPr id="5" name="Picture 4">
            <a:extLst>
              <a:ext uri="{FF2B5EF4-FFF2-40B4-BE49-F238E27FC236}">
                <a16:creationId xmlns:a16="http://schemas.microsoft.com/office/drawing/2014/main" id="{870CB63A-11A7-2E0F-7058-0535B20A54A2}"/>
              </a:ext>
            </a:extLst>
          </p:cNvPr>
          <p:cNvPicPr>
            <a:picLocks noChangeAspect="1"/>
          </p:cNvPicPr>
          <p:nvPr/>
        </p:nvPicPr>
        <p:blipFill>
          <a:blip r:embed="rId4">
            <a:alphaModFix/>
          </a:blip>
          <a:stretch>
            <a:fillRect/>
          </a:stretch>
        </p:blipFill>
        <p:spPr>
          <a:xfrm>
            <a:off x="3226214" y="1947672"/>
            <a:ext cx="11835571" cy="6873644"/>
          </a:xfrm>
          <a:prstGeom prst="roundRect">
            <a:avLst>
              <a:gd name="adj" fmla="val 875"/>
            </a:avLst>
          </a:prstGeom>
          <a:noFill/>
          <a:ln>
            <a:noFill/>
          </a:ln>
          <a:effectLst>
            <a:outerShdw blurRad="57150" dist="19050" dir="5400000" algn="bl" rotWithShape="0">
              <a:srgbClr val="000000">
                <a:alpha val="50000"/>
              </a:srgbClr>
            </a:outerShdw>
          </a:effectLst>
        </p:spPr>
      </p:pic>
      <p:sp>
        <p:nvSpPr>
          <p:cNvPr id="3" name="TextBox 2">
            <a:extLst>
              <a:ext uri="{FF2B5EF4-FFF2-40B4-BE49-F238E27FC236}">
                <a16:creationId xmlns:a16="http://schemas.microsoft.com/office/drawing/2014/main" id="{041BF64B-1A32-6A63-3F6B-0E1A3769532B}"/>
              </a:ext>
            </a:extLst>
          </p:cNvPr>
          <p:cNvSpPr txBox="1"/>
          <p:nvPr/>
        </p:nvSpPr>
        <p:spPr>
          <a:xfrm>
            <a:off x="1816512" y="9043416"/>
            <a:ext cx="14654974"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Large models are more sample efficient needing less epochs to train and fewer examples learn new tasks</a:t>
            </a:r>
          </a:p>
        </p:txBody>
      </p:sp>
    </p:spTree>
    <p:extLst>
      <p:ext uri="{BB962C8B-B14F-4D97-AF65-F5344CB8AC3E}">
        <p14:creationId xmlns:p14="http://schemas.microsoft.com/office/powerpoint/2010/main" val="454924565"/>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8288000" cy="20620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15">
              <a:defRPr/>
            </a:pPr>
            <a:endParaRPr lang="en-US" sz="3000">
              <a:solidFill>
                <a:srgbClr val="FFFFFF"/>
              </a:solidFill>
              <a:latin typeface="Trebuchet MS"/>
            </a:endParaRPr>
          </a:p>
        </p:txBody>
      </p:sp>
      <p:graphicFrame>
        <p:nvGraphicFramePr>
          <p:cNvPr id="8" name="Table 7"/>
          <p:cNvGraphicFramePr>
            <a:graphicFrameLocks noGrp="1"/>
          </p:cNvGraphicFramePr>
          <p:nvPr>
            <p:extLst>
              <p:ext uri="{D42A27DB-BD31-4B8C-83A1-F6EECF244321}">
                <p14:modId xmlns:p14="http://schemas.microsoft.com/office/powerpoint/2010/main" val="722439144"/>
              </p:ext>
            </p:extLst>
          </p:nvPr>
        </p:nvGraphicFramePr>
        <p:xfrm>
          <a:off x="1189294" y="3022061"/>
          <a:ext cx="15074923" cy="5588000"/>
        </p:xfrm>
        <a:graphic>
          <a:graphicData uri="http://schemas.openxmlformats.org/drawingml/2006/table">
            <a:tbl>
              <a:tblPr firstRow="1" bandRow="1">
                <a:tableStyleId>{1FECB4D8-DB02-4DC6-A0A2-4F2EBAE1DC90}</a:tableStyleId>
              </a:tblPr>
              <a:tblGrid>
                <a:gridCol w="897965">
                  <a:extLst>
                    <a:ext uri="{9D8B030D-6E8A-4147-A177-3AD203B41FA5}">
                      <a16:colId xmlns:a16="http://schemas.microsoft.com/office/drawing/2014/main" val="20000"/>
                    </a:ext>
                  </a:extLst>
                </a:gridCol>
                <a:gridCol w="306484">
                  <a:extLst>
                    <a:ext uri="{9D8B030D-6E8A-4147-A177-3AD203B41FA5}">
                      <a16:colId xmlns:a16="http://schemas.microsoft.com/office/drawing/2014/main" val="20001"/>
                    </a:ext>
                  </a:extLst>
                </a:gridCol>
                <a:gridCol w="919451">
                  <a:extLst>
                    <a:ext uri="{9D8B030D-6E8A-4147-A177-3AD203B41FA5}">
                      <a16:colId xmlns:a16="http://schemas.microsoft.com/office/drawing/2014/main" val="20002"/>
                    </a:ext>
                  </a:extLst>
                </a:gridCol>
                <a:gridCol w="434866">
                  <a:extLst>
                    <a:ext uri="{9D8B030D-6E8A-4147-A177-3AD203B41FA5}">
                      <a16:colId xmlns:a16="http://schemas.microsoft.com/office/drawing/2014/main" val="20003"/>
                    </a:ext>
                  </a:extLst>
                </a:gridCol>
                <a:gridCol w="12516157">
                  <a:extLst>
                    <a:ext uri="{9D8B030D-6E8A-4147-A177-3AD203B41FA5}">
                      <a16:colId xmlns:a16="http://schemas.microsoft.com/office/drawing/2014/main" val="20004"/>
                    </a:ext>
                  </a:extLst>
                </a:gridCol>
              </a:tblGrid>
              <a:tr h="558800">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08:50</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09:00</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2300" b="0" i="0" u="none" strike="noStrike" kern="1200" baseline="0">
                        <a:solidFill>
                          <a:schemeClr val="bg1"/>
                        </a:solidFill>
                        <a:latin typeface="Trebuchet MS" pitchFamily="34" charset="0"/>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2400" b="0" i="0" u="none" strike="noStrike" kern="1200" baseline="0">
                          <a:solidFill>
                            <a:schemeClr val="tx2"/>
                          </a:solidFill>
                          <a:latin typeface="Trebuchet MS"/>
                          <a:ea typeface="+mn-ea"/>
                          <a:cs typeface="DINPro-Bold"/>
                        </a:rPr>
                        <a:t>Welcome</a:t>
                      </a:r>
                      <a:endParaRPr lang="en-US" sz="2400" b="0" i="0" u="none" strike="noStrike" kern="1200" baseline="0">
                        <a:solidFill>
                          <a:schemeClr val="tx2"/>
                        </a:solidFill>
                        <a:latin typeface="Trebuchet MS" pitchFamily="34" charset="0"/>
                        <a:ea typeface="+mn-ea"/>
                        <a:cs typeface="DINPro-Bold"/>
                      </a:endParaRPr>
                    </a:p>
                  </a:txBody>
                  <a:tcPr marL="304800" marR="76200" marT="76200" marB="76200"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58800">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09:00</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10:00</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2300" b="0" i="0" u="none" strike="noStrike" kern="1200" baseline="0">
                        <a:solidFill>
                          <a:schemeClr val="bg1"/>
                        </a:solidFill>
                        <a:latin typeface="Trebuchet MS" pitchFamily="34" charset="0"/>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2400" b="0" i="0" u="none" strike="noStrike" kern="1200" baseline="0">
                          <a:solidFill>
                            <a:schemeClr val="tx2"/>
                          </a:solidFill>
                          <a:latin typeface="Trebuchet MS"/>
                          <a:ea typeface="+mn-ea"/>
                          <a:cs typeface="DINPro-Bold"/>
                        </a:rPr>
                        <a:t>Lecture 1: Motivation and basic concepts</a:t>
                      </a:r>
                    </a:p>
                  </a:txBody>
                  <a:tcPr marL="304800" marR="76200" marT="76200" marB="76200"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8800">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GB" sz="1800" b="0" i="0" u="none" strike="noStrike" kern="1200" baseline="0">
                          <a:solidFill>
                            <a:schemeClr val="bg1"/>
                          </a:solidFill>
                          <a:latin typeface="Trebuchet MS"/>
                          <a:ea typeface="+mn-ea"/>
                          <a:cs typeface="DINPro-Bold"/>
                        </a:rPr>
                        <a:t>10:00</a:t>
                      </a:r>
                      <a:endParaRPr lang="en-US" sz="1800" b="0" i="0" u="none" strike="noStrike" kern="1200" baseline="0">
                        <a:solidFill>
                          <a:schemeClr val="bg1"/>
                        </a:solidFill>
                        <a:latin typeface="Trebuchet MS"/>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GB" sz="1800" b="0" i="0" u="none" strike="noStrike" kern="1200" baseline="0">
                          <a:solidFill>
                            <a:schemeClr val="bg1"/>
                          </a:solidFill>
                          <a:latin typeface="Trebuchet MS"/>
                          <a:ea typeface="+mn-ea"/>
                          <a:cs typeface="DINPro-Bold"/>
                        </a:rPr>
                        <a:t>11:00</a:t>
                      </a:r>
                      <a:endParaRPr lang="en-US" sz="1800" b="0" i="0" u="none" strike="noStrike" kern="1200" baseline="0">
                        <a:solidFill>
                          <a:schemeClr val="bg1"/>
                        </a:solidFill>
                        <a:latin typeface="Trebuchet MS"/>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2300" b="0" i="0" u="none" strike="noStrike" kern="1200" baseline="0">
                        <a:solidFill>
                          <a:schemeClr val="bg1"/>
                        </a:solidFill>
                        <a:latin typeface="Trebuchet MS" pitchFamily="34" charset="0"/>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GB" sz="2400" b="0" i="0" u="none" strike="noStrike" kern="1200" baseline="0">
                          <a:solidFill>
                            <a:schemeClr val="tx2"/>
                          </a:solidFill>
                          <a:latin typeface="+mn-lt"/>
                          <a:ea typeface="+mn-ea"/>
                          <a:cs typeface="DINPro-Bold"/>
                        </a:rPr>
                        <a:t>Lab 1/Part 1: From SLURM basics to GPT model pretraining</a:t>
                      </a:r>
                    </a:p>
                  </a:txBody>
                  <a:tcPr marL="304800" marR="76200" marT="76200" marB="76200"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9287244"/>
                  </a:ext>
                </a:extLst>
              </a:tr>
              <a:tr h="558800">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11:00</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11:15</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2300" b="0" i="0" u="none" strike="noStrike" kern="1200" baseline="0">
                        <a:solidFill>
                          <a:schemeClr val="bg1"/>
                        </a:solidFill>
                        <a:latin typeface="Trebuchet MS" pitchFamily="34" charset="0"/>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2400" b="0" i="0" u="none" strike="noStrike" kern="1200" baseline="0">
                          <a:solidFill>
                            <a:schemeClr val="tx2"/>
                          </a:solidFill>
                          <a:latin typeface="Trebuchet MS"/>
                          <a:ea typeface="+mn-ea"/>
                          <a:cs typeface="DINPro-Bold"/>
                        </a:rPr>
                        <a:t>Break</a:t>
                      </a:r>
                    </a:p>
                  </a:txBody>
                  <a:tcPr marL="304800" marR="76200" marT="76200" marB="76200"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58800">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11:15</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12:15</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2300" b="0" i="0" u="none" strike="noStrike" kern="1200" baseline="0">
                        <a:solidFill>
                          <a:schemeClr val="bg1"/>
                        </a:solidFill>
                        <a:latin typeface="Trebuchet MS" pitchFamily="34" charset="0"/>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2400" b="0" i="0" u="none" strike="noStrike" kern="1200" baseline="0">
                          <a:solidFill>
                            <a:schemeClr val="tx2"/>
                          </a:solidFill>
                          <a:latin typeface="Trebuchet MS"/>
                          <a:ea typeface="+mn-ea"/>
                          <a:cs typeface="DINPro-Bold"/>
                        </a:rPr>
                        <a:t>Lecture 2: Advanced concepts of large model training</a:t>
                      </a:r>
                    </a:p>
                  </a:txBody>
                  <a:tcPr marL="304800" marR="76200" marT="76200" marB="76200"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58800">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12:15</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13:15</a:t>
                      </a: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2300" b="0" i="0" u="none" strike="noStrike" kern="1200" baseline="0">
                        <a:solidFill>
                          <a:schemeClr val="bg1"/>
                        </a:solidFill>
                        <a:latin typeface="Trebuchet MS" pitchFamily="34" charset="0"/>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42950" marR="0" lvl="0" indent="-742950" algn="l" rtl="0" eaLnBrk="1" fontAlgn="auto" latinLnBrk="0" hangingPunct="1">
                        <a:lnSpc>
                          <a:spcPct val="100000"/>
                        </a:lnSpc>
                        <a:spcBef>
                          <a:spcPts val="0"/>
                        </a:spcBef>
                        <a:spcAft>
                          <a:spcPts val="0"/>
                        </a:spcAft>
                        <a:buClrTx/>
                        <a:buSzTx/>
                        <a:buFontTx/>
                        <a:buNone/>
                      </a:pPr>
                      <a:r>
                        <a:rPr lang="en-US" sz="2400" b="0" i="0" u="none" strike="noStrike" kern="1200" baseline="0">
                          <a:solidFill>
                            <a:schemeClr val="tx2"/>
                          </a:solidFill>
                          <a:latin typeface="+mn-lt"/>
                          <a:ea typeface="+mn-ea"/>
                          <a:cs typeface="DINPro-Bold"/>
                        </a:rPr>
                        <a:t>Lab 1/Part 2: Multi-node scaling</a:t>
                      </a:r>
                    </a:p>
                  </a:txBody>
                  <a:tcPr marL="304800" marR="76200" marT="76200" marB="76200" anchor="b">
                    <a:lnL>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58800">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13:15</a:t>
                      </a: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a:t>
                      </a: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14:00</a:t>
                      </a: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2300" b="0" i="0" u="none" strike="noStrike" kern="1200" baseline="0">
                        <a:solidFill>
                          <a:schemeClr val="bg1"/>
                        </a:solidFill>
                        <a:latin typeface="Trebuchet MS" pitchFamily="34" charset="0"/>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lvl="0" indent="-742950" algn="l" rtl="0" eaLnBrk="1" fontAlgn="auto" latinLnBrk="0" hangingPunct="1">
                        <a:lnSpc>
                          <a:spcPct val="100000"/>
                        </a:lnSpc>
                        <a:spcBef>
                          <a:spcPts val="0"/>
                        </a:spcBef>
                        <a:spcAft>
                          <a:spcPts val="0"/>
                        </a:spcAft>
                        <a:buClrTx/>
                        <a:buSzTx/>
                        <a:buFontTx/>
                        <a:buNone/>
                      </a:pPr>
                      <a:r>
                        <a:rPr lang="en-US" sz="2400" b="0" i="0" u="none" strike="noStrike" kern="1200" baseline="0">
                          <a:solidFill>
                            <a:schemeClr val="tx2"/>
                          </a:solidFill>
                          <a:latin typeface="Trebuchet MS"/>
                          <a:ea typeface="+mn-ea"/>
                          <a:cs typeface="DINPro-Bold"/>
                        </a:rPr>
                        <a:t>Lunch break </a:t>
                      </a:r>
                      <a:endParaRPr lang="en-US" sz="2400" b="0" i="0" u="none" strike="noStrike" kern="1200" baseline="0">
                        <a:solidFill>
                          <a:schemeClr val="tx2"/>
                        </a:solidFill>
                        <a:latin typeface="Trebuchet MS" pitchFamily="34" charset="0"/>
                        <a:ea typeface="+mn-ea"/>
                        <a:cs typeface="DINPro-Bold"/>
                      </a:endParaRPr>
                    </a:p>
                  </a:txBody>
                  <a:tcPr marL="304800" marR="76200" marT="76200" marB="76200"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58800">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14:00</a:t>
                      </a: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a:t>
                      </a: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15:00</a:t>
                      </a: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2300" b="0" i="0" u="none" strike="noStrike" kern="1200" baseline="0">
                        <a:solidFill>
                          <a:schemeClr val="bg1"/>
                        </a:solidFill>
                        <a:latin typeface="Trebuchet MS" pitchFamily="34" charset="0"/>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2400" b="0" i="0" u="none" strike="noStrike" kern="1200" baseline="0">
                          <a:solidFill>
                            <a:schemeClr val="tx2"/>
                          </a:solidFill>
                          <a:latin typeface="Trebuchet MS"/>
                          <a:ea typeface="+mn-ea"/>
                          <a:cs typeface="DINPro-Bold"/>
                        </a:rPr>
                        <a:t>Lecture 3: Large model deployment</a:t>
                      </a:r>
                    </a:p>
                  </a:txBody>
                  <a:tcPr marL="304800" marR="76200" marT="76200" marB="76200"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0902433"/>
                  </a:ext>
                </a:extLst>
              </a:tr>
              <a:tr h="558800">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15:00</a:t>
                      </a: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a:t>
                      </a: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16:00</a:t>
                      </a: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2300" b="0" i="0" u="none" strike="noStrike" kern="1200" baseline="0">
                        <a:solidFill>
                          <a:schemeClr val="bg1"/>
                        </a:solidFill>
                        <a:latin typeface="Trebuchet MS" pitchFamily="34" charset="0"/>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lvl="0" indent="-742950" algn="l" defTabSz="1306220" rtl="0" eaLnBrk="1" fontAlgn="auto" latinLnBrk="0" hangingPunct="1">
                        <a:lnSpc>
                          <a:spcPct val="100000"/>
                        </a:lnSpc>
                        <a:spcBef>
                          <a:spcPts val="0"/>
                        </a:spcBef>
                        <a:spcAft>
                          <a:spcPts val="0"/>
                        </a:spcAft>
                        <a:buClrTx/>
                        <a:buSzTx/>
                        <a:buFontTx/>
                        <a:buNone/>
                        <a:tabLst/>
                        <a:defRPr/>
                      </a:pPr>
                      <a:r>
                        <a:rPr lang="en-US" sz="2400" b="0" i="0" u="none" strike="noStrike" kern="1200" baseline="0">
                          <a:solidFill>
                            <a:schemeClr val="tx2"/>
                          </a:solidFill>
                          <a:latin typeface="Trebuchet MS"/>
                          <a:ea typeface="+mn-ea"/>
                          <a:cs typeface="DINPro-Bold"/>
                        </a:rPr>
                        <a:t>Lab 2: Hands on example of how to deploy LLama2 into Triton Inference Server</a:t>
                      </a:r>
                    </a:p>
                  </a:txBody>
                  <a:tcPr marL="304800" marR="76200" marT="76200" marB="76200"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7504049"/>
                  </a:ext>
                </a:extLst>
              </a:tr>
              <a:tr h="558800">
                <a:tc>
                  <a:txBody>
                    <a:bodyPr/>
                    <a:lstStyle/>
                    <a:p>
                      <a:pPr marL="742950" marR="0" indent="-742950" algn="l" defTabSz="1306220" rtl="0" eaLnBrk="1" fontAlgn="auto" latinLnBrk="0" hangingPunct="1">
                        <a:lnSpc>
                          <a:spcPct val="100000"/>
                        </a:lnSpc>
                        <a:spcBef>
                          <a:spcPts val="0"/>
                        </a:spcBef>
                        <a:spcAft>
                          <a:spcPts val="0"/>
                        </a:spcAft>
                        <a:buClrTx/>
                        <a:buSzTx/>
                        <a:buFontTx/>
                        <a:buNone/>
                        <a:tabLst/>
                        <a:defRPr/>
                      </a:pPr>
                      <a:r>
                        <a:rPr lang="en-GB" sz="1800" b="0" i="0" u="none" strike="noStrike" kern="1200" baseline="0">
                          <a:solidFill>
                            <a:schemeClr val="bg1"/>
                          </a:solidFill>
                          <a:latin typeface="Trebuchet MS"/>
                          <a:ea typeface="+mn-ea"/>
                          <a:cs typeface="DINPro-Bold"/>
                        </a:rPr>
                        <a:t>16:00</a:t>
                      </a:r>
                      <a:endParaRPr lang="en-US" sz="1800" b="0" i="0" u="none" strike="noStrike" kern="1200" baseline="0">
                        <a:solidFill>
                          <a:schemeClr val="bg1"/>
                        </a:solidFill>
                        <a:latin typeface="Trebuchet MS"/>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ct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a:t>
                      </a: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r>
                        <a:rPr lang="en-US" sz="1800" b="0" i="0" u="none" strike="noStrike" kern="1200" baseline="0">
                          <a:solidFill>
                            <a:schemeClr val="bg1"/>
                          </a:solidFill>
                          <a:latin typeface="Trebuchet MS"/>
                          <a:ea typeface="+mn-ea"/>
                          <a:cs typeface="DINPro-Bold"/>
                        </a:rPr>
                        <a:t>17:00</a:t>
                      </a: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indent="-742950" algn="r" defTabSz="1306220" rtl="0" eaLnBrk="1" fontAlgn="auto" latinLnBrk="0" hangingPunct="1">
                        <a:lnSpc>
                          <a:spcPct val="100000"/>
                        </a:lnSpc>
                        <a:spcBef>
                          <a:spcPts val="0"/>
                        </a:spcBef>
                        <a:spcAft>
                          <a:spcPts val="0"/>
                        </a:spcAft>
                        <a:buClrTx/>
                        <a:buSzTx/>
                        <a:buFontTx/>
                        <a:buNone/>
                        <a:tabLst/>
                        <a:defRPr/>
                      </a:pPr>
                      <a:endParaRPr lang="en-US" sz="2300" b="0" i="0" u="none" strike="noStrike" kern="1200" baseline="0">
                        <a:solidFill>
                          <a:schemeClr val="bg1"/>
                        </a:solidFill>
                        <a:latin typeface="Trebuchet MS" pitchFamily="34" charset="0"/>
                        <a:ea typeface="+mn-ea"/>
                        <a:cs typeface="DINPro-Bold"/>
                      </a:endParaRPr>
                    </a:p>
                  </a:txBody>
                  <a:tcPr marL="76200" marR="76200" marT="76200" marB="76200" anchor="ctr">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742950" marR="0" lvl="0" indent="-742950" algn="l" defTabSz="1306220" rtl="0" eaLnBrk="1" fontAlgn="auto" latinLnBrk="0" hangingPunct="1">
                        <a:lnSpc>
                          <a:spcPct val="100000"/>
                        </a:lnSpc>
                        <a:spcBef>
                          <a:spcPts val="0"/>
                        </a:spcBef>
                        <a:spcAft>
                          <a:spcPts val="0"/>
                        </a:spcAft>
                        <a:buClrTx/>
                        <a:buSzTx/>
                        <a:buFontTx/>
                        <a:buNone/>
                        <a:tabLst/>
                        <a:defRPr/>
                      </a:pPr>
                      <a:r>
                        <a:rPr lang="en-GB" sz="2400" b="0" i="0" u="none" strike="noStrike" kern="1200" baseline="0">
                          <a:solidFill>
                            <a:schemeClr val="tx2"/>
                          </a:solidFill>
                          <a:latin typeface="Trebuchet MS"/>
                          <a:ea typeface="+mn-ea"/>
                          <a:cs typeface="DINPro-Bold"/>
                        </a:rPr>
                        <a:t>Assessment support</a:t>
                      </a:r>
                      <a:endParaRPr lang="en-US" sz="2400" b="0" i="0" u="none" strike="noStrike" kern="1200" baseline="0">
                        <a:solidFill>
                          <a:schemeClr val="tx2"/>
                        </a:solidFill>
                        <a:latin typeface="Trebuchet MS"/>
                        <a:ea typeface="+mn-ea"/>
                        <a:cs typeface="DINPro-Bold"/>
                      </a:endParaRPr>
                    </a:p>
                  </a:txBody>
                  <a:tcPr marL="304800" marR="76200" marT="76200" marB="76200" anchor="b">
                    <a:lnL>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65130889"/>
                  </a:ext>
                </a:extLst>
              </a:tr>
            </a:tbl>
          </a:graphicData>
        </a:graphic>
      </p:graphicFrame>
      <p:sp>
        <p:nvSpPr>
          <p:cNvPr id="4" name="Title 3"/>
          <p:cNvSpPr>
            <a:spLocks noGrp="1"/>
          </p:cNvSpPr>
          <p:nvPr>
            <p:ph type="title"/>
          </p:nvPr>
        </p:nvSpPr>
        <p:spPr>
          <a:xfrm>
            <a:off x="830580" y="478599"/>
            <a:ext cx="16626840" cy="984885"/>
          </a:xfrm>
        </p:spPr>
        <p:txBody>
          <a:bodyPr/>
          <a:lstStyle/>
          <a:p>
            <a:r>
              <a:rPr lang="en-US">
                <a:solidFill>
                  <a:schemeClr val="tx1"/>
                </a:solidFill>
              </a:rPr>
              <a:t>Course Agenda</a:t>
            </a:r>
          </a:p>
        </p:txBody>
      </p:sp>
    </p:spTree>
    <p:extLst>
      <p:ext uri="{BB962C8B-B14F-4D97-AF65-F5344CB8AC3E}">
        <p14:creationId xmlns:p14="http://schemas.microsoft.com/office/powerpoint/2010/main" val="278312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lstStyle/>
          <a:p>
            <a:r>
              <a:rPr lang="en-GB"/>
              <a:t>Example of Few Shot learning</a:t>
            </a:r>
            <a:br>
              <a:rPr lang="en-GB"/>
            </a:br>
            <a:r>
              <a:rPr lang="en-GB" sz="4800"/>
              <a:t>(Prompt Design)</a:t>
            </a:r>
            <a:endParaRPr lang="en-US"/>
          </a:p>
        </p:txBody>
      </p:sp>
    </p:spTree>
    <p:extLst>
      <p:ext uri="{BB962C8B-B14F-4D97-AF65-F5344CB8AC3E}">
        <p14:creationId xmlns:p14="http://schemas.microsoft.com/office/powerpoint/2010/main" val="222567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pt_megatron_few_shots_short">
            <a:hlinkClick r:id="" action="ppaction://media"/>
            <a:extLst>
              <a:ext uri="{FF2B5EF4-FFF2-40B4-BE49-F238E27FC236}">
                <a16:creationId xmlns:a16="http://schemas.microsoft.com/office/drawing/2014/main" id="{29D2F077-67B2-BD6C-DE21-B4884042C33A}"/>
              </a:ext>
            </a:extLst>
          </p:cNvPr>
          <p:cNvPicPr>
            <a:picLocks noChangeAspect="1"/>
          </p:cNvPicPr>
          <p:nvPr>
            <a:videoFile r:link="rId2"/>
            <p:extLst>
              <p:ext uri="{DAA4B4D4-6D71-4841-9C94-3DE7FCFB9230}">
                <p14:media xmlns:p14="http://schemas.microsoft.com/office/powerpoint/2010/main" r:embed="rId3">
                  <p14:trim st="20715" end="60274.3125"/>
                </p14:media>
              </p:ext>
            </p:extLst>
          </p:nvPr>
        </p:nvPicPr>
        <p:blipFill rotWithShape="1">
          <a:blip r:embed="rId6">
            <a:alphaModFix/>
          </a:blip>
          <a:srcRect l="13910" t="8915" r="13084" b="26639"/>
          <a:stretch/>
        </p:blipFill>
        <p:spPr bwMode="auto">
          <a:xfrm>
            <a:off x="202329" y="489858"/>
            <a:ext cx="18085671" cy="8980714"/>
          </a:xfrm>
          <a:prstGeom prst="roundRect">
            <a:avLst>
              <a:gd name="adj" fmla="val 875"/>
            </a:avLst>
          </a:prstGeom>
          <a:noFill/>
          <a:ln w="9525">
            <a:noFill/>
            <a:miter lim="800000"/>
            <a:headEnd/>
            <a:tailEnd/>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28737390"/>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89695"/>
    </mc:Choice>
    <mc:Fallback xmlns="">
      <p:transition advTm="89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extLst>
    <p:ext uri="{E180D4A7-C9FB-4DFB-919C-405C955672EB}">
      <p14:showEvtLst xmlns:p14="http://schemas.microsoft.com/office/powerpoint/2010/main">
        <p14:playEvt time="186" objId="5"/>
        <p14:stopEvt time="89695" objId="5"/>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Multitask skills</a:t>
            </a:r>
            <a:endParaRPr lang="en-US" sz="6000" b="0"/>
          </a:p>
        </p:txBody>
      </p:sp>
    </p:spTree>
    <p:extLst>
      <p:ext uri="{BB962C8B-B14F-4D97-AF65-F5344CB8AC3E}">
        <p14:creationId xmlns:p14="http://schemas.microsoft.com/office/powerpoint/2010/main" val="221178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US" sz="4800"/>
              <a:t>Multitask skills</a:t>
            </a:r>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GB" sz="3000" dirty="0">
                <a:solidFill>
                  <a:schemeClr val="tx2"/>
                </a:solidFill>
              </a:rPr>
              <a:t>Generalize to unseen Tasks: T0</a:t>
            </a:r>
            <a:endParaRPr lang="en-US" sz="3000" dirty="0">
              <a:solidFill>
                <a:schemeClr val="tx2"/>
              </a:solidFill>
            </a:endParaRPr>
          </a:p>
        </p:txBody>
      </p:sp>
      <p:sp>
        <p:nvSpPr>
          <p:cNvPr id="5" name="Content Placeholder 4">
            <a:extLst>
              <a:ext uri="{FF2B5EF4-FFF2-40B4-BE49-F238E27FC236}">
                <a16:creationId xmlns:a16="http://schemas.microsoft.com/office/drawing/2014/main" id="{BDB15356-467F-E634-D1BB-EE5705760C4B}"/>
              </a:ext>
            </a:extLst>
          </p:cNvPr>
          <p:cNvSpPr>
            <a:spLocks noGrp="1"/>
          </p:cNvSpPr>
          <p:nvPr>
            <p:ph idx="1"/>
          </p:nvPr>
        </p:nvSpPr>
        <p:spPr>
          <a:xfrm>
            <a:off x="9144000" y="3097656"/>
            <a:ext cx="8612987" cy="4795776"/>
          </a:xfrm>
        </p:spPr>
        <p:txBody>
          <a:bodyPr/>
          <a:lstStyle/>
          <a:p>
            <a:r>
              <a:rPr lang="en-GB" dirty="0"/>
              <a:t>Can you enable better model generalization by training with multiple tasks vs large datasets</a:t>
            </a:r>
          </a:p>
          <a:p>
            <a:r>
              <a:rPr lang="en-GB" dirty="0"/>
              <a:t>Tasks were specified in natural language prompts curated by volunteers</a:t>
            </a:r>
          </a:p>
          <a:p>
            <a:r>
              <a:rPr lang="en-GB" dirty="0"/>
              <a:t>Multiple prompts per dataset were captured to improve word choice robustness of prompts</a:t>
            </a:r>
          </a:p>
          <a:p>
            <a:r>
              <a:rPr lang="en-GB" dirty="0"/>
              <a:t>Trained a T5 model on a subset of tasks and evaluated on tasks not trained on.</a:t>
            </a:r>
          </a:p>
          <a:p>
            <a:r>
              <a:rPr lang="en-GB" dirty="0"/>
              <a:t>Model was 16x smaller than GPT-3 and exceeded 9/11 hold out sets for performance </a:t>
            </a:r>
          </a:p>
        </p:txBody>
      </p:sp>
      <p:pic>
        <p:nvPicPr>
          <p:cNvPr id="2050" name="Picture 2" descr="T0">
            <a:extLst>
              <a:ext uri="{FF2B5EF4-FFF2-40B4-BE49-F238E27FC236}">
                <a16:creationId xmlns:a16="http://schemas.microsoft.com/office/drawing/2014/main" id="{D8FC6F24-8729-C1DD-0F0E-B63FF59B8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43" y="2752470"/>
            <a:ext cx="8192783" cy="47957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14BBD1-457B-2313-30AA-448837193F69}"/>
              </a:ext>
            </a:extLst>
          </p:cNvPr>
          <p:cNvSpPr txBox="1"/>
          <p:nvPr/>
        </p:nvSpPr>
        <p:spPr>
          <a:xfrm>
            <a:off x="0" y="9043416"/>
            <a:ext cx="16514064" cy="116955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GB" sz="1400" b="1" i="0" dirty="0">
                <a:solidFill>
                  <a:schemeClr val="tx2"/>
                </a:solidFill>
                <a:effectLst/>
              </a:rPr>
              <a:t>Multitask Prompted Training Enables Zero-Shot Task Generalization</a:t>
            </a:r>
          </a:p>
          <a:p>
            <a:pPr algn="l"/>
            <a:r>
              <a:rPr lang="en-GB" sz="1400" b="0" i="0" u="none" strike="noStrike" dirty="0">
                <a:solidFill>
                  <a:schemeClr val="tx2"/>
                </a:solidFill>
                <a:effectLst/>
                <a:hlinkClick r:id="rId4">
                  <a:extLst>
                    <a:ext uri="{A12FA001-AC4F-418D-AE19-62706E023703}">
                      <ahyp:hlinkClr xmlns:ahyp="http://schemas.microsoft.com/office/drawing/2018/hyperlinkcolor" val="tx"/>
                    </a:ext>
                  </a:extLst>
                </a:hlinkClick>
              </a:rPr>
              <a:t>Victor Sanh</a:t>
            </a:r>
            <a:r>
              <a:rPr lang="en-GB" sz="1400" b="0" i="0" dirty="0">
                <a:solidFill>
                  <a:schemeClr val="tx2"/>
                </a:solidFill>
                <a:effectLst/>
              </a:rPr>
              <a:t>, </a:t>
            </a:r>
            <a:r>
              <a:rPr lang="en-GB" sz="1400" b="0" i="0" u="none" strike="noStrike" dirty="0">
                <a:solidFill>
                  <a:srgbClr val="76B900"/>
                </a:solidFill>
                <a:effectLst/>
                <a:hlinkClick r:id="rId5">
                  <a:extLst>
                    <a:ext uri="{A12FA001-AC4F-418D-AE19-62706E023703}">
                      <ahyp:hlinkClr xmlns:ahyp="http://schemas.microsoft.com/office/drawing/2018/hyperlinkcolor" val="tx"/>
                    </a:ext>
                  </a:extLst>
                </a:hlinkClick>
              </a:rPr>
              <a:t>Albert </a:t>
            </a:r>
            <a:r>
              <a:rPr lang="en-GB" sz="1400" b="0" i="0" u="none" strike="noStrike" dirty="0" err="1">
                <a:solidFill>
                  <a:schemeClr val="tx2"/>
                </a:solidFill>
                <a:effectLst/>
                <a:hlinkClick r:id="rId5">
                  <a:extLst>
                    <a:ext uri="{A12FA001-AC4F-418D-AE19-62706E023703}">
                      <ahyp:hlinkClr xmlns:ahyp="http://schemas.microsoft.com/office/drawing/2018/hyperlinkcolor" val="tx"/>
                    </a:ext>
                  </a:extLst>
                </a:hlinkClick>
              </a:rPr>
              <a:t>Webson</a:t>
            </a:r>
            <a:r>
              <a:rPr lang="en-GB" sz="1400" b="0" i="0" dirty="0">
                <a:solidFill>
                  <a:schemeClr val="tx2"/>
                </a:solidFill>
                <a:effectLst/>
              </a:rPr>
              <a:t>, </a:t>
            </a:r>
            <a:r>
              <a:rPr lang="en-GB" sz="1400" b="0" i="0" u="none" strike="noStrike" dirty="0">
                <a:solidFill>
                  <a:srgbClr val="76B900"/>
                </a:solidFill>
                <a:effectLst/>
                <a:hlinkClick r:id="rId6">
                  <a:extLst>
                    <a:ext uri="{A12FA001-AC4F-418D-AE19-62706E023703}">
                      <ahyp:hlinkClr xmlns:ahyp="http://schemas.microsoft.com/office/drawing/2018/hyperlinkcolor" val="tx"/>
                    </a:ext>
                  </a:extLst>
                </a:hlinkClick>
              </a:rPr>
              <a:t>Colin </a:t>
            </a:r>
            <a:r>
              <a:rPr lang="en-GB" sz="1400" b="0" i="0" u="none" strike="noStrike" dirty="0" err="1">
                <a:solidFill>
                  <a:schemeClr val="tx2"/>
                </a:solidFill>
                <a:effectLst/>
                <a:hlinkClick r:id="rId6">
                  <a:extLst>
                    <a:ext uri="{A12FA001-AC4F-418D-AE19-62706E023703}">
                      <ahyp:hlinkClr xmlns:ahyp="http://schemas.microsoft.com/office/drawing/2018/hyperlinkcolor" val="tx"/>
                    </a:ext>
                  </a:extLst>
                </a:hlinkClick>
              </a:rPr>
              <a:t>Raffel</a:t>
            </a:r>
            <a:r>
              <a:rPr lang="en-GB" sz="1400" b="0" i="0" dirty="0">
                <a:solidFill>
                  <a:schemeClr val="tx2"/>
                </a:solidFill>
                <a:effectLst/>
              </a:rPr>
              <a:t>, </a:t>
            </a:r>
            <a:r>
              <a:rPr lang="en-GB" sz="1400" b="0" i="0" u="none" strike="noStrike" dirty="0">
                <a:solidFill>
                  <a:schemeClr val="tx2"/>
                </a:solidFill>
                <a:effectLst/>
                <a:hlinkClick r:id="rId7">
                  <a:extLst>
                    <a:ext uri="{A12FA001-AC4F-418D-AE19-62706E023703}">
                      <ahyp:hlinkClr xmlns:ahyp="http://schemas.microsoft.com/office/drawing/2018/hyperlinkcolor" val="tx"/>
                    </a:ext>
                  </a:extLst>
                </a:hlinkClick>
              </a:rPr>
              <a:t>Stephen H. Bach</a:t>
            </a:r>
            <a:r>
              <a:rPr lang="en-GB" sz="1400" b="0" i="0" dirty="0">
                <a:solidFill>
                  <a:schemeClr val="tx2"/>
                </a:solidFill>
                <a:effectLst/>
              </a:rPr>
              <a:t>, </a:t>
            </a:r>
            <a:r>
              <a:rPr lang="en-GB" sz="1400" b="0" i="0" u="none" strike="noStrike" dirty="0" err="1">
                <a:solidFill>
                  <a:srgbClr val="76B900"/>
                </a:solidFill>
                <a:effectLst/>
                <a:hlinkClick r:id="rId8">
                  <a:extLst>
                    <a:ext uri="{A12FA001-AC4F-418D-AE19-62706E023703}">
                      <ahyp:hlinkClr xmlns:ahyp="http://schemas.microsoft.com/office/drawing/2018/hyperlinkcolor" val="tx"/>
                    </a:ext>
                  </a:extLst>
                </a:hlinkClick>
              </a:rPr>
              <a:t>Lintang</a:t>
            </a:r>
            <a:r>
              <a:rPr lang="en-GB" sz="1400" b="0" i="0" u="none" strike="noStrike" dirty="0">
                <a:solidFill>
                  <a:srgbClr val="76B900"/>
                </a:solidFill>
                <a:effectLst/>
                <a:hlinkClick r:id="rId8">
                  <a:extLst>
                    <a:ext uri="{A12FA001-AC4F-418D-AE19-62706E023703}">
                      <ahyp:hlinkClr xmlns:ahyp="http://schemas.microsoft.com/office/drawing/2018/hyperlinkcolor" val="tx"/>
                    </a:ext>
                  </a:extLst>
                </a:hlinkClick>
              </a:rPr>
              <a:t> </a:t>
            </a:r>
            <a:r>
              <a:rPr lang="en-GB" sz="1400" b="0" i="0" u="none" strike="noStrike" dirty="0" err="1">
                <a:solidFill>
                  <a:schemeClr val="tx2"/>
                </a:solidFill>
                <a:effectLst/>
                <a:hlinkClick r:id="rId8">
                  <a:extLst>
                    <a:ext uri="{A12FA001-AC4F-418D-AE19-62706E023703}">
                      <ahyp:hlinkClr xmlns:ahyp="http://schemas.microsoft.com/office/drawing/2018/hyperlinkcolor" val="tx"/>
                    </a:ext>
                  </a:extLst>
                </a:hlinkClick>
              </a:rPr>
              <a:t>Sutawika</a:t>
            </a:r>
            <a:r>
              <a:rPr lang="en-GB" sz="1400" b="0" i="0" dirty="0">
                <a:solidFill>
                  <a:schemeClr val="tx2"/>
                </a:solidFill>
                <a:effectLst/>
              </a:rPr>
              <a:t>, </a:t>
            </a:r>
            <a:r>
              <a:rPr lang="en-GB" sz="1400" b="0" i="0" u="none" strike="noStrike" dirty="0">
                <a:solidFill>
                  <a:srgbClr val="76B900"/>
                </a:solidFill>
                <a:effectLst/>
                <a:hlinkClick r:id="rId9">
                  <a:extLst>
                    <a:ext uri="{A12FA001-AC4F-418D-AE19-62706E023703}">
                      <ahyp:hlinkClr xmlns:ahyp="http://schemas.microsoft.com/office/drawing/2018/hyperlinkcolor" val="tx"/>
                    </a:ext>
                  </a:extLst>
                </a:hlinkClick>
              </a:rPr>
              <a:t>Zaid </a:t>
            </a:r>
            <a:r>
              <a:rPr lang="en-GB" sz="1400" b="0" i="0" u="none" strike="noStrike" dirty="0" err="1">
                <a:solidFill>
                  <a:schemeClr val="tx2"/>
                </a:solidFill>
                <a:effectLst/>
                <a:hlinkClick r:id="rId9">
                  <a:extLst>
                    <a:ext uri="{A12FA001-AC4F-418D-AE19-62706E023703}">
                      <ahyp:hlinkClr xmlns:ahyp="http://schemas.microsoft.com/office/drawing/2018/hyperlinkcolor" val="tx"/>
                    </a:ext>
                  </a:extLst>
                </a:hlinkClick>
              </a:rPr>
              <a:t>Alyafeai</a:t>
            </a:r>
            <a:r>
              <a:rPr lang="en-GB" sz="1400" b="0" i="0" dirty="0">
                <a:solidFill>
                  <a:schemeClr val="tx2"/>
                </a:solidFill>
                <a:effectLst/>
              </a:rPr>
              <a:t>, </a:t>
            </a:r>
            <a:r>
              <a:rPr lang="en-GB" sz="1400" b="0" i="0" u="none" strike="noStrike" dirty="0">
                <a:solidFill>
                  <a:schemeClr val="tx2"/>
                </a:solidFill>
                <a:effectLst/>
                <a:hlinkClick r:id="rId10">
                  <a:extLst>
                    <a:ext uri="{A12FA001-AC4F-418D-AE19-62706E023703}">
                      <ahyp:hlinkClr xmlns:ahyp="http://schemas.microsoft.com/office/drawing/2018/hyperlinkcolor" val="tx"/>
                    </a:ext>
                  </a:extLst>
                </a:hlinkClick>
              </a:rPr>
              <a:t>Antoine Chaffin</a:t>
            </a:r>
            <a:r>
              <a:rPr lang="en-GB" sz="1400" b="0" i="0" dirty="0">
                <a:solidFill>
                  <a:schemeClr val="tx2"/>
                </a:solidFill>
                <a:effectLst/>
              </a:rPr>
              <a:t>, </a:t>
            </a:r>
            <a:r>
              <a:rPr lang="en-GB" sz="1400" b="0" i="0" u="none" strike="noStrike" dirty="0">
                <a:solidFill>
                  <a:srgbClr val="76B900"/>
                </a:solidFill>
                <a:effectLst/>
                <a:hlinkClick r:id="rId11">
                  <a:extLst>
                    <a:ext uri="{A12FA001-AC4F-418D-AE19-62706E023703}">
                      <ahyp:hlinkClr xmlns:ahyp="http://schemas.microsoft.com/office/drawing/2018/hyperlinkcolor" val="tx"/>
                    </a:ext>
                  </a:extLst>
                </a:hlinkClick>
              </a:rPr>
              <a:t>Arnaud </a:t>
            </a:r>
            <a:r>
              <a:rPr lang="en-GB" sz="1400" b="0" i="0" u="none" strike="noStrike" dirty="0" err="1">
                <a:solidFill>
                  <a:schemeClr val="tx2"/>
                </a:solidFill>
                <a:effectLst/>
                <a:hlinkClick r:id="rId11">
                  <a:extLst>
                    <a:ext uri="{A12FA001-AC4F-418D-AE19-62706E023703}">
                      <ahyp:hlinkClr xmlns:ahyp="http://schemas.microsoft.com/office/drawing/2018/hyperlinkcolor" val="tx"/>
                    </a:ext>
                  </a:extLst>
                </a:hlinkClick>
              </a:rPr>
              <a:t>Stiegler</a:t>
            </a:r>
            <a:r>
              <a:rPr lang="en-GB" sz="1400" b="0" i="0" dirty="0">
                <a:solidFill>
                  <a:schemeClr val="tx2"/>
                </a:solidFill>
                <a:effectLst/>
              </a:rPr>
              <a:t>, </a:t>
            </a:r>
            <a:r>
              <a:rPr lang="en-GB" sz="1400" b="0" i="0" u="none" strike="noStrike" dirty="0" err="1">
                <a:solidFill>
                  <a:srgbClr val="76B900"/>
                </a:solidFill>
                <a:effectLst/>
                <a:hlinkClick r:id="rId12">
                  <a:extLst>
                    <a:ext uri="{A12FA001-AC4F-418D-AE19-62706E023703}">
                      <ahyp:hlinkClr xmlns:ahyp="http://schemas.microsoft.com/office/drawing/2018/hyperlinkcolor" val="tx"/>
                    </a:ext>
                  </a:extLst>
                </a:hlinkClick>
              </a:rPr>
              <a:t>Teven</a:t>
            </a:r>
            <a:r>
              <a:rPr lang="en-GB" sz="1400" b="0" i="0" u="none" strike="noStrike" dirty="0">
                <a:solidFill>
                  <a:srgbClr val="76B900"/>
                </a:solidFill>
                <a:effectLst/>
                <a:hlinkClick r:id="rId12">
                  <a:extLst>
                    <a:ext uri="{A12FA001-AC4F-418D-AE19-62706E023703}">
                      <ahyp:hlinkClr xmlns:ahyp="http://schemas.microsoft.com/office/drawing/2018/hyperlinkcolor" val="tx"/>
                    </a:ext>
                  </a:extLst>
                </a:hlinkClick>
              </a:rPr>
              <a:t> Le </a:t>
            </a:r>
            <a:r>
              <a:rPr lang="en-GB" sz="1400" b="0" i="0" u="none" strike="noStrike" dirty="0" err="1">
                <a:solidFill>
                  <a:schemeClr val="tx2"/>
                </a:solidFill>
                <a:effectLst/>
                <a:hlinkClick r:id="rId12">
                  <a:extLst>
                    <a:ext uri="{A12FA001-AC4F-418D-AE19-62706E023703}">
                      <ahyp:hlinkClr xmlns:ahyp="http://schemas.microsoft.com/office/drawing/2018/hyperlinkcolor" val="tx"/>
                    </a:ext>
                  </a:extLst>
                </a:hlinkClick>
              </a:rPr>
              <a:t>Scao</a:t>
            </a:r>
            <a:r>
              <a:rPr lang="en-GB" sz="1400" b="0" i="0" dirty="0">
                <a:solidFill>
                  <a:schemeClr val="tx2"/>
                </a:solidFill>
                <a:effectLst/>
              </a:rPr>
              <a:t>, </a:t>
            </a:r>
            <a:r>
              <a:rPr lang="en-GB" sz="1400" b="0" i="0" u="none" strike="noStrike" dirty="0">
                <a:solidFill>
                  <a:schemeClr val="tx2"/>
                </a:solidFill>
                <a:effectLst/>
                <a:hlinkClick r:id="rId13">
                  <a:extLst>
                    <a:ext uri="{A12FA001-AC4F-418D-AE19-62706E023703}">
                      <ahyp:hlinkClr xmlns:ahyp="http://schemas.microsoft.com/office/drawing/2018/hyperlinkcolor" val="tx"/>
                    </a:ext>
                  </a:extLst>
                </a:hlinkClick>
              </a:rPr>
              <a:t>Arun Raja</a:t>
            </a:r>
            <a:r>
              <a:rPr lang="en-GB" sz="1400" b="0" i="0" dirty="0">
                <a:solidFill>
                  <a:schemeClr val="tx2"/>
                </a:solidFill>
                <a:effectLst/>
              </a:rPr>
              <a:t>, </a:t>
            </a:r>
            <a:r>
              <a:rPr lang="en-GB" sz="1400" b="0" i="0" u="none" strike="noStrike" dirty="0">
                <a:solidFill>
                  <a:schemeClr val="tx2"/>
                </a:solidFill>
                <a:effectLst/>
                <a:hlinkClick r:id="rId14">
                  <a:extLst>
                    <a:ext uri="{A12FA001-AC4F-418D-AE19-62706E023703}">
                      <ahyp:hlinkClr xmlns:ahyp="http://schemas.microsoft.com/office/drawing/2018/hyperlinkcolor" val="tx"/>
                    </a:ext>
                  </a:extLst>
                </a:hlinkClick>
              </a:rPr>
              <a:t>Manan Dey</a:t>
            </a:r>
            <a:r>
              <a:rPr lang="en-GB" sz="1400" b="0" i="0" dirty="0">
                <a:solidFill>
                  <a:schemeClr val="tx2"/>
                </a:solidFill>
                <a:effectLst/>
              </a:rPr>
              <a:t>, </a:t>
            </a:r>
            <a:r>
              <a:rPr lang="en-GB" sz="1400" b="0" i="0" u="none" strike="noStrike" dirty="0">
                <a:solidFill>
                  <a:schemeClr val="tx2"/>
                </a:solidFill>
                <a:effectLst/>
                <a:hlinkClick r:id="rId15">
                  <a:extLst>
                    <a:ext uri="{A12FA001-AC4F-418D-AE19-62706E023703}">
                      <ahyp:hlinkClr xmlns:ahyp="http://schemas.microsoft.com/office/drawing/2018/hyperlinkcolor" val="tx"/>
                    </a:ext>
                  </a:extLst>
                </a:hlinkClick>
              </a:rPr>
              <a:t>M Saiful Bari</a:t>
            </a:r>
            <a:r>
              <a:rPr lang="en-GB" sz="1400" b="0" i="0" dirty="0">
                <a:solidFill>
                  <a:schemeClr val="tx2"/>
                </a:solidFill>
                <a:effectLst/>
              </a:rPr>
              <a:t>, </a:t>
            </a:r>
            <a:r>
              <a:rPr lang="en-GB" sz="1400" b="0" i="0" u="none" strike="noStrike" dirty="0" err="1">
                <a:solidFill>
                  <a:srgbClr val="76B900"/>
                </a:solidFill>
                <a:effectLst/>
                <a:hlinkClick r:id="rId16">
                  <a:extLst>
                    <a:ext uri="{A12FA001-AC4F-418D-AE19-62706E023703}">
                      <ahyp:hlinkClr xmlns:ahyp="http://schemas.microsoft.com/office/drawing/2018/hyperlinkcolor" val="tx"/>
                    </a:ext>
                  </a:extLst>
                </a:hlinkClick>
              </a:rPr>
              <a:t>Canwen</a:t>
            </a:r>
            <a:r>
              <a:rPr lang="en-GB" sz="1400" b="0" i="0" u="none" strike="noStrike" dirty="0">
                <a:solidFill>
                  <a:schemeClr val="tx2"/>
                </a:solidFill>
                <a:effectLst/>
                <a:hlinkClick r:id="rId16">
                  <a:extLst>
                    <a:ext uri="{A12FA001-AC4F-418D-AE19-62706E023703}">
                      <ahyp:hlinkClr xmlns:ahyp="http://schemas.microsoft.com/office/drawing/2018/hyperlinkcolor" val="tx"/>
                    </a:ext>
                  </a:extLst>
                </a:hlinkClick>
              </a:rPr>
              <a:t> Xu</a:t>
            </a:r>
            <a:r>
              <a:rPr lang="en-GB" sz="1400" b="0" i="0" dirty="0">
                <a:solidFill>
                  <a:schemeClr val="tx2"/>
                </a:solidFill>
                <a:effectLst/>
              </a:rPr>
              <a:t>, </a:t>
            </a:r>
            <a:r>
              <a:rPr lang="en-GB" sz="1400" b="0" i="0" u="none" strike="noStrike" dirty="0" err="1">
                <a:solidFill>
                  <a:srgbClr val="76B900"/>
                </a:solidFill>
                <a:effectLst/>
                <a:hlinkClick r:id="rId17">
                  <a:extLst>
                    <a:ext uri="{A12FA001-AC4F-418D-AE19-62706E023703}">
                      <ahyp:hlinkClr xmlns:ahyp="http://schemas.microsoft.com/office/drawing/2018/hyperlinkcolor" val="tx"/>
                    </a:ext>
                  </a:extLst>
                </a:hlinkClick>
              </a:rPr>
              <a:t>Urmish</a:t>
            </a:r>
            <a:r>
              <a:rPr lang="en-GB" sz="1400" b="0" i="0" u="none" strike="noStrike" dirty="0">
                <a:solidFill>
                  <a:srgbClr val="76B900"/>
                </a:solidFill>
                <a:effectLst/>
                <a:hlinkClick r:id="rId17">
                  <a:extLst>
                    <a:ext uri="{A12FA001-AC4F-418D-AE19-62706E023703}">
                      <ahyp:hlinkClr xmlns:ahyp="http://schemas.microsoft.com/office/drawing/2018/hyperlinkcolor" val="tx"/>
                    </a:ext>
                  </a:extLst>
                </a:hlinkClick>
              </a:rPr>
              <a:t> </a:t>
            </a:r>
            <a:r>
              <a:rPr lang="en-GB" sz="1400" b="0" i="0" u="none" strike="noStrike" dirty="0" err="1">
                <a:solidFill>
                  <a:schemeClr val="tx2"/>
                </a:solidFill>
                <a:effectLst/>
                <a:hlinkClick r:id="rId17">
                  <a:extLst>
                    <a:ext uri="{A12FA001-AC4F-418D-AE19-62706E023703}">
                      <ahyp:hlinkClr xmlns:ahyp="http://schemas.microsoft.com/office/drawing/2018/hyperlinkcolor" val="tx"/>
                    </a:ext>
                  </a:extLst>
                </a:hlinkClick>
              </a:rPr>
              <a:t>Thakker</a:t>
            </a:r>
            <a:r>
              <a:rPr lang="en-GB" sz="1400" b="0" i="0" dirty="0">
                <a:solidFill>
                  <a:schemeClr val="tx2"/>
                </a:solidFill>
                <a:effectLst/>
              </a:rPr>
              <a:t>, </a:t>
            </a:r>
            <a:r>
              <a:rPr lang="en-GB" sz="1400" b="0" i="0" u="none" strike="noStrike" dirty="0" err="1">
                <a:solidFill>
                  <a:srgbClr val="76B900"/>
                </a:solidFill>
                <a:effectLst/>
                <a:hlinkClick r:id="rId18">
                  <a:extLst>
                    <a:ext uri="{A12FA001-AC4F-418D-AE19-62706E023703}">
                      <ahyp:hlinkClr xmlns:ahyp="http://schemas.microsoft.com/office/drawing/2018/hyperlinkcolor" val="tx"/>
                    </a:ext>
                  </a:extLst>
                </a:hlinkClick>
              </a:rPr>
              <a:t>Shanya</a:t>
            </a:r>
            <a:r>
              <a:rPr lang="en-GB" sz="1400" b="0" i="0" u="none" strike="noStrike" dirty="0">
                <a:solidFill>
                  <a:srgbClr val="76B900"/>
                </a:solidFill>
                <a:effectLst/>
                <a:hlinkClick r:id="rId18">
                  <a:extLst>
                    <a:ext uri="{A12FA001-AC4F-418D-AE19-62706E023703}">
                      <ahyp:hlinkClr xmlns:ahyp="http://schemas.microsoft.com/office/drawing/2018/hyperlinkcolor" val="tx"/>
                    </a:ext>
                  </a:extLst>
                </a:hlinkClick>
              </a:rPr>
              <a:t> Sharma </a:t>
            </a:r>
            <a:r>
              <a:rPr lang="en-GB" sz="1400" b="0" i="0" u="none" strike="noStrike" dirty="0" err="1">
                <a:solidFill>
                  <a:schemeClr val="tx2"/>
                </a:solidFill>
                <a:effectLst/>
                <a:hlinkClick r:id="rId18">
                  <a:extLst>
                    <a:ext uri="{A12FA001-AC4F-418D-AE19-62706E023703}">
                      <ahyp:hlinkClr xmlns:ahyp="http://schemas.microsoft.com/office/drawing/2018/hyperlinkcolor" val="tx"/>
                    </a:ext>
                  </a:extLst>
                </a:hlinkClick>
              </a:rPr>
              <a:t>Sharma</a:t>
            </a:r>
            <a:r>
              <a:rPr lang="en-GB" sz="1400" b="0" i="0" dirty="0">
                <a:solidFill>
                  <a:schemeClr val="tx2"/>
                </a:solidFill>
                <a:effectLst/>
              </a:rPr>
              <a:t>, </a:t>
            </a:r>
            <a:r>
              <a:rPr lang="en-GB" sz="1400" b="0" i="0" u="none" strike="noStrike" dirty="0">
                <a:solidFill>
                  <a:srgbClr val="76B900"/>
                </a:solidFill>
                <a:effectLst/>
                <a:hlinkClick r:id="rId19">
                  <a:extLst>
                    <a:ext uri="{A12FA001-AC4F-418D-AE19-62706E023703}">
                      <ahyp:hlinkClr xmlns:ahyp="http://schemas.microsoft.com/office/drawing/2018/hyperlinkcolor" val="tx"/>
                    </a:ext>
                  </a:extLst>
                </a:hlinkClick>
              </a:rPr>
              <a:t>Eliza </a:t>
            </a:r>
            <a:r>
              <a:rPr lang="en-GB" sz="1400" b="0" i="0" u="none" strike="noStrike" dirty="0" err="1">
                <a:solidFill>
                  <a:schemeClr val="tx2"/>
                </a:solidFill>
                <a:effectLst/>
                <a:hlinkClick r:id="rId19">
                  <a:extLst>
                    <a:ext uri="{A12FA001-AC4F-418D-AE19-62706E023703}">
                      <ahyp:hlinkClr xmlns:ahyp="http://schemas.microsoft.com/office/drawing/2018/hyperlinkcolor" val="tx"/>
                    </a:ext>
                  </a:extLst>
                </a:hlinkClick>
              </a:rPr>
              <a:t>Szczechla</a:t>
            </a:r>
            <a:r>
              <a:rPr lang="en-GB" sz="1400" b="0" i="0" dirty="0">
                <a:solidFill>
                  <a:schemeClr val="tx2"/>
                </a:solidFill>
                <a:effectLst/>
              </a:rPr>
              <a:t>, </a:t>
            </a:r>
            <a:r>
              <a:rPr lang="en-GB" sz="1400" b="0" i="0" u="none" strike="noStrike" dirty="0" err="1">
                <a:solidFill>
                  <a:srgbClr val="76B900"/>
                </a:solidFill>
                <a:effectLst/>
                <a:hlinkClick r:id="rId20">
                  <a:extLst>
                    <a:ext uri="{A12FA001-AC4F-418D-AE19-62706E023703}">
                      <ahyp:hlinkClr xmlns:ahyp="http://schemas.microsoft.com/office/drawing/2018/hyperlinkcolor" val="tx"/>
                    </a:ext>
                  </a:extLst>
                </a:hlinkClick>
              </a:rPr>
              <a:t>Taewoon</a:t>
            </a:r>
            <a:r>
              <a:rPr lang="en-GB" sz="1400" b="0" i="0" u="none" strike="noStrike" dirty="0">
                <a:solidFill>
                  <a:schemeClr val="tx2"/>
                </a:solidFill>
                <a:effectLst/>
                <a:hlinkClick r:id="rId20">
                  <a:extLst>
                    <a:ext uri="{A12FA001-AC4F-418D-AE19-62706E023703}">
                      <ahyp:hlinkClr xmlns:ahyp="http://schemas.microsoft.com/office/drawing/2018/hyperlinkcolor" val="tx"/>
                    </a:ext>
                  </a:extLst>
                </a:hlinkClick>
              </a:rPr>
              <a:t> Kim</a:t>
            </a:r>
            <a:r>
              <a:rPr lang="en-GB" sz="1400" b="0" i="0" dirty="0">
                <a:solidFill>
                  <a:schemeClr val="tx2"/>
                </a:solidFill>
                <a:effectLst/>
              </a:rPr>
              <a:t>, </a:t>
            </a:r>
            <a:r>
              <a:rPr lang="en-GB" sz="1400" b="0" i="0" u="none" strike="noStrike" dirty="0">
                <a:solidFill>
                  <a:srgbClr val="76B900"/>
                </a:solidFill>
                <a:effectLst/>
                <a:hlinkClick r:id="rId21">
                  <a:extLst>
                    <a:ext uri="{A12FA001-AC4F-418D-AE19-62706E023703}">
                      <ahyp:hlinkClr xmlns:ahyp="http://schemas.microsoft.com/office/drawing/2018/hyperlinkcolor" val="tx"/>
                    </a:ext>
                  </a:extLst>
                </a:hlinkClick>
              </a:rPr>
              <a:t>Gunjan </a:t>
            </a:r>
            <a:r>
              <a:rPr lang="en-GB" sz="1400" b="0" i="0" u="none" strike="noStrike" dirty="0" err="1">
                <a:solidFill>
                  <a:schemeClr val="tx2"/>
                </a:solidFill>
                <a:effectLst/>
                <a:hlinkClick r:id="rId21">
                  <a:extLst>
                    <a:ext uri="{A12FA001-AC4F-418D-AE19-62706E023703}">
                      <ahyp:hlinkClr xmlns:ahyp="http://schemas.microsoft.com/office/drawing/2018/hyperlinkcolor" val="tx"/>
                    </a:ext>
                  </a:extLst>
                </a:hlinkClick>
              </a:rPr>
              <a:t>Chhablani</a:t>
            </a:r>
            <a:r>
              <a:rPr lang="en-GB" sz="1400" b="0" i="0" dirty="0">
                <a:solidFill>
                  <a:schemeClr val="tx2"/>
                </a:solidFill>
                <a:effectLst/>
              </a:rPr>
              <a:t>, </a:t>
            </a:r>
            <a:r>
              <a:rPr lang="en-GB" sz="1400" b="0" i="0" u="none" strike="noStrike" dirty="0">
                <a:solidFill>
                  <a:schemeClr val="tx2"/>
                </a:solidFill>
                <a:effectLst/>
                <a:hlinkClick r:id="rId22">
                  <a:extLst>
                    <a:ext uri="{A12FA001-AC4F-418D-AE19-62706E023703}">
                      <ahyp:hlinkClr xmlns:ahyp="http://schemas.microsoft.com/office/drawing/2018/hyperlinkcolor" val="tx"/>
                    </a:ext>
                  </a:extLst>
                </a:hlinkClick>
              </a:rPr>
              <a:t>Nihal Nayak</a:t>
            </a:r>
            <a:r>
              <a:rPr lang="en-GB" sz="1400" b="0" i="0" dirty="0">
                <a:solidFill>
                  <a:schemeClr val="tx2"/>
                </a:solidFill>
                <a:effectLst/>
              </a:rPr>
              <a:t>, </a:t>
            </a:r>
            <a:r>
              <a:rPr lang="en-GB" sz="1400" b="0" i="0" u="none" strike="noStrike" dirty="0" err="1">
                <a:solidFill>
                  <a:srgbClr val="76B900"/>
                </a:solidFill>
                <a:effectLst/>
                <a:hlinkClick r:id="rId23">
                  <a:extLst>
                    <a:ext uri="{A12FA001-AC4F-418D-AE19-62706E023703}">
                      <ahyp:hlinkClr xmlns:ahyp="http://schemas.microsoft.com/office/drawing/2018/hyperlinkcolor" val="tx"/>
                    </a:ext>
                  </a:extLst>
                </a:hlinkClick>
              </a:rPr>
              <a:t>Debajyoti</a:t>
            </a:r>
            <a:r>
              <a:rPr lang="en-GB" sz="1400" b="0" i="0" u="none" strike="noStrike" dirty="0">
                <a:solidFill>
                  <a:schemeClr val="tx2"/>
                </a:solidFill>
                <a:effectLst/>
                <a:hlinkClick r:id="rId23">
                  <a:extLst>
                    <a:ext uri="{A12FA001-AC4F-418D-AE19-62706E023703}">
                      <ahyp:hlinkClr xmlns:ahyp="http://schemas.microsoft.com/office/drawing/2018/hyperlinkcolor" val="tx"/>
                    </a:ext>
                  </a:extLst>
                </a:hlinkClick>
              </a:rPr>
              <a:t> Datta</a:t>
            </a:r>
            <a:r>
              <a:rPr lang="en-GB" sz="1400" b="0" i="0" dirty="0">
                <a:solidFill>
                  <a:schemeClr val="tx2"/>
                </a:solidFill>
                <a:effectLst/>
              </a:rPr>
              <a:t>, </a:t>
            </a:r>
            <a:r>
              <a:rPr lang="en-GB" sz="1400" b="0" i="0" u="none" strike="noStrike" dirty="0">
                <a:solidFill>
                  <a:schemeClr val="tx2"/>
                </a:solidFill>
                <a:effectLst/>
                <a:hlinkClick r:id="rId24">
                  <a:extLst>
                    <a:ext uri="{A12FA001-AC4F-418D-AE19-62706E023703}">
                      <ahyp:hlinkClr xmlns:ahyp="http://schemas.microsoft.com/office/drawing/2018/hyperlinkcolor" val="tx"/>
                    </a:ext>
                  </a:extLst>
                </a:hlinkClick>
              </a:rPr>
              <a:t>Jonathan Chang</a:t>
            </a:r>
            <a:r>
              <a:rPr lang="en-GB" sz="1400" b="0" i="0" dirty="0">
                <a:solidFill>
                  <a:schemeClr val="tx2"/>
                </a:solidFill>
                <a:effectLst/>
              </a:rPr>
              <a:t>, </a:t>
            </a:r>
            <a:r>
              <a:rPr lang="en-GB" sz="1400" b="0" i="0" u="none" strike="noStrike" dirty="0">
                <a:solidFill>
                  <a:schemeClr val="tx2"/>
                </a:solidFill>
                <a:effectLst/>
                <a:hlinkClick r:id="rId25">
                  <a:extLst>
                    <a:ext uri="{A12FA001-AC4F-418D-AE19-62706E023703}">
                      <ahyp:hlinkClr xmlns:ahyp="http://schemas.microsoft.com/office/drawing/2018/hyperlinkcolor" val="tx"/>
                    </a:ext>
                  </a:extLst>
                </a:hlinkClick>
              </a:rPr>
              <a:t>Mike Tian-Jian Jiang</a:t>
            </a:r>
            <a:r>
              <a:rPr lang="en-GB" sz="1400" b="0" i="0" dirty="0">
                <a:solidFill>
                  <a:schemeClr val="tx2"/>
                </a:solidFill>
                <a:effectLst/>
              </a:rPr>
              <a:t>, </a:t>
            </a:r>
            <a:r>
              <a:rPr lang="en-GB" sz="1400" b="0" i="0" u="none" strike="noStrike" dirty="0">
                <a:solidFill>
                  <a:schemeClr val="tx2"/>
                </a:solidFill>
                <a:effectLst/>
                <a:hlinkClick r:id="rId26">
                  <a:extLst>
                    <a:ext uri="{A12FA001-AC4F-418D-AE19-62706E023703}">
                      <ahyp:hlinkClr xmlns:ahyp="http://schemas.microsoft.com/office/drawing/2018/hyperlinkcolor" val="tx"/>
                    </a:ext>
                  </a:extLst>
                </a:hlinkClick>
              </a:rPr>
              <a:t>Han Wang</a:t>
            </a:r>
            <a:r>
              <a:rPr lang="en-GB" sz="1400" b="0" i="0" dirty="0">
                <a:solidFill>
                  <a:schemeClr val="tx2"/>
                </a:solidFill>
                <a:effectLst/>
              </a:rPr>
              <a:t>, </a:t>
            </a:r>
            <a:r>
              <a:rPr lang="en-GB" sz="1400" b="0" i="0" u="none" strike="noStrike" dirty="0">
                <a:solidFill>
                  <a:srgbClr val="76B900"/>
                </a:solidFill>
                <a:effectLst/>
                <a:hlinkClick r:id="rId27">
                  <a:extLst>
                    <a:ext uri="{A12FA001-AC4F-418D-AE19-62706E023703}">
                      <ahyp:hlinkClr xmlns:ahyp="http://schemas.microsoft.com/office/drawing/2018/hyperlinkcolor" val="tx"/>
                    </a:ext>
                  </a:extLst>
                </a:hlinkClick>
              </a:rPr>
              <a:t>Matteo </a:t>
            </a:r>
            <a:r>
              <a:rPr lang="en-GB" sz="1400" b="0" i="0" u="none" strike="noStrike" dirty="0">
                <a:solidFill>
                  <a:schemeClr val="tx2"/>
                </a:solidFill>
                <a:effectLst/>
                <a:hlinkClick r:id="rId27">
                  <a:extLst>
                    <a:ext uri="{A12FA001-AC4F-418D-AE19-62706E023703}">
                      <ahyp:hlinkClr xmlns:ahyp="http://schemas.microsoft.com/office/drawing/2018/hyperlinkcolor" val="tx"/>
                    </a:ext>
                  </a:extLst>
                </a:hlinkClick>
              </a:rPr>
              <a:t>Manica</a:t>
            </a:r>
            <a:r>
              <a:rPr lang="en-GB" sz="1400" b="0" i="0" dirty="0">
                <a:solidFill>
                  <a:schemeClr val="tx2"/>
                </a:solidFill>
                <a:effectLst/>
              </a:rPr>
              <a:t>, </a:t>
            </a:r>
            <a:r>
              <a:rPr lang="en-GB" sz="1400" b="0" i="0" u="none" strike="noStrike" dirty="0">
                <a:solidFill>
                  <a:schemeClr val="tx2"/>
                </a:solidFill>
                <a:effectLst/>
                <a:hlinkClick r:id="rId28">
                  <a:extLst>
                    <a:ext uri="{A12FA001-AC4F-418D-AE19-62706E023703}">
                      <ahyp:hlinkClr xmlns:ahyp="http://schemas.microsoft.com/office/drawing/2018/hyperlinkcolor" val="tx"/>
                    </a:ext>
                  </a:extLst>
                </a:hlinkClick>
              </a:rPr>
              <a:t>Sheng Shen</a:t>
            </a:r>
            <a:r>
              <a:rPr lang="en-GB" sz="1400" b="0" i="0" dirty="0">
                <a:solidFill>
                  <a:schemeClr val="tx2"/>
                </a:solidFill>
                <a:effectLst/>
              </a:rPr>
              <a:t>, </a:t>
            </a:r>
            <a:r>
              <a:rPr lang="en-GB" sz="1400" b="0" i="0" u="none" strike="noStrike" dirty="0">
                <a:solidFill>
                  <a:schemeClr val="tx2"/>
                </a:solidFill>
                <a:effectLst/>
                <a:hlinkClick r:id="rId29">
                  <a:extLst>
                    <a:ext uri="{A12FA001-AC4F-418D-AE19-62706E023703}">
                      <ahyp:hlinkClr xmlns:ahyp="http://schemas.microsoft.com/office/drawing/2018/hyperlinkcolor" val="tx"/>
                    </a:ext>
                  </a:extLst>
                </a:hlinkClick>
              </a:rPr>
              <a:t>Zheng Xin Yong</a:t>
            </a:r>
            <a:r>
              <a:rPr lang="en-GB" sz="1400" b="0" i="0" dirty="0">
                <a:solidFill>
                  <a:schemeClr val="tx2"/>
                </a:solidFill>
                <a:effectLst/>
              </a:rPr>
              <a:t>, </a:t>
            </a:r>
            <a:r>
              <a:rPr lang="en-GB" sz="1400" b="0" i="0" u="none" strike="noStrike" dirty="0">
                <a:solidFill>
                  <a:schemeClr val="tx2"/>
                </a:solidFill>
                <a:effectLst/>
                <a:hlinkClick r:id="rId30">
                  <a:extLst>
                    <a:ext uri="{A12FA001-AC4F-418D-AE19-62706E023703}">
                      <ahyp:hlinkClr xmlns:ahyp="http://schemas.microsoft.com/office/drawing/2018/hyperlinkcolor" val="tx"/>
                    </a:ext>
                  </a:extLst>
                </a:hlinkClick>
              </a:rPr>
              <a:t>Harshit Pandey</a:t>
            </a:r>
            <a:r>
              <a:rPr lang="en-GB" sz="1400" b="0" i="0" dirty="0">
                <a:solidFill>
                  <a:schemeClr val="tx2"/>
                </a:solidFill>
                <a:effectLst/>
              </a:rPr>
              <a:t>, </a:t>
            </a:r>
            <a:r>
              <a:rPr lang="en-GB" sz="1400" b="0" i="0" u="none" strike="noStrike" dirty="0">
                <a:solidFill>
                  <a:srgbClr val="76B900"/>
                </a:solidFill>
                <a:effectLst/>
                <a:hlinkClick r:id="rId31">
                  <a:extLst>
                    <a:ext uri="{A12FA001-AC4F-418D-AE19-62706E023703}">
                      <ahyp:hlinkClr xmlns:ahyp="http://schemas.microsoft.com/office/drawing/2018/hyperlinkcolor" val="tx"/>
                    </a:ext>
                  </a:extLst>
                </a:hlinkClick>
              </a:rPr>
              <a:t>Rachel </a:t>
            </a:r>
            <a:r>
              <a:rPr lang="en-GB" sz="1400" b="0" i="0" u="none" strike="noStrike" dirty="0" err="1">
                <a:solidFill>
                  <a:schemeClr val="tx2"/>
                </a:solidFill>
                <a:effectLst/>
                <a:hlinkClick r:id="rId31">
                  <a:extLst>
                    <a:ext uri="{A12FA001-AC4F-418D-AE19-62706E023703}">
                      <ahyp:hlinkClr xmlns:ahyp="http://schemas.microsoft.com/office/drawing/2018/hyperlinkcolor" val="tx"/>
                    </a:ext>
                  </a:extLst>
                </a:hlinkClick>
              </a:rPr>
              <a:t>Bawden</a:t>
            </a:r>
            <a:r>
              <a:rPr lang="en-GB" sz="1400" b="0" i="0" dirty="0">
                <a:solidFill>
                  <a:schemeClr val="tx2"/>
                </a:solidFill>
                <a:effectLst/>
              </a:rPr>
              <a:t>, </a:t>
            </a:r>
            <a:r>
              <a:rPr lang="en-GB" sz="1400" b="0" i="0" u="none" strike="noStrike" dirty="0">
                <a:solidFill>
                  <a:schemeClr val="tx2"/>
                </a:solidFill>
                <a:effectLst/>
                <a:hlinkClick r:id="rId32">
                  <a:extLst>
                    <a:ext uri="{A12FA001-AC4F-418D-AE19-62706E023703}">
                      <ahyp:hlinkClr xmlns:ahyp="http://schemas.microsoft.com/office/drawing/2018/hyperlinkcolor" val="tx"/>
                    </a:ext>
                  </a:extLst>
                </a:hlinkClick>
              </a:rPr>
              <a:t>Thomas Wang</a:t>
            </a:r>
            <a:r>
              <a:rPr lang="en-GB" sz="1400" b="0" i="0" dirty="0">
                <a:solidFill>
                  <a:schemeClr val="tx2"/>
                </a:solidFill>
                <a:effectLst/>
              </a:rPr>
              <a:t>, </a:t>
            </a:r>
            <a:r>
              <a:rPr lang="en-GB" sz="1400" b="0" i="0" u="none" strike="noStrike" dirty="0" err="1">
                <a:solidFill>
                  <a:srgbClr val="76B900"/>
                </a:solidFill>
                <a:effectLst/>
                <a:hlinkClick r:id="rId33">
                  <a:extLst>
                    <a:ext uri="{A12FA001-AC4F-418D-AE19-62706E023703}">
                      <ahyp:hlinkClr xmlns:ahyp="http://schemas.microsoft.com/office/drawing/2018/hyperlinkcolor" val="tx"/>
                    </a:ext>
                  </a:extLst>
                </a:hlinkClick>
              </a:rPr>
              <a:t>Trishala</a:t>
            </a:r>
            <a:r>
              <a:rPr lang="en-GB" sz="1400" b="0" i="0" u="none" strike="noStrike" dirty="0">
                <a:solidFill>
                  <a:schemeClr val="tx2"/>
                </a:solidFill>
                <a:effectLst/>
                <a:hlinkClick r:id="rId33">
                  <a:extLst>
                    <a:ext uri="{A12FA001-AC4F-418D-AE19-62706E023703}">
                      <ahyp:hlinkClr xmlns:ahyp="http://schemas.microsoft.com/office/drawing/2018/hyperlinkcolor" val="tx"/>
                    </a:ext>
                  </a:extLst>
                </a:hlinkClick>
              </a:rPr>
              <a:t> Neeraj</a:t>
            </a:r>
            <a:r>
              <a:rPr lang="en-GB" sz="1400" b="0" i="0" dirty="0">
                <a:solidFill>
                  <a:schemeClr val="tx2"/>
                </a:solidFill>
                <a:effectLst/>
              </a:rPr>
              <a:t>, </a:t>
            </a:r>
            <a:r>
              <a:rPr lang="en-GB" sz="1400" b="0" i="0" u="none" strike="noStrike" dirty="0">
                <a:solidFill>
                  <a:srgbClr val="76B900"/>
                </a:solidFill>
                <a:effectLst/>
                <a:hlinkClick r:id="rId34">
                  <a:extLst>
                    <a:ext uri="{A12FA001-AC4F-418D-AE19-62706E023703}">
                      <ahyp:hlinkClr xmlns:ahyp="http://schemas.microsoft.com/office/drawing/2018/hyperlinkcolor" val="tx"/>
                    </a:ext>
                  </a:extLst>
                </a:hlinkClick>
              </a:rPr>
              <a:t>Jos </a:t>
            </a:r>
            <a:r>
              <a:rPr lang="en-GB" sz="1400" b="0" i="0" u="none" strike="noStrike" dirty="0" err="1">
                <a:solidFill>
                  <a:schemeClr val="tx2"/>
                </a:solidFill>
                <a:effectLst/>
                <a:hlinkClick r:id="rId34">
                  <a:extLst>
                    <a:ext uri="{A12FA001-AC4F-418D-AE19-62706E023703}">
                      <ahyp:hlinkClr xmlns:ahyp="http://schemas.microsoft.com/office/drawing/2018/hyperlinkcolor" val="tx"/>
                    </a:ext>
                  </a:extLst>
                </a:hlinkClick>
              </a:rPr>
              <a:t>Rozen</a:t>
            </a:r>
            <a:r>
              <a:rPr lang="en-GB" sz="1400" b="0" i="0" dirty="0">
                <a:solidFill>
                  <a:schemeClr val="tx2"/>
                </a:solidFill>
                <a:effectLst/>
              </a:rPr>
              <a:t>, </a:t>
            </a:r>
            <a:r>
              <a:rPr lang="en-GB" sz="1400" b="0" i="0" u="none" strike="noStrike" dirty="0" err="1">
                <a:solidFill>
                  <a:srgbClr val="76B900"/>
                </a:solidFill>
                <a:effectLst/>
                <a:hlinkClick r:id="rId35">
                  <a:extLst>
                    <a:ext uri="{A12FA001-AC4F-418D-AE19-62706E023703}">
                      <ahyp:hlinkClr xmlns:ahyp="http://schemas.microsoft.com/office/drawing/2018/hyperlinkcolor" val="tx"/>
                    </a:ext>
                  </a:extLst>
                </a:hlinkClick>
              </a:rPr>
              <a:t>Abheesht</a:t>
            </a:r>
            <a:r>
              <a:rPr lang="en-GB" sz="1400" b="0" i="0" u="none" strike="noStrike" dirty="0">
                <a:solidFill>
                  <a:schemeClr val="tx2"/>
                </a:solidFill>
                <a:effectLst/>
                <a:hlinkClick r:id="rId35">
                  <a:extLst>
                    <a:ext uri="{A12FA001-AC4F-418D-AE19-62706E023703}">
                      <ahyp:hlinkClr xmlns:ahyp="http://schemas.microsoft.com/office/drawing/2018/hyperlinkcolor" val="tx"/>
                    </a:ext>
                  </a:extLst>
                </a:hlinkClick>
              </a:rPr>
              <a:t> Sharma</a:t>
            </a:r>
            <a:r>
              <a:rPr lang="en-GB" sz="1400" b="0" i="0" dirty="0">
                <a:solidFill>
                  <a:schemeClr val="tx2"/>
                </a:solidFill>
                <a:effectLst/>
              </a:rPr>
              <a:t>, </a:t>
            </a:r>
            <a:r>
              <a:rPr lang="en-GB" sz="1400" b="0" i="0" u="none" strike="noStrike" dirty="0">
                <a:solidFill>
                  <a:srgbClr val="76B900"/>
                </a:solidFill>
                <a:effectLst/>
                <a:hlinkClick r:id="rId36">
                  <a:extLst>
                    <a:ext uri="{A12FA001-AC4F-418D-AE19-62706E023703}">
                      <ahyp:hlinkClr xmlns:ahyp="http://schemas.microsoft.com/office/drawing/2018/hyperlinkcolor" val="tx"/>
                    </a:ext>
                  </a:extLst>
                </a:hlinkClick>
              </a:rPr>
              <a:t>Andrea </a:t>
            </a:r>
            <a:r>
              <a:rPr lang="en-GB" sz="1400" b="0" i="0" u="none" strike="noStrike" dirty="0" err="1">
                <a:solidFill>
                  <a:schemeClr val="tx2"/>
                </a:solidFill>
                <a:effectLst/>
                <a:hlinkClick r:id="rId36">
                  <a:extLst>
                    <a:ext uri="{A12FA001-AC4F-418D-AE19-62706E023703}">
                      <ahyp:hlinkClr xmlns:ahyp="http://schemas.microsoft.com/office/drawing/2018/hyperlinkcolor" val="tx"/>
                    </a:ext>
                  </a:extLst>
                </a:hlinkClick>
              </a:rPr>
              <a:t>Santilli</a:t>
            </a:r>
            <a:r>
              <a:rPr lang="en-GB" sz="1400" b="0" i="0" dirty="0">
                <a:solidFill>
                  <a:schemeClr val="tx2"/>
                </a:solidFill>
                <a:effectLst/>
              </a:rPr>
              <a:t>, </a:t>
            </a:r>
            <a:r>
              <a:rPr lang="en-GB" sz="1400" b="0" i="0" u="none" strike="noStrike" dirty="0">
                <a:solidFill>
                  <a:srgbClr val="76B900"/>
                </a:solidFill>
                <a:effectLst/>
                <a:hlinkClick r:id="rId37">
                  <a:extLst>
                    <a:ext uri="{A12FA001-AC4F-418D-AE19-62706E023703}">
                      <ahyp:hlinkClr xmlns:ahyp="http://schemas.microsoft.com/office/drawing/2018/hyperlinkcolor" val="tx"/>
                    </a:ext>
                  </a:extLst>
                </a:hlinkClick>
              </a:rPr>
              <a:t>Thibault </a:t>
            </a:r>
            <a:r>
              <a:rPr lang="en-GB" sz="1400" b="0" i="0" u="none" strike="noStrike" dirty="0" err="1">
                <a:solidFill>
                  <a:schemeClr val="tx2"/>
                </a:solidFill>
                <a:effectLst/>
                <a:hlinkClick r:id="rId37">
                  <a:extLst>
                    <a:ext uri="{A12FA001-AC4F-418D-AE19-62706E023703}">
                      <ahyp:hlinkClr xmlns:ahyp="http://schemas.microsoft.com/office/drawing/2018/hyperlinkcolor" val="tx"/>
                    </a:ext>
                  </a:extLst>
                </a:hlinkClick>
              </a:rPr>
              <a:t>Fevry</a:t>
            </a:r>
            <a:r>
              <a:rPr lang="en-GB" sz="1400" b="0" i="0" dirty="0">
                <a:solidFill>
                  <a:schemeClr val="tx2"/>
                </a:solidFill>
                <a:effectLst/>
              </a:rPr>
              <a:t>, </a:t>
            </a:r>
            <a:r>
              <a:rPr lang="en-GB" sz="1400" b="0" i="0" u="none" strike="noStrike" dirty="0">
                <a:solidFill>
                  <a:schemeClr val="tx2"/>
                </a:solidFill>
                <a:effectLst/>
                <a:hlinkClick r:id="rId38">
                  <a:extLst>
                    <a:ext uri="{A12FA001-AC4F-418D-AE19-62706E023703}">
                      <ahyp:hlinkClr xmlns:ahyp="http://schemas.microsoft.com/office/drawing/2018/hyperlinkcolor" val="tx"/>
                    </a:ext>
                  </a:extLst>
                </a:hlinkClick>
              </a:rPr>
              <a:t>Jason Alan Fries</a:t>
            </a:r>
            <a:r>
              <a:rPr lang="en-GB" sz="1400" b="0" i="0" dirty="0">
                <a:solidFill>
                  <a:schemeClr val="tx2"/>
                </a:solidFill>
                <a:effectLst/>
              </a:rPr>
              <a:t>, </a:t>
            </a:r>
            <a:r>
              <a:rPr lang="en-GB" sz="1400" b="0" i="0" u="none" strike="noStrike" dirty="0">
                <a:solidFill>
                  <a:srgbClr val="76B900"/>
                </a:solidFill>
                <a:effectLst/>
                <a:hlinkClick r:id="rId39">
                  <a:extLst>
                    <a:ext uri="{A12FA001-AC4F-418D-AE19-62706E023703}">
                      <ahyp:hlinkClr xmlns:ahyp="http://schemas.microsoft.com/office/drawing/2018/hyperlinkcolor" val="tx"/>
                    </a:ext>
                  </a:extLst>
                </a:hlinkClick>
              </a:rPr>
              <a:t>Ryan </a:t>
            </a:r>
            <a:r>
              <a:rPr lang="en-GB" sz="1400" b="0" i="0" u="none" strike="noStrike" dirty="0" err="1">
                <a:solidFill>
                  <a:schemeClr val="tx2"/>
                </a:solidFill>
                <a:effectLst/>
                <a:hlinkClick r:id="rId39">
                  <a:extLst>
                    <a:ext uri="{A12FA001-AC4F-418D-AE19-62706E023703}">
                      <ahyp:hlinkClr xmlns:ahyp="http://schemas.microsoft.com/office/drawing/2018/hyperlinkcolor" val="tx"/>
                    </a:ext>
                  </a:extLst>
                </a:hlinkClick>
              </a:rPr>
              <a:t>Teehan</a:t>
            </a:r>
            <a:r>
              <a:rPr lang="en-GB" sz="1400" b="0" i="0" dirty="0">
                <a:solidFill>
                  <a:schemeClr val="tx2"/>
                </a:solidFill>
                <a:effectLst/>
              </a:rPr>
              <a:t>, </a:t>
            </a:r>
            <a:r>
              <a:rPr lang="en-GB" sz="1400" b="0" i="0" u="none" strike="noStrike" dirty="0">
                <a:solidFill>
                  <a:srgbClr val="76B900"/>
                </a:solidFill>
                <a:effectLst/>
                <a:hlinkClick r:id="rId40">
                  <a:extLst>
                    <a:ext uri="{A12FA001-AC4F-418D-AE19-62706E023703}">
                      <ahyp:hlinkClr xmlns:ahyp="http://schemas.microsoft.com/office/drawing/2018/hyperlinkcolor" val="tx"/>
                    </a:ext>
                  </a:extLst>
                </a:hlinkClick>
              </a:rPr>
              <a:t>Tali</a:t>
            </a:r>
            <a:r>
              <a:rPr lang="en-GB" sz="1400" b="0" i="0" u="none" strike="noStrike" dirty="0">
                <a:solidFill>
                  <a:schemeClr val="tx2"/>
                </a:solidFill>
                <a:effectLst/>
                <a:hlinkClick r:id="rId40">
                  <a:extLst>
                    <a:ext uri="{A12FA001-AC4F-418D-AE19-62706E023703}">
                      <ahyp:hlinkClr xmlns:ahyp="http://schemas.microsoft.com/office/drawing/2018/hyperlinkcolor" val="tx"/>
                    </a:ext>
                  </a:extLst>
                </a:hlinkClick>
              </a:rPr>
              <a:t> Bers</a:t>
            </a:r>
            <a:r>
              <a:rPr lang="en-GB" sz="1400" b="0" i="0" dirty="0">
                <a:solidFill>
                  <a:schemeClr val="tx2"/>
                </a:solidFill>
                <a:effectLst/>
              </a:rPr>
              <a:t>, </a:t>
            </a:r>
            <a:r>
              <a:rPr lang="en-GB" sz="1400" b="0" i="0" u="none" strike="noStrike" dirty="0">
                <a:solidFill>
                  <a:srgbClr val="76B900"/>
                </a:solidFill>
                <a:effectLst/>
                <a:hlinkClick r:id="rId41">
                  <a:extLst>
                    <a:ext uri="{A12FA001-AC4F-418D-AE19-62706E023703}">
                      <ahyp:hlinkClr xmlns:ahyp="http://schemas.microsoft.com/office/drawing/2018/hyperlinkcolor" val="tx"/>
                    </a:ext>
                  </a:extLst>
                </a:hlinkClick>
              </a:rPr>
              <a:t>Stella </a:t>
            </a:r>
            <a:r>
              <a:rPr lang="en-GB" sz="1400" b="0" i="0" u="none" strike="noStrike" dirty="0" err="1">
                <a:solidFill>
                  <a:schemeClr val="tx2"/>
                </a:solidFill>
                <a:effectLst/>
                <a:hlinkClick r:id="rId41">
                  <a:extLst>
                    <a:ext uri="{A12FA001-AC4F-418D-AE19-62706E023703}">
                      <ahyp:hlinkClr xmlns:ahyp="http://schemas.microsoft.com/office/drawing/2018/hyperlinkcolor" val="tx"/>
                    </a:ext>
                  </a:extLst>
                </a:hlinkClick>
              </a:rPr>
              <a:t>Biderman</a:t>
            </a:r>
            <a:r>
              <a:rPr lang="en-GB" sz="1400" b="0" i="0" dirty="0">
                <a:solidFill>
                  <a:schemeClr val="tx2"/>
                </a:solidFill>
                <a:effectLst/>
              </a:rPr>
              <a:t>, </a:t>
            </a:r>
            <a:r>
              <a:rPr lang="en-GB" sz="1400" b="0" i="0" u="none" strike="noStrike" dirty="0">
                <a:solidFill>
                  <a:schemeClr val="tx2"/>
                </a:solidFill>
                <a:effectLst/>
                <a:hlinkClick r:id="rId42">
                  <a:extLst>
                    <a:ext uri="{A12FA001-AC4F-418D-AE19-62706E023703}">
                      <ahyp:hlinkClr xmlns:ahyp="http://schemas.microsoft.com/office/drawing/2018/hyperlinkcolor" val="tx"/>
                    </a:ext>
                  </a:extLst>
                </a:hlinkClick>
              </a:rPr>
              <a:t>Leo Gao</a:t>
            </a:r>
            <a:r>
              <a:rPr lang="en-GB" sz="1400" b="0" i="0" dirty="0">
                <a:solidFill>
                  <a:schemeClr val="tx2"/>
                </a:solidFill>
                <a:effectLst/>
              </a:rPr>
              <a:t>, </a:t>
            </a:r>
            <a:r>
              <a:rPr lang="en-GB" sz="1400" b="0" i="0" u="none" strike="noStrike" dirty="0">
                <a:solidFill>
                  <a:schemeClr val="tx2"/>
                </a:solidFill>
                <a:effectLst/>
                <a:hlinkClick r:id="rId43">
                  <a:extLst>
                    <a:ext uri="{A12FA001-AC4F-418D-AE19-62706E023703}">
                      <ahyp:hlinkClr xmlns:ahyp="http://schemas.microsoft.com/office/drawing/2018/hyperlinkcolor" val="tx"/>
                    </a:ext>
                  </a:extLst>
                </a:hlinkClick>
              </a:rPr>
              <a:t>Thomas Wolf</a:t>
            </a:r>
            <a:r>
              <a:rPr lang="en-GB" sz="1400" b="0" i="0" dirty="0">
                <a:solidFill>
                  <a:schemeClr val="tx2"/>
                </a:solidFill>
                <a:effectLst/>
              </a:rPr>
              <a:t>, </a:t>
            </a:r>
            <a:r>
              <a:rPr lang="en-GB" sz="1400" b="0" i="0" u="none" strike="noStrike" dirty="0">
                <a:solidFill>
                  <a:schemeClr val="tx2"/>
                </a:solidFill>
                <a:effectLst/>
                <a:hlinkClick r:id="rId44">
                  <a:extLst>
                    <a:ext uri="{A12FA001-AC4F-418D-AE19-62706E023703}">
                      <ahyp:hlinkClr xmlns:ahyp="http://schemas.microsoft.com/office/drawing/2018/hyperlinkcolor" val="tx"/>
                    </a:ext>
                  </a:extLst>
                </a:hlinkClick>
              </a:rPr>
              <a:t>Alexander M. Rush</a:t>
            </a:r>
            <a:endParaRPr lang="en-GB" sz="1400" b="0" i="0" dirty="0">
              <a:solidFill>
                <a:schemeClr val="tx2"/>
              </a:solidFill>
              <a:effectLst/>
            </a:endParaRPr>
          </a:p>
        </p:txBody>
      </p:sp>
    </p:spTree>
    <p:extLst>
      <p:ext uri="{BB962C8B-B14F-4D97-AF65-F5344CB8AC3E}">
        <p14:creationId xmlns:p14="http://schemas.microsoft.com/office/powerpoint/2010/main" val="2160526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Part 1</a:t>
            </a:r>
            <a:endParaRPr lang="en-US"/>
          </a:p>
        </p:txBody>
      </p:sp>
      <p:sp>
        <p:nvSpPr>
          <p:cNvPr id="3" name="Rectangle: Rounded Corners 2">
            <a:extLst>
              <a:ext uri="{FF2B5EF4-FFF2-40B4-BE49-F238E27FC236}">
                <a16:creationId xmlns:a16="http://schemas.microsoft.com/office/drawing/2014/main" id="{F7C891FF-1983-40ED-8335-593865F47235}"/>
              </a:ext>
            </a:extLst>
          </p:cNvPr>
          <p:cNvSpPr/>
          <p:nvPr/>
        </p:nvSpPr>
        <p:spPr>
          <a:xfrm>
            <a:off x="7393183" y="1473524"/>
            <a:ext cx="10423056" cy="2900453"/>
          </a:xfrm>
          <a:prstGeom prst="roundRect">
            <a:avLst/>
          </a:prstGeom>
          <a:solidFill>
            <a:schemeClr val="tx1">
              <a:lumMod val="95000"/>
            </a:schemeClr>
          </a:solid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BE1C57-0AFE-4FE9-8CA3-EB9249AF2FBC}"/>
              </a:ext>
            </a:extLst>
          </p:cNvPr>
          <p:cNvSpPr txBox="1"/>
          <p:nvPr/>
        </p:nvSpPr>
        <p:spPr>
          <a:xfrm>
            <a:off x="7636153" y="788461"/>
            <a:ext cx="9889067" cy="803296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indent="-914400"/>
            <a:r>
              <a:rPr lang="en-US" sz="4000">
                <a:solidFill>
                  <a:srgbClr val="76B900"/>
                </a:solidFill>
              </a:rPr>
              <a:t>Motivation and basic concepts</a:t>
            </a:r>
          </a:p>
          <a:p>
            <a:pPr marL="571500" indent="-571500">
              <a:buFont typeface="Arial" panose="020B0604020202020204" pitchFamily="34" charset="0"/>
              <a:buChar char="•"/>
            </a:pPr>
            <a:r>
              <a:rPr lang="en-US" sz="4000">
                <a:solidFill>
                  <a:srgbClr val="76B900"/>
                </a:solidFill>
              </a:rPr>
              <a:t>Lecture</a:t>
            </a:r>
          </a:p>
          <a:p>
            <a:pPr marL="1332865" lvl="1" indent="-571500">
              <a:buFont typeface="Arial" panose="020B0604020202020204" pitchFamily="34" charset="0"/>
              <a:buChar char="•"/>
            </a:pPr>
            <a:r>
              <a:rPr lang="en-US" sz="2800">
                <a:solidFill>
                  <a:srgbClr val="86D000"/>
                </a:solidFill>
              </a:rPr>
              <a:t>Why large models?</a:t>
            </a:r>
          </a:p>
          <a:p>
            <a:pPr marL="1332865" lvl="1" indent="-571500">
              <a:buFont typeface="Arial" panose="020B0604020202020204" pitchFamily="34" charset="0"/>
              <a:buChar char="•"/>
            </a:pPr>
            <a:r>
              <a:rPr lang="en-US" sz="3600" b="1">
                <a:solidFill>
                  <a:srgbClr val="86D000"/>
                </a:solidFill>
              </a:rPr>
              <a:t>Impact on AI landscape</a:t>
            </a:r>
          </a:p>
          <a:p>
            <a:pPr marL="1332865" lvl="1" indent="-571500">
              <a:buFont typeface="Arial" panose="020B0604020202020204" pitchFamily="34" charset="0"/>
              <a:buChar char="•"/>
            </a:pPr>
            <a:r>
              <a:rPr lang="en-US" sz="2800">
                <a:solidFill>
                  <a:srgbClr val="86D000"/>
                </a:solidFill>
              </a:rPr>
              <a:t>Challenges of large model training</a:t>
            </a:r>
          </a:p>
          <a:p>
            <a:pPr marL="1332865" lvl="1" indent="-571500">
              <a:buFont typeface="Arial" panose="020B0604020202020204" pitchFamily="34" charset="0"/>
              <a:buChar char="•"/>
            </a:pPr>
            <a:r>
              <a:rPr lang="en-US" sz="2800">
                <a:solidFill>
                  <a:srgbClr val="86D000"/>
                </a:solidFill>
              </a:rPr>
              <a:t>Basic techniques for memory reduction</a:t>
            </a:r>
          </a:p>
          <a:p>
            <a:pPr marL="1332865" lvl="1" indent="-571500">
              <a:buFont typeface="Arial" panose="020B0604020202020204" pitchFamily="34" charset="0"/>
              <a:buChar char="•"/>
            </a:pPr>
            <a:r>
              <a:rPr lang="en-US" sz="2800">
                <a:solidFill>
                  <a:srgbClr val="86D000"/>
                </a:solidFill>
              </a:rPr>
              <a:t>Overview of the tools used in the lab</a:t>
            </a:r>
          </a:p>
          <a:p>
            <a:pPr marL="571500" indent="-571500">
              <a:buFont typeface="Arial" panose="020B0604020202020204" pitchFamily="34" charset="0"/>
              <a:buChar char="•"/>
            </a:pPr>
            <a:endParaRPr lang="en-US" sz="4000">
              <a:solidFill>
                <a:srgbClr val="76B900"/>
              </a:solidFill>
            </a:endParaRPr>
          </a:p>
          <a:p>
            <a:pPr marL="571500" indent="-571500">
              <a:buFont typeface="Arial,Sans-Serif" panose="020B0604020202020204" pitchFamily="34" charset="0"/>
              <a:buChar char="•"/>
            </a:pPr>
            <a:endParaRPr lang="en-US" sz="4000">
              <a:solidFill>
                <a:srgbClr val="76B900"/>
              </a:solidFill>
            </a:endParaRPr>
          </a:p>
          <a:p>
            <a:pPr marL="571500" indent="-571500">
              <a:buFont typeface="Arial,Sans-Serif" panose="020B0604020202020204" pitchFamily="34" charset="0"/>
              <a:buChar char="•"/>
            </a:pPr>
            <a:r>
              <a:rPr lang="en-US" sz="4000">
                <a:solidFill>
                  <a:srgbClr val="76B900"/>
                </a:solidFill>
                <a:ea typeface="+mn-lt"/>
                <a:cs typeface="+mn-lt"/>
              </a:rPr>
              <a:t>Lab 1 /Part 1</a:t>
            </a:r>
            <a:endParaRPr lang="en-US" sz="4000">
              <a:ea typeface="+mn-lt"/>
              <a:cs typeface="+mn-lt"/>
            </a:endParaRPr>
          </a:p>
          <a:p>
            <a:pPr marL="1332865" lvl="1" indent="-571500">
              <a:buFont typeface="Arial,Sans-Serif" panose="020B0604020202020204" pitchFamily="34" charset="0"/>
              <a:buChar char="•"/>
            </a:pPr>
            <a:r>
              <a:rPr lang="en-US" sz="2800">
                <a:solidFill>
                  <a:schemeClr val="tx2"/>
                </a:solidFill>
                <a:ea typeface="+mn-lt"/>
                <a:cs typeface="+mn-lt"/>
              </a:rPr>
              <a:t>Introduction to the SLURM class environment</a:t>
            </a:r>
          </a:p>
          <a:p>
            <a:pPr marL="1332865" lvl="1" indent="-571500">
              <a:buFont typeface="Arial,Sans-Serif" panose="020B0604020202020204" pitchFamily="34" charset="0"/>
              <a:buChar char="•"/>
            </a:pPr>
            <a:r>
              <a:rPr lang="en-US" sz="2800">
                <a:solidFill>
                  <a:schemeClr val="tx2"/>
                </a:solidFill>
                <a:ea typeface="+mn-lt"/>
                <a:cs typeface="+mn-lt"/>
              </a:rPr>
              <a:t>GPT model pretraining</a:t>
            </a:r>
          </a:p>
          <a:p>
            <a:pPr marL="1332865" lvl="1" indent="-571500">
              <a:buFont typeface="Arial,Sans-Serif" panose="020B0604020202020204" pitchFamily="34" charset="0"/>
              <a:buChar char="•"/>
            </a:pPr>
            <a:r>
              <a:rPr lang="en-US" sz="2800">
                <a:solidFill>
                  <a:schemeClr val="tx2"/>
                </a:solidFill>
                <a:ea typeface="+mn-lt"/>
                <a:cs typeface="+mn-lt"/>
              </a:rPr>
              <a:t>Multi-node scaling</a:t>
            </a:r>
          </a:p>
          <a:p>
            <a:pPr marL="1332865" lvl="1" indent="-571500">
              <a:buFont typeface="Arial,Sans-Serif" panose="020B0604020202020204" pitchFamily="34" charset="0"/>
              <a:buChar char="•"/>
            </a:pPr>
            <a:r>
              <a:rPr lang="en-US" sz="2800">
                <a:solidFill>
                  <a:schemeClr val="tx2"/>
                </a:solidFill>
                <a:ea typeface="+mn-lt"/>
                <a:cs typeface="+mn-lt"/>
              </a:rPr>
              <a:t>Optimize the GPT model pretraining</a:t>
            </a:r>
          </a:p>
          <a:p>
            <a:pPr marL="571500" indent="-571500">
              <a:buFont typeface="Arial" panose="020B0604020202020204" pitchFamily="34" charset="0"/>
              <a:buChar char="•"/>
            </a:pPr>
            <a:endParaRPr lang="en-US" sz="4000">
              <a:solidFill>
                <a:srgbClr val="76B900"/>
              </a:solidFill>
            </a:endParaRPr>
          </a:p>
        </p:txBody>
      </p:sp>
    </p:spTree>
    <p:extLst>
      <p:ext uri="{BB962C8B-B14F-4D97-AF65-F5344CB8AC3E}">
        <p14:creationId xmlns:p14="http://schemas.microsoft.com/office/powerpoint/2010/main" val="33934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191BF-882C-FB52-2188-198F232DC123}"/>
              </a:ext>
            </a:extLst>
          </p:cNvPr>
          <p:cNvSpPr>
            <a:spLocks noGrp="1"/>
          </p:cNvSpPr>
          <p:nvPr>
            <p:ph type="title"/>
          </p:nvPr>
        </p:nvSpPr>
        <p:spPr/>
        <p:txBody>
          <a:bodyPr/>
          <a:lstStyle/>
          <a:p>
            <a:r>
              <a:rPr lang="en-US" sz="4800">
                <a:latin typeface="NVIDIA Sans"/>
                <a:cs typeface="NVIDIA Sans"/>
              </a:rPr>
              <a:t>Generative AI is Transforming Business</a:t>
            </a:r>
          </a:p>
        </p:txBody>
      </p:sp>
      <p:sp>
        <p:nvSpPr>
          <p:cNvPr id="5" name="Text Placeholder 4">
            <a:extLst>
              <a:ext uri="{FF2B5EF4-FFF2-40B4-BE49-F238E27FC236}">
                <a16:creationId xmlns:a16="http://schemas.microsoft.com/office/drawing/2014/main" id="{1AE7F70D-8065-2396-4055-7CC2C418BB70}"/>
              </a:ext>
            </a:extLst>
          </p:cNvPr>
          <p:cNvSpPr>
            <a:spLocks noGrp="1"/>
          </p:cNvSpPr>
          <p:nvPr>
            <p:ph type="body" sz="quarter" idx="10"/>
          </p:nvPr>
        </p:nvSpPr>
        <p:spPr/>
        <p:txBody>
          <a:bodyPr/>
          <a:lstStyle/>
          <a:p>
            <a:endParaRPr lang="en-US"/>
          </a:p>
        </p:txBody>
      </p:sp>
      <p:sp>
        <p:nvSpPr>
          <p:cNvPr id="3" name="TextBox 2">
            <a:extLst>
              <a:ext uri="{FF2B5EF4-FFF2-40B4-BE49-F238E27FC236}">
                <a16:creationId xmlns:a16="http://schemas.microsoft.com/office/drawing/2014/main" id="{5EBBE9C6-190D-4143-27EF-5C2E435533D7}"/>
              </a:ext>
            </a:extLst>
          </p:cNvPr>
          <p:cNvSpPr txBox="1"/>
          <p:nvPr/>
        </p:nvSpPr>
        <p:spPr>
          <a:xfrm>
            <a:off x="694371" y="7307457"/>
            <a:ext cx="17256281" cy="1446806"/>
          </a:xfrm>
          <a:prstGeom prst="rect">
            <a:avLst/>
          </a:prstGeom>
          <a:noFill/>
        </p:spPr>
        <p:txBody>
          <a:bodyPr wrap="square" rtlCol="0">
            <a:spAutoFit/>
          </a:bodyPr>
          <a:lstStyle/>
          <a:p>
            <a:pPr algn="r" defTabSz="1371536"/>
            <a:r>
              <a:rPr lang="en-US" sz="2801">
                <a:solidFill>
                  <a:srgbClr val="000000"/>
                </a:solidFill>
                <a:latin typeface="NVIDIA Sans"/>
                <a:cs typeface="Arial" charset="0"/>
              </a:rPr>
              <a:t>Enterprises that adopt next-generation AI like LLMs and Generative AI are </a:t>
            </a:r>
            <a:r>
              <a:rPr lang="en-US" sz="2801" b="1">
                <a:solidFill>
                  <a:schemeClr val="tx2"/>
                </a:solidFill>
                <a:latin typeface="NVIDIA Sans"/>
                <a:cs typeface="Arial" charset="0"/>
              </a:rPr>
              <a:t>2.6X more likely to increase revenue by 10% or more</a:t>
            </a:r>
            <a:r>
              <a:rPr lang="en-US" sz="2801">
                <a:solidFill>
                  <a:srgbClr val="000000"/>
                </a:solidFill>
                <a:latin typeface="NVIDIA Sans"/>
                <a:cs typeface="Arial" charset="0"/>
              </a:rPr>
              <a:t> but must invest in their AI infrastructure to fully reap the benefits. </a:t>
            </a:r>
          </a:p>
          <a:p>
            <a:pPr algn="r" defTabSz="1371536"/>
            <a:endParaRPr lang="en-US" sz="1600">
              <a:solidFill>
                <a:schemeClr val="bg1"/>
              </a:solidFill>
              <a:latin typeface="NVIDIA Sans"/>
              <a:cs typeface="Arial" charset="0"/>
            </a:endParaRPr>
          </a:p>
          <a:p>
            <a:pPr algn="r" defTabSz="1371536"/>
            <a:r>
              <a:rPr lang="en-US" sz="1600">
                <a:solidFill>
                  <a:schemeClr val="bg1"/>
                </a:solidFill>
                <a:latin typeface="NVIDIA Sans"/>
                <a:cs typeface="Arial" charset="0"/>
              </a:rPr>
              <a:t>-Accenture Research. Breakthrough Innovation: Is your organization equipped for breakthrough innovation? WEF 2023.</a:t>
            </a:r>
          </a:p>
        </p:txBody>
      </p:sp>
      <p:sp>
        <p:nvSpPr>
          <p:cNvPr id="32" name="TextBox 31">
            <a:extLst>
              <a:ext uri="{FF2B5EF4-FFF2-40B4-BE49-F238E27FC236}">
                <a16:creationId xmlns:a16="http://schemas.microsoft.com/office/drawing/2014/main" id="{89A869B7-2E75-C1C4-109F-F8BA2C7F04B7}"/>
              </a:ext>
            </a:extLst>
          </p:cNvPr>
          <p:cNvSpPr txBox="1"/>
          <p:nvPr/>
        </p:nvSpPr>
        <p:spPr>
          <a:xfrm>
            <a:off x="1296919" y="2903535"/>
            <a:ext cx="2344340" cy="3140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831183">
              <a:lnSpc>
                <a:spcPct val="90000"/>
              </a:lnSpc>
              <a:defRPr/>
            </a:pPr>
            <a:r>
              <a:rPr lang="en-US" sz="1601">
                <a:solidFill>
                  <a:srgbClr val="000000"/>
                </a:solidFill>
                <a:latin typeface="NVIDIA Sans"/>
              </a:rPr>
              <a:t>TEXT GENERATION</a:t>
            </a:r>
            <a:endParaRPr lang="en-US" sz="1400">
              <a:solidFill>
                <a:srgbClr val="000000"/>
              </a:solidFill>
              <a:latin typeface="NVIDIA Sans"/>
            </a:endParaRPr>
          </a:p>
        </p:txBody>
      </p:sp>
      <p:sp>
        <p:nvSpPr>
          <p:cNvPr id="33" name="TextBox 32">
            <a:extLst>
              <a:ext uri="{FF2B5EF4-FFF2-40B4-BE49-F238E27FC236}">
                <a16:creationId xmlns:a16="http://schemas.microsoft.com/office/drawing/2014/main" id="{D63DA8F8-EA0E-3F75-E99B-149487370055}"/>
              </a:ext>
            </a:extLst>
          </p:cNvPr>
          <p:cNvSpPr txBox="1"/>
          <p:nvPr/>
        </p:nvSpPr>
        <p:spPr>
          <a:xfrm>
            <a:off x="4635906" y="2903535"/>
            <a:ext cx="2344340" cy="3140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831183">
              <a:lnSpc>
                <a:spcPct val="90000"/>
              </a:lnSpc>
              <a:defRPr/>
            </a:pPr>
            <a:r>
              <a:rPr lang="en-US" sz="1601">
                <a:solidFill>
                  <a:srgbClr val="000000"/>
                </a:solidFill>
                <a:latin typeface="NVIDIA Sans"/>
              </a:rPr>
              <a:t>TRANSLATION</a:t>
            </a:r>
            <a:endParaRPr lang="en-US" sz="1400">
              <a:solidFill>
                <a:srgbClr val="000000"/>
              </a:solidFill>
              <a:latin typeface="NVIDIA Sans"/>
            </a:endParaRPr>
          </a:p>
        </p:txBody>
      </p:sp>
      <p:sp>
        <p:nvSpPr>
          <p:cNvPr id="34" name="TextBox 33">
            <a:extLst>
              <a:ext uri="{FF2B5EF4-FFF2-40B4-BE49-F238E27FC236}">
                <a16:creationId xmlns:a16="http://schemas.microsoft.com/office/drawing/2014/main" id="{2CC338E2-BD21-C504-21A3-92B9F4CFA31C}"/>
              </a:ext>
            </a:extLst>
          </p:cNvPr>
          <p:cNvSpPr txBox="1"/>
          <p:nvPr/>
        </p:nvSpPr>
        <p:spPr>
          <a:xfrm>
            <a:off x="11365324" y="2928070"/>
            <a:ext cx="2344340" cy="35663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137160" tIns="68580" rIns="137160" bIns="68580" rtlCol="0" anchor="t">
            <a:spAutoFit/>
          </a:bodyPr>
          <a:lstStyle/>
          <a:p>
            <a:pPr algn="ctr" defTabSz="831183">
              <a:lnSpc>
                <a:spcPct val="90000"/>
              </a:lnSpc>
              <a:defRPr/>
            </a:pPr>
            <a:r>
              <a:rPr lang="en-US" sz="1575">
                <a:solidFill>
                  <a:srgbClr val="000000"/>
                </a:solidFill>
                <a:latin typeface="NVIDIA Sans"/>
              </a:rPr>
              <a:t>VISUAL CONTENT</a:t>
            </a:r>
            <a:endParaRPr lang="en-US" sz="1575">
              <a:cs typeface="NVIDIA Sans"/>
            </a:endParaRPr>
          </a:p>
        </p:txBody>
      </p:sp>
      <p:sp>
        <p:nvSpPr>
          <p:cNvPr id="35" name="TextBox 34">
            <a:extLst>
              <a:ext uri="{FF2B5EF4-FFF2-40B4-BE49-F238E27FC236}">
                <a16:creationId xmlns:a16="http://schemas.microsoft.com/office/drawing/2014/main" id="{4E4EDFBD-45B9-6182-B528-D3DCB18A075A}"/>
              </a:ext>
            </a:extLst>
          </p:cNvPr>
          <p:cNvSpPr txBox="1"/>
          <p:nvPr/>
        </p:nvSpPr>
        <p:spPr>
          <a:xfrm>
            <a:off x="7885942" y="2903535"/>
            <a:ext cx="2344340" cy="3140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831183">
              <a:lnSpc>
                <a:spcPct val="90000"/>
              </a:lnSpc>
              <a:defRPr/>
            </a:pPr>
            <a:r>
              <a:rPr lang="en-US" sz="1601">
                <a:solidFill>
                  <a:srgbClr val="000000"/>
                </a:solidFill>
                <a:latin typeface="NVIDIA Sans"/>
              </a:rPr>
              <a:t>CODING</a:t>
            </a:r>
            <a:endParaRPr lang="en-US" sz="1400">
              <a:solidFill>
                <a:srgbClr val="000000"/>
              </a:solidFill>
              <a:latin typeface="NVIDIA Sans"/>
            </a:endParaRPr>
          </a:p>
        </p:txBody>
      </p:sp>
      <p:sp>
        <p:nvSpPr>
          <p:cNvPr id="36" name="TextBox 35">
            <a:extLst>
              <a:ext uri="{FF2B5EF4-FFF2-40B4-BE49-F238E27FC236}">
                <a16:creationId xmlns:a16="http://schemas.microsoft.com/office/drawing/2014/main" id="{5764AB7C-59B5-F35C-55F2-6E89231368FC}"/>
              </a:ext>
            </a:extLst>
          </p:cNvPr>
          <p:cNvSpPr txBox="1"/>
          <p:nvPr/>
        </p:nvSpPr>
        <p:spPr>
          <a:xfrm>
            <a:off x="14552119" y="2903535"/>
            <a:ext cx="2344340" cy="3140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831183">
              <a:lnSpc>
                <a:spcPct val="90000"/>
              </a:lnSpc>
              <a:defRPr/>
            </a:pPr>
            <a:r>
              <a:rPr lang="en-US" sz="1601">
                <a:solidFill>
                  <a:srgbClr val="000000"/>
                </a:solidFill>
                <a:latin typeface="NVIDIA Sans"/>
              </a:rPr>
              <a:t>LIFE SCIENCE</a:t>
            </a:r>
            <a:endParaRPr lang="en-US" sz="1400">
              <a:solidFill>
                <a:srgbClr val="000000"/>
              </a:solidFill>
              <a:latin typeface="NVIDIA Sans"/>
            </a:endParaRPr>
          </a:p>
        </p:txBody>
      </p:sp>
      <p:pic>
        <p:nvPicPr>
          <p:cNvPr id="37" name="Picture 36">
            <a:extLst>
              <a:ext uri="{FF2B5EF4-FFF2-40B4-BE49-F238E27FC236}">
                <a16:creationId xmlns:a16="http://schemas.microsoft.com/office/drawing/2014/main" id="{6FDACB9E-7360-25CA-11D1-4896B25E0729}"/>
              </a:ext>
            </a:extLst>
          </p:cNvPr>
          <p:cNvPicPr>
            <a:picLocks/>
          </p:cNvPicPr>
          <p:nvPr/>
        </p:nvPicPr>
        <p:blipFill rotWithShape="1">
          <a:blip r:embed="rId3"/>
          <a:srcRect l="-221" t="2788" r="51753" b="49838"/>
          <a:stretch/>
        </p:blipFill>
        <p:spPr>
          <a:xfrm>
            <a:off x="4495628" y="3349490"/>
            <a:ext cx="1207008" cy="1207008"/>
          </a:xfrm>
          <a:prstGeom prst="rect">
            <a:avLst/>
          </a:prstGeom>
        </p:spPr>
      </p:pic>
      <p:sp>
        <p:nvSpPr>
          <p:cNvPr id="38" name="Rectangle 37">
            <a:extLst>
              <a:ext uri="{FF2B5EF4-FFF2-40B4-BE49-F238E27FC236}">
                <a16:creationId xmlns:a16="http://schemas.microsoft.com/office/drawing/2014/main" id="{C9ADDB39-0979-E67A-873F-3CC133036A53}"/>
              </a:ext>
            </a:extLst>
          </p:cNvPr>
          <p:cNvSpPr>
            <a:spLocks/>
          </p:cNvSpPr>
          <p:nvPr/>
        </p:nvSpPr>
        <p:spPr>
          <a:xfrm>
            <a:off x="5873721" y="3349490"/>
            <a:ext cx="1194515" cy="1207008"/>
          </a:xfrm>
          <a:prstGeom prst="rect">
            <a:avLst/>
          </a:prstGeom>
          <a:solidFill>
            <a:schemeClr val="accent4"/>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183">
              <a:defRPr/>
            </a:pPr>
            <a:r>
              <a:rPr lang="en-US" sz="1200">
                <a:solidFill>
                  <a:schemeClr val="tx1"/>
                </a:solidFill>
                <a:latin typeface="NVIDIA Sans"/>
              </a:rPr>
              <a:t>Translating Wikipedia</a:t>
            </a:r>
          </a:p>
        </p:txBody>
      </p:sp>
      <p:sp>
        <p:nvSpPr>
          <p:cNvPr id="39" name="Rectangle 38">
            <a:extLst>
              <a:ext uri="{FF2B5EF4-FFF2-40B4-BE49-F238E27FC236}">
                <a16:creationId xmlns:a16="http://schemas.microsoft.com/office/drawing/2014/main" id="{CDC623AB-C6FA-B985-FF5C-89D4ECA9637F}"/>
              </a:ext>
            </a:extLst>
          </p:cNvPr>
          <p:cNvSpPr>
            <a:spLocks/>
          </p:cNvSpPr>
          <p:nvPr/>
        </p:nvSpPr>
        <p:spPr>
          <a:xfrm>
            <a:off x="5873718" y="4729716"/>
            <a:ext cx="1207008" cy="1207008"/>
          </a:xfrm>
          <a:prstGeom prst="rect">
            <a:avLst/>
          </a:prstGeom>
          <a:solidFill>
            <a:schemeClr val="accent4"/>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defTabSz="831183">
              <a:defRPr/>
            </a:pPr>
            <a:r>
              <a:rPr lang="en-US" sz="1200">
                <a:solidFill>
                  <a:schemeClr val="tx1"/>
                </a:solidFill>
                <a:latin typeface="NVIDIA Sans"/>
              </a:rPr>
              <a:t>Real-Time</a:t>
            </a:r>
          </a:p>
          <a:p>
            <a:pPr algn="ctr" defTabSz="831183">
              <a:defRPr/>
            </a:pPr>
            <a:r>
              <a:rPr lang="en-US" sz="1200">
                <a:solidFill>
                  <a:schemeClr val="tx1"/>
                </a:solidFill>
                <a:latin typeface="NVIDIA Sans"/>
              </a:rPr>
              <a:t>Translation</a:t>
            </a:r>
            <a:endParaRPr lang="en-US" sz="1200">
              <a:solidFill>
                <a:schemeClr val="tx1"/>
              </a:solidFill>
              <a:latin typeface="NVIDIA Sans"/>
              <a:cs typeface="NVIDIA Sans"/>
            </a:endParaRPr>
          </a:p>
        </p:txBody>
      </p:sp>
      <p:pic>
        <p:nvPicPr>
          <p:cNvPr id="40" name="Picture 8">
            <a:extLst>
              <a:ext uri="{FF2B5EF4-FFF2-40B4-BE49-F238E27FC236}">
                <a16:creationId xmlns:a16="http://schemas.microsoft.com/office/drawing/2014/main" id="{AA3DF0C7-302C-DD65-1BD3-1B683201436B}"/>
              </a:ext>
            </a:extLst>
          </p:cNvPr>
          <p:cNvPicPr>
            <a:picLocks noChangeArrowheads="1"/>
          </p:cNvPicPr>
          <p:nvPr/>
        </p:nvPicPr>
        <p:blipFill rotWithShape="1">
          <a:blip r:embed="rId4">
            <a:extLst>
              <a:ext uri="{28A0092B-C50C-407E-A947-70E740481C1C}">
                <a14:useLocalDpi xmlns:a14="http://schemas.microsoft.com/office/drawing/2010/main" val="0"/>
              </a:ext>
            </a:extLst>
          </a:blip>
          <a:srcRect l="1354" t="-305" r="76177" b="53898"/>
          <a:stretch/>
        </p:blipFill>
        <p:spPr bwMode="auto">
          <a:xfrm>
            <a:off x="7774736" y="3349490"/>
            <a:ext cx="1207008" cy="1207008"/>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650DA320-8ED1-EE8C-895B-4A65364DD12D}"/>
              </a:ext>
            </a:extLst>
          </p:cNvPr>
          <p:cNvSpPr>
            <a:spLocks/>
          </p:cNvSpPr>
          <p:nvPr/>
        </p:nvSpPr>
        <p:spPr>
          <a:xfrm>
            <a:off x="9156084" y="4729716"/>
            <a:ext cx="1207008" cy="1207008"/>
          </a:xfrm>
          <a:prstGeom prst="rect">
            <a:avLst/>
          </a:prstGeom>
          <a:solidFill>
            <a:schemeClr val="accent4"/>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183">
              <a:defRPr/>
            </a:pPr>
            <a:r>
              <a:rPr lang="en-US" sz="1200">
                <a:solidFill>
                  <a:schemeClr val="tx1"/>
                </a:solidFill>
                <a:latin typeface="NVIDIA Sans"/>
              </a:rPr>
              <a:t>Function Generation</a:t>
            </a:r>
          </a:p>
        </p:txBody>
      </p:sp>
      <p:sp>
        <p:nvSpPr>
          <p:cNvPr id="42" name="Rectangle 41">
            <a:extLst>
              <a:ext uri="{FF2B5EF4-FFF2-40B4-BE49-F238E27FC236}">
                <a16:creationId xmlns:a16="http://schemas.microsoft.com/office/drawing/2014/main" id="{AC50912C-4FD4-CB87-8696-60F3048BDE62}"/>
              </a:ext>
            </a:extLst>
          </p:cNvPr>
          <p:cNvSpPr>
            <a:spLocks/>
          </p:cNvSpPr>
          <p:nvPr/>
        </p:nvSpPr>
        <p:spPr>
          <a:xfrm>
            <a:off x="9156084" y="3349490"/>
            <a:ext cx="1207008" cy="1207008"/>
          </a:xfrm>
          <a:prstGeom prst="rect">
            <a:avLst/>
          </a:prstGeom>
          <a:solidFill>
            <a:schemeClr val="accent4"/>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183">
              <a:defRPr/>
            </a:pPr>
            <a:r>
              <a:rPr lang="en-US" sz="1200">
                <a:solidFill>
                  <a:schemeClr val="tx1"/>
                </a:solidFill>
                <a:latin typeface="NVIDIA Sans"/>
              </a:rPr>
              <a:t>Dynamic Code </a:t>
            </a:r>
            <a:r>
              <a:rPr lang="en-US" sz="1001">
                <a:solidFill>
                  <a:schemeClr val="tx1"/>
                </a:solidFill>
                <a:latin typeface="NVIDIA Sans"/>
              </a:rPr>
              <a:t>Commenting</a:t>
            </a:r>
            <a:endParaRPr lang="en-US" sz="1100">
              <a:solidFill>
                <a:schemeClr val="tx1"/>
              </a:solidFill>
              <a:latin typeface="NVIDIA Sans"/>
            </a:endParaRPr>
          </a:p>
        </p:txBody>
      </p:sp>
      <p:sp>
        <p:nvSpPr>
          <p:cNvPr id="43" name="Rectangle 42">
            <a:extLst>
              <a:ext uri="{FF2B5EF4-FFF2-40B4-BE49-F238E27FC236}">
                <a16:creationId xmlns:a16="http://schemas.microsoft.com/office/drawing/2014/main" id="{17A6D7C7-C0C5-87DB-EAED-B27E5CE7C24D}"/>
              </a:ext>
            </a:extLst>
          </p:cNvPr>
          <p:cNvSpPr>
            <a:spLocks/>
          </p:cNvSpPr>
          <p:nvPr/>
        </p:nvSpPr>
        <p:spPr>
          <a:xfrm>
            <a:off x="15858827" y="3334226"/>
            <a:ext cx="1207008" cy="1207008"/>
          </a:xfrm>
          <a:prstGeom prst="rect">
            <a:avLst/>
          </a:prstGeom>
          <a:solidFill>
            <a:schemeClr val="accent4"/>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lIns="0" rIns="0" bIns="22860" rtlCol="0" anchor="ctr"/>
          <a:lstStyle/>
          <a:p>
            <a:pPr algn="ctr" defTabSz="831183">
              <a:defRPr/>
            </a:pPr>
            <a:r>
              <a:rPr lang="en-US" sz="1200">
                <a:solidFill>
                  <a:schemeClr val="tx1"/>
                </a:solidFill>
                <a:latin typeface="NVIDIA Sans"/>
              </a:rPr>
              <a:t>Molecular </a:t>
            </a:r>
            <a:r>
              <a:rPr lang="en-US" sz="1001">
                <a:solidFill>
                  <a:schemeClr val="tx1"/>
                </a:solidFill>
                <a:latin typeface="NVIDIA Sans"/>
              </a:rPr>
              <a:t>Representations</a:t>
            </a:r>
            <a:endParaRPr lang="en-US">
              <a:solidFill>
                <a:schemeClr val="tx1"/>
              </a:solidFill>
              <a:latin typeface="NVIDIA Sans"/>
            </a:endParaRPr>
          </a:p>
        </p:txBody>
      </p:sp>
      <p:sp>
        <p:nvSpPr>
          <p:cNvPr id="44" name="Rectangle 43">
            <a:extLst>
              <a:ext uri="{FF2B5EF4-FFF2-40B4-BE49-F238E27FC236}">
                <a16:creationId xmlns:a16="http://schemas.microsoft.com/office/drawing/2014/main" id="{4CA5A29C-54C6-7BDF-A43E-0B2DE881F979}"/>
              </a:ext>
            </a:extLst>
          </p:cNvPr>
          <p:cNvSpPr>
            <a:spLocks/>
          </p:cNvSpPr>
          <p:nvPr/>
        </p:nvSpPr>
        <p:spPr>
          <a:xfrm>
            <a:off x="15858827" y="4723877"/>
            <a:ext cx="1207008" cy="1207008"/>
          </a:xfrm>
          <a:prstGeom prst="rect">
            <a:avLst/>
          </a:prstGeom>
          <a:solidFill>
            <a:schemeClr val="accent4"/>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183">
              <a:defRPr/>
            </a:pPr>
            <a:r>
              <a:rPr lang="en-US" sz="1200">
                <a:solidFill>
                  <a:schemeClr val="tx1"/>
                </a:solidFill>
                <a:latin typeface="NVIDIA Sans"/>
              </a:rPr>
              <a:t>Drug Discovery</a:t>
            </a:r>
          </a:p>
        </p:txBody>
      </p:sp>
      <p:pic>
        <p:nvPicPr>
          <p:cNvPr id="45" name="Picture 44" descr="A picture containing coelenterate, reef, coral, colorful&#10;&#10;Description automatically generated">
            <a:extLst>
              <a:ext uri="{FF2B5EF4-FFF2-40B4-BE49-F238E27FC236}">
                <a16:creationId xmlns:a16="http://schemas.microsoft.com/office/drawing/2014/main" id="{C235947C-CE33-1265-B555-214AC14C2E60}"/>
              </a:ext>
            </a:extLst>
          </p:cNvPr>
          <p:cNvPicPr>
            <a:picLocks noChangeAspect="1"/>
          </p:cNvPicPr>
          <p:nvPr/>
        </p:nvPicPr>
        <p:blipFill rotWithShape="1">
          <a:blip r:embed="rId5"/>
          <a:srcRect l="52546" t="6351" r="20728" b="46668"/>
          <a:stretch/>
        </p:blipFill>
        <p:spPr>
          <a:xfrm>
            <a:off x="14499600" y="3334228"/>
            <a:ext cx="1207008" cy="1175099"/>
          </a:xfrm>
          <a:prstGeom prst="rect">
            <a:avLst/>
          </a:prstGeom>
        </p:spPr>
      </p:pic>
      <p:sp>
        <p:nvSpPr>
          <p:cNvPr id="46" name="Rectangle 45">
            <a:extLst>
              <a:ext uri="{FF2B5EF4-FFF2-40B4-BE49-F238E27FC236}">
                <a16:creationId xmlns:a16="http://schemas.microsoft.com/office/drawing/2014/main" id="{4BDDA367-85EE-2A2A-22CE-73A632923AD6}"/>
              </a:ext>
            </a:extLst>
          </p:cNvPr>
          <p:cNvSpPr>
            <a:spLocks/>
          </p:cNvSpPr>
          <p:nvPr/>
        </p:nvSpPr>
        <p:spPr>
          <a:xfrm>
            <a:off x="12607670" y="3349490"/>
            <a:ext cx="1207008" cy="1207008"/>
          </a:xfrm>
          <a:prstGeom prst="rect">
            <a:avLst/>
          </a:prstGeom>
          <a:solidFill>
            <a:schemeClr val="accent4"/>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183">
              <a:defRPr/>
            </a:pPr>
            <a:r>
              <a:rPr lang="en-US" sz="1200">
                <a:solidFill>
                  <a:schemeClr val="tx1"/>
                </a:solidFill>
                <a:latin typeface="NVIDIA Sans"/>
              </a:rPr>
              <a:t>Brand Creation</a:t>
            </a:r>
          </a:p>
        </p:txBody>
      </p:sp>
      <p:pic>
        <p:nvPicPr>
          <p:cNvPr id="47" name="Picture 14">
            <a:extLst>
              <a:ext uri="{FF2B5EF4-FFF2-40B4-BE49-F238E27FC236}">
                <a16:creationId xmlns:a16="http://schemas.microsoft.com/office/drawing/2014/main" id="{3B942E63-C1B8-4C28-0E92-64343570952A}"/>
              </a:ext>
            </a:extLst>
          </p:cNvPr>
          <p:cNvPicPr>
            <a:picLocks noChangeArrowheads="1"/>
          </p:cNvPicPr>
          <p:nvPr/>
        </p:nvPicPr>
        <p:blipFill rotWithShape="1">
          <a:blip r:embed="rId6">
            <a:extLst>
              <a:ext uri="{28A0092B-C50C-407E-A947-70E740481C1C}">
                <a14:useLocalDpi xmlns:a14="http://schemas.microsoft.com/office/drawing/2010/main" val="0"/>
              </a:ext>
            </a:extLst>
          </a:blip>
          <a:srcRect l="49191" t="29326" r="22003" b="42023"/>
          <a:stretch/>
        </p:blipFill>
        <p:spPr bwMode="auto">
          <a:xfrm>
            <a:off x="11260061" y="3349490"/>
            <a:ext cx="1207008" cy="1207008"/>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BE2553EC-F855-5B74-5C1E-C1F93CFAC68E}"/>
              </a:ext>
            </a:extLst>
          </p:cNvPr>
          <p:cNvSpPr>
            <a:spLocks/>
          </p:cNvSpPr>
          <p:nvPr/>
        </p:nvSpPr>
        <p:spPr>
          <a:xfrm>
            <a:off x="12607670" y="4739141"/>
            <a:ext cx="1207008" cy="1207008"/>
          </a:xfrm>
          <a:prstGeom prst="rect">
            <a:avLst/>
          </a:prstGeom>
          <a:solidFill>
            <a:schemeClr val="accent4"/>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183">
              <a:defRPr/>
            </a:pPr>
            <a:r>
              <a:rPr lang="en-US" sz="1200">
                <a:solidFill>
                  <a:schemeClr val="tx1"/>
                </a:solidFill>
                <a:latin typeface="NVIDIA Sans"/>
              </a:rPr>
              <a:t>Gaming Characters</a:t>
            </a:r>
          </a:p>
        </p:txBody>
      </p:sp>
      <p:sp>
        <p:nvSpPr>
          <p:cNvPr id="49" name="Rectangle 48">
            <a:extLst>
              <a:ext uri="{FF2B5EF4-FFF2-40B4-BE49-F238E27FC236}">
                <a16:creationId xmlns:a16="http://schemas.microsoft.com/office/drawing/2014/main" id="{2B4E13CD-D4C0-EFBC-7352-5244A937B9C6}"/>
              </a:ext>
            </a:extLst>
          </p:cNvPr>
          <p:cNvSpPr>
            <a:spLocks/>
          </p:cNvSpPr>
          <p:nvPr/>
        </p:nvSpPr>
        <p:spPr>
          <a:xfrm>
            <a:off x="2637836" y="3349490"/>
            <a:ext cx="1207008" cy="1207008"/>
          </a:xfrm>
          <a:prstGeom prst="rect">
            <a:avLst/>
          </a:prstGeom>
          <a:solidFill>
            <a:schemeClr val="accent4"/>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lIns="0" rIns="0" bIns="22860" rtlCol="0" anchor="ctr"/>
          <a:lstStyle/>
          <a:p>
            <a:pPr algn="ctr" defTabSz="831183">
              <a:defRPr/>
            </a:pPr>
            <a:r>
              <a:rPr lang="en-US" sz="1200">
                <a:solidFill>
                  <a:schemeClr val="tx1"/>
                </a:solidFill>
                <a:latin typeface="NVIDIA Sans"/>
              </a:rPr>
              <a:t>Summarization</a:t>
            </a:r>
          </a:p>
        </p:txBody>
      </p:sp>
      <p:sp>
        <p:nvSpPr>
          <p:cNvPr id="50" name="Rectangle 49">
            <a:extLst>
              <a:ext uri="{FF2B5EF4-FFF2-40B4-BE49-F238E27FC236}">
                <a16:creationId xmlns:a16="http://schemas.microsoft.com/office/drawing/2014/main" id="{768A4567-CC36-FF3F-7F7C-C30258B171C8}"/>
              </a:ext>
            </a:extLst>
          </p:cNvPr>
          <p:cNvSpPr>
            <a:spLocks/>
          </p:cNvSpPr>
          <p:nvPr/>
        </p:nvSpPr>
        <p:spPr>
          <a:xfrm>
            <a:off x="2637836" y="4729716"/>
            <a:ext cx="1207008" cy="1207008"/>
          </a:xfrm>
          <a:prstGeom prst="rect">
            <a:avLst/>
          </a:prstGeom>
          <a:solidFill>
            <a:schemeClr val="accent4"/>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183">
              <a:defRPr/>
            </a:pPr>
            <a:r>
              <a:rPr lang="en-US" sz="1200">
                <a:solidFill>
                  <a:schemeClr val="tx1"/>
                </a:solidFill>
                <a:latin typeface="NVIDIA Sans"/>
              </a:rPr>
              <a:t>Marketing Copy</a:t>
            </a:r>
          </a:p>
        </p:txBody>
      </p:sp>
      <p:sp>
        <p:nvSpPr>
          <p:cNvPr id="52" name="Rectangle 51">
            <a:extLst>
              <a:ext uri="{FF2B5EF4-FFF2-40B4-BE49-F238E27FC236}">
                <a16:creationId xmlns:a16="http://schemas.microsoft.com/office/drawing/2014/main" id="{3C8C4684-969D-8649-E172-4B4ECD9A2C11}"/>
              </a:ext>
            </a:extLst>
          </p:cNvPr>
          <p:cNvSpPr>
            <a:spLocks/>
          </p:cNvSpPr>
          <p:nvPr/>
        </p:nvSpPr>
        <p:spPr>
          <a:xfrm>
            <a:off x="4495628" y="4729716"/>
            <a:ext cx="1207008" cy="1207008"/>
          </a:xfrm>
          <a:prstGeom prst="rect">
            <a:avLst/>
          </a:prstGeom>
          <a:solidFill>
            <a:schemeClr val="tx2"/>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183">
              <a:defRPr/>
            </a:pPr>
            <a:r>
              <a:rPr lang="en-US" sz="1200">
                <a:solidFill>
                  <a:srgbClr val="FFFFFF"/>
                </a:solidFill>
                <a:latin typeface="NVIDIA Sans"/>
              </a:rPr>
              <a:t>NLLB-200</a:t>
            </a:r>
          </a:p>
        </p:txBody>
      </p:sp>
      <p:sp>
        <p:nvSpPr>
          <p:cNvPr id="53" name="Rectangle 52">
            <a:extLst>
              <a:ext uri="{FF2B5EF4-FFF2-40B4-BE49-F238E27FC236}">
                <a16:creationId xmlns:a16="http://schemas.microsoft.com/office/drawing/2014/main" id="{94A9AA22-E0FA-802A-FFFF-A28B43F18864}"/>
              </a:ext>
            </a:extLst>
          </p:cNvPr>
          <p:cNvSpPr>
            <a:spLocks/>
          </p:cNvSpPr>
          <p:nvPr/>
        </p:nvSpPr>
        <p:spPr>
          <a:xfrm>
            <a:off x="7796387" y="4729716"/>
            <a:ext cx="1207008" cy="1207008"/>
          </a:xfrm>
          <a:prstGeom prst="rect">
            <a:avLst/>
          </a:prstGeom>
          <a:solidFill>
            <a:schemeClr val="tx2"/>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183">
              <a:defRPr/>
            </a:pPr>
            <a:r>
              <a:rPr lang="en-US" sz="1200">
                <a:solidFill>
                  <a:srgbClr val="FFFFFF"/>
                </a:solidFill>
                <a:latin typeface="NVIDIA Sans"/>
              </a:rPr>
              <a:t>CODEX</a:t>
            </a:r>
          </a:p>
        </p:txBody>
      </p:sp>
      <p:sp>
        <p:nvSpPr>
          <p:cNvPr id="54" name="Rectangle 53">
            <a:extLst>
              <a:ext uri="{FF2B5EF4-FFF2-40B4-BE49-F238E27FC236}">
                <a16:creationId xmlns:a16="http://schemas.microsoft.com/office/drawing/2014/main" id="{5774DE0A-7065-8CD6-530D-AD0D996974FA}"/>
              </a:ext>
            </a:extLst>
          </p:cNvPr>
          <p:cNvSpPr>
            <a:spLocks/>
          </p:cNvSpPr>
          <p:nvPr/>
        </p:nvSpPr>
        <p:spPr>
          <a:xfrm>
            <a:off x="14499599" y="4723877"/>
            <a:ext cx="1207008" cy="1207008"/>
          </a:xfrm>
          <a:prstGeom prst="rect">
            <a:avLst/>
          </a:prstGeom>
          <a:solidFill>
            <a:schemeClr val="tx2"/>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lIns="0" rIns="0" bIns="22860" rtlCol="0" anchor="ctr"/>
          <a:lstStyle/>
          <a:p>
            <a:pPr algn="ctr" defTabSz="831183">
              <a:defRPr/>
            </a:pPr>
            <a:r>
              <a:rPr lang="en-US" sz="1200" err="1">
                <a:solidFill>
                  <a:srgbClr val="FFFFFF"/>
                </a:solidFill>
                <a:latin typeface="NVIDIA Sans"/>
              </a:rPr>
              <a:t>MegaMolBART</a:t>
            </a:r>
            <a:endParaRPr lang="en-US">
              <a:solidFill>
                <a:srgbClr val="FFFFFF"/>
              </a:solidFill>
              <a:latin typeface="NVIDIA Sans"/>
            </a:endParaRPr>
          </a:p>
        </p:txBody>
      </p:sp>
      <p:sp>
        <p:nvSpPr>
          <p:cNvPr id="55" name="Rectangle 54">
            <a:extLst>
              <a:ext uri="{FF2B5EF4-FFF2-40B4-BE49-F238E27FC236}">
                <a16:creationId xmlns:a16="http://schemas.microsoft.com/office/drawing/2014/main" id="{F6467496-272E-C67E-351B-BDB55DE6EC78}"/>
              </a:ext>
            </a:extLst>
          </p:cNvPr>
          <p:cNvSpPr>
            <a:spLocks/>
          </p:cNvSpPr>
          <p:nvPr/>
        </p:nvSpPr>
        <p:spPr>
          <a:xfrm>
            <a:off x="11273537" y="4739141"/>
            <a:ext cx="1207008" cy="1207008"/>
          </a:xfrm>
          <a:prstGeom prst="rect">
            <a:avLst/>
          </a:prstGeom>
          <a:solidFill>
            <a:schemeClr val="tx2"/>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183">
              <a:defRPr/>
            </a:pPr>
            <a:r>
              <a:rPr lang="en-US" sz="1200">
                <a:solidFill>
                  <a:srgbClr val="FFFFFF"/>
                </a:solidFill>
                <a:latin typeface="NVIDIA Sans"/>
              </a:rPr>
              <a:t>e-</a:t>
            </a:r>
            <a:r>
              <a:rPr lang="en-US" sz="1200" err="1">
                <a:solidFill>
                  <a:srgbClr val="FFFFFF"/>
                </a:solidFill>
                <a:latin typeface="NVIDIA Sans"/>
              </a:rPr>
              <a:t>Diffi</a:t>
            </a:r>
            <a:endParaRPr lang="en-US" sz="1200">
              <a:solidFill>
                <a:srgbClr val="FFFFFF"/>
              </a:solidFill>
              <a:latin typeface="NVIDIA Sans"/>
            </a:endParaRPr>
          </a:p>
        </p:txBody>
      </p:sp>
      <p:sp>
        <p:nvSpPr>
          <p:cNvPr id="56" name="Rectangle 55">
            <a:extLst>
              <a:ext uri="{FF2B5EF4-FFF2-40B4-BE49-F238E27FC236}">
                <a16:creationId xmlns:a16="http://schemas.microsoft.com/office/drawing/2014/main" id="{DB273BDC-8918-04B2-9C13-290F608A5FA6}"/>
              </a:ext>
            </a:extLst>
          </p:cNvPr>
          <p:cNvSpPr>
            <a:spLocks/>
          </p:cNvSpPr>
          <p:nvPr/>
        </p:nvSpPr>
        <p:spPr>
          <a:xfrm>
            <a:off x="1289990" y="4729716"/>
            <a:ext cx="1207008" cy="1207008"/>
          </a:xfrm>
          <a:prstGeom prst="rect">
            <a:avLst/>
          </a:prstGeom>
          <a:solidFill>
            <a:schemeClr val="tx2"/>
          </a:solidFill>
          <a:ln>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183">
              <a:defRPr/>
            </a:pPr>
            <a:r>
              <a:rPr lang="en-US" sz="1200">
                <a:solidFill>
                  <a:srgbClr val="FFFFFF"/>
                </a:solidFill>
                <a:latin typeface="NVIDIA Sans"/>
              </a:rPr>
              <a:t>GPT-4</a:t>
            </a:r>
          </a:p>
        </p:txBody>
      </p:sp>
      <p:pic>
        <p:nvPicPr>
          <p:cNvPr id="1028" name="Picture 4" descr="person using a laptop">
            <a:extLst>
              <a:ext uri="{FF2B5EF4-FFF2-40B4-BE49-F238E27FC236}">
                <a16:creationId xmlns:a16="http://schemas.microsoft.com/office/drawing/2014/main" id="{F6297326-F51D-9FB0-2B5D-815F93E39EA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701" t="1592" r="14202" b="1592"/>
          <a:stretch/>
        </p:blipFill>
        <p:spPr bwMode="auto">
          <a:xfrm>
            <a:off x="1257303" y="3349490"/>
            <a:ext cx="1207010" cy="1207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685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57D0E-23FE-F196-22E2-E19D98A21EAC}"/>
              </a:ext>
            </a:extLst>
          </p:cNvPr>
          <p:cNvSpPr>
            <a:spLocks noGrp="1"/>
          </p:cNvSpPr>
          <p:nvPr>
            <p:ph type="title"/>
          </p:nvPr>
        </p:nvSpPr>
        <p:spPr/>
        <p:txBody>
          <a:bodyPr/>
          <a:lstStyle/>
          <a:p>
            <a:r>
              <a:rPr kumimoji="0" lang="en-GB" sz="4800" b="0" i="0" u="none" strike="noStrike" kern="0" cap="all" spc="0" normalizeH="0" baseline="0" noProof="0">
                <a:ln>
                  <a:noFill/>
                </a:ln>
                <a:solidFill>
                  <a:srgbClr val="000000"/>
                </a:solidFill>
                <a:effectLst/>
                <a:uLnTx/>
                <a:uFillTx/>
                <a:latin typeface="Trebuchet MS" panose="020B0603020202020204" pitchFamily="34" charset="0"/>
                <a:ea typeface="+mj-ea"/>
                <a:cs typeface="NVIDIA Sans" panose="020B0503020203020204" pitchFamily="34" charset="0"/>
              </a:rPr>
              <a:t>Use cases for large models</a:t>
            </a:r>
            <a:endParaRPr lang="en-NL"/>
          </a:p>
        </p:txBody>
      </p:sp>
      <p:sp>
        <p:nvSpPr>
          <p:cNvPr id="4" name="Text Placeholder 3">
            <a:extLst>
              <a:ext uri="{FF2B5EF4-FFF2-40B4-BE49-F238E27FC236}">
                <a16:creationId xmlns:a16="http://schemas.microsoft.com/office/drawing/2014/main" id="{DACBA8F6-DD7F-F67E-98C9-A247DD615F24}"/>
              </a:ext>
            </a:extLst>
          </p:cNvPr>
          <p:cNvSpPr>
            <a:spLocks noGrp="1"/>
          </p:cNvSpPr>
          <p:nvPr>
            <p:ph type="body" sz="quarter" idx="10"/>
          </p:nvPr>
        </p:nvSpPr>
        <p:spPr/>
        <p:txBody>
          <a:bodyPr/>
          <a:lstStyle/>
          <a:p>
            <a:r>
              <a:rPr lang="en-GB"/>
              <a:t>Chatbots | Virtual Assistants</a:t>
            </a:r>
          </a:p>
        </p:txBody>
      </p:sp>
      <p:pic>
        <p:nvPicPr>
          <p:cNvPr id="8" name="Picture 7">
            <a:extLst>
              <a:ext uri="{FF2B5EF4-FFF2-40B4-BE49-F238E27FC236}">
                <a16:creationId xmlns:a16="http://schemas.microsoft.com/office/drawing/2014/main" id="{3571CBA9-F80B-9F33-AC27-DB15312925A7}"/>
              </a:ext>
            </a:extLst>
          </p:cNvPr>
          <p:cNvPicPr>
            <a:picLocks noChangeAspect="1"/>
          </p:cNvPicPr>
          <p:nvPr/>
        </p:nvPicPr>
        <p:blipFill rotWithShape="1">
          <a:blip r:embed="rId3">
            <a:alphaModFix/>
          </a:blip>
          <a:srcRect l="11366" r="1605" b="3499"/>
          <a:stretch/>
        </p:blipFill>
        <p:spPr>
          <a:xfrm>
            <a:off x="564628" y="2495012"/>
            <a:ext cx="7325729" cy="292161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BE51BDC-17E9-5E01-0B89-E866213ED118}"/>
              </a:ext>
            </a:extLst>
          </p:cNvPr>
          <p:cNvPicPr>
            <a:picLocks noChangeAspect="1"/>
          </p:cNvPicPr>
          <p:nvPr/>
        </p:nvPicPr>
        <p:blipFill>
          <a:blip r:embed="rId4">
            <a:alphaModFix/>
          </a:blip>
          <a:stretch>
            <a:fillRect/>
          </a:stretch>
        </p:blipFill>
        <p:spPr>
          <a:xfrm>
            <a:off x="8380243" y="2495012"/>
            <a:ext cx="9380978" cy="52969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7EA963F1-1528-5454-9C88-44EAA3A9E6D1}"/>
              </a:ext>
            </a:extLst>
          </p:cNvPr>
          <p:cNvSpPr txBox="1"/>
          <p:nvPr/>
        </p:nvSpPr>
        <p:spPr>
          <a:xfrm>
            <a:off x="7558269" y="7942154"/>
            <a:ext cx="4712677" cy="276999"/>
          </a:xfrm>
          <a:prstGeom prst="rect">
            <a:avLst/>
          </a:prstGeom>
          <a:noFill/>
        </p:spPr>
        <p:txBody>
          <a:bodyPr wrap="square">
            <a:spAutoFit/>
          </a:bodyPr>
          <a:lstStyle/>
          <a:p>
            <a:pPr algn="ctr"/>
            <a:r>
              <a:rPr lang="fr-FR" sz="1200">
                <a:solidFill>
                  <a:schemeClr val="bg1"/>
                </a:solidFill>
                <a:hlinkClick r:id="rId5"/>
              </a:rPr>
              <a:t>Llama2 Chat on NVIDIA NGC </a:t>
            </a:r>
            <a:r>
              <a:rPr lang="fr-FR" sz="1200" err="1">
                <a:solidFill>
                  <a:schemeClr val="bg1"/>
                </a:solidFill>
                <a:hlinkClick r:id="rId5"/>
              </a:rPr>
              <a:t>Playground</a:t>
            </a:r>
            <a:endParaRPr lang="fr-FR" sz="1200">
              <a:solidFill>
                <a:schemeClr val="bg1"/>
              </a:solidFill>
            </a:endParaRPr>
          </a:p>
        </p:txBody>
      </p:sp>
      <p:sp>
        <p:nvSpPr>
          <p:cNvPr id="5" name="TextBox 4">
            <a:extLst>
              <a:ext uri="{FF2B5EF4-FFF2-40B4-BE49-F238E27FC236}">
                <a16:creationId xmlns:a16="http://schemas.microsoft.com/office/drawing/2014/main" id="{F0F70D86-A455-9343-CC75-D77AD76827A2}"/>
              </a:ext>
            </a:extLst>
          </p:cNvPr>
          <p:cNvSpPr txBox="1"/>
          <p:nvPr/>
        </p:nvSpPr>
        <p:spPr>
          <a:xfrm>
            <a:off x="1549996" y="5742169"/>
            <a:ext cx="535499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chemeClr val="bg1"/>
                </a:solidFill>
                <a:latin typeface="Trebuchet MS" panose="020B0603020202020204" pitchFamily="34" charset="0"/>
              </a:rPr>
              <a:t>Example of multi-turn chatbot using LLMs</a:t>
            </a:r>
          </a:p>
        </p:txBody>
      </p:sp>
      <p:sp>
        <p:nvSpPr>
          <p:cNvPr id="6" name="TextBox 5">
            <a:extLst>
              <a:ext uri="{FF2B5EF4-FFF2-40B4-BE49-F238E27FC236}">
                <a16:creationId xmlns:a16="http://schemas.microsoft.com/office/drawing/2014/main" id="{AC69B5CB-2254-01EE-3F18-EB1A8F2AC213}"/>
              </a:ext>
            </a:extLst>
          </p:cNvPr>
          <p:cNvSpPr txBox="1"/>
          <p:nvPr/>
        </p:nvSpPr>
        <p:spPr>
          <a:xfrm>
            <a:off x="9380113" y="8529622"/>
            <a:ext cx="738123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chemeClr val="bg1"/>
                </a:solidFill>
                <a:latin typeface="Trebuchet MS" panose="020B0603020202020204" pitchFamily="34" charset="0"/>
              </a:rPr>
              <a:t>Free hosted LLMs available for public on ngc.nvidia.com</a:t>
            </a:r>
          </a:p>
        </p:txBody>
      </p:sp>
    </p:spTree>
    <p:extLst>
      <p:ext uri="{BB962C8B-B14F-4D97-AF65-F5344CB8AC3E}">
        <p14:creationId xmlns:p14="http://schemas.microsoft.com/office/powerpoint/2010/main" val="1111312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F841-3C0E-A201-9DF3-0AEFA9C394BF}"/>
              </a:ext>
            </a:extLst>
          </p:cNvPr>
          <p:cNvSpPr>
            <a:spLocks noGrp="1"/>
          </p:cNvSpPr>
          <p:nvPr>
            <p:ph type="title"/>
          </p:nvPr>
        </p:nvSpPr>
        <p:spPr/>
        <p:txBody>
          <a:bodyPr/>
          <a:lstStyle/>
          <a:p>
            <a:r>
              <a:rPr kumimoji="0" lang="en-GB" sz="4800" b="0" i="0" u="none" strike="noStrike" kern="0" cap="all" spc="0" normalizeH="0" baseline="0" noProof="0">
                <a:ln>
                  <a:noFill/>
                </a:ln>
                <a:solidFill>
                  <a:srgbClr val="000000"/>
                </a:solidFill>
                <a:effectLst/>
                <a:uLnTx/>
                <a:uFillTx/>
                <a:latin typeface="Trebuchet MS" panose="020B0603020202020204" pitchFamily="34" charset="0"/>
                <a:ea typeface="+mj-ea"/>
                <a:cs typeface="NVIDIA Sans" panose="020B0503020203020204" pitchFamily="34" charset="0"/>
              </a:rPr>
              <a:t>Use cases for large models</a:t>
            </a:r>
            <a:endParaRPr lang="en-US"/>
          </a:p>
        </p:txBody>
      </p:sp>
      <p:sp>
        <p:nvSpPr>
          <p:cNvPr id="7" name="Text Placeholder 9">
            <a:extLst>
              <a:ext uri="{FF2B5EF4-FFF2-40B4-BE49-F238E27FC236}">
                <a16:creationId xmlns:a16="http://schemas.microsoft.com/office/drawing/2014/main" id="{AD229E51-E7C3-D6B2-D5E4-24787F3C5443}"/>
              </a:ext>
            </a:extLst>
          </p:cNvPr>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a:t>Code Generation</a:t>
            </a:r>
          </a:p>
        </p:txBody>
      </p:sp>
      <p:pic>
        <p:nvPicPr>
          <p:cNvPr id="3" name="Picture 2" descr="Text&#10;&#10;Description automatically generated">
            <a:extLst>
              <a:ext uri="{FF2B5EF4-FFF2-40B4-BE49-F238E27FC236}">
                <a16:creationId xmlns:a16="http://schemas.microsoft.com/office/drawing/2014/main" id="{8ED0E814-447E-B691-22BA-13E82B758293}"/>
              </a:ext>
            </a:extLst>
          </p:cNvPr>
          <p:cNvPicPr>
            <a:picLocks noChangeAspect="1"/>
          </p:cNvPicPr>
          <p:nvPr/>
        </p:nvPicPr>
        <p:blipFill>
          <a:blip r:embed="rId3">
            <a:alphaModFix/>
          </a:blip>
          <a:stretch>
            <a:fillRect/>
          </a:stretch>
        </p:blipFill>
        <p:spPr>
          <a:xfrm>
            <a:off x="1990225" y="1947672"/>
            <a:ext cx="4623516" cy="5425704"/>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13" name="Picture 12">
            <a:extLst>
              <a:ext uri="{FF2B5EF4-FFF2-40B4-BE49-F238E27FC236}">
                <a16:creationId xmlns:a16="http://schemas.microsoft.com/office/drawing/2014/main" id="{C0A64335-94FB-FEB4-22E7-6BADB3B8FCF9}"/>
              </a:ext>
            </a:extLst>
          </p:cNvPr>
          <p:cNvPicPr>
            <a:picLocks noChangeAspect="1"/>
          </p:cNvPicPr>
          <p:nvPr/>
        </p:nvPicPr>
        <p:blipFill rotWithShape="1">
          <a:blip r:embed="rId4">
            <a:alphaModFix/>
          </a:blip>
          <a:srcRect r="13562"/>
          <a:stretch/>
        </p:blipFill>
        <p:spPr>
          <a:xfrm>
            <a:off x="8369856" y="1988761"/>
            <a:ext cx="8987874" cy="5776078"/>
          </a:xfrm>
          <a:prstGeom prst="roundRect">
            <a:avLst>
              <a:gd name="adj" fmla="val 875"/>
            </a:avLst>
          </a:prstGeom>
          <a:noFill/>
          <a:ln>
            <a:noFill/>
          </a:ln>
          <a:effectLst>
            <a:outerShdw blurRad="57150" dist="19050" dir="5400000" algn="bl" rotWithShape="0">
              <a:srgbClr val="000000">
                <a:alpha val="50000"/>
              </a:srgbClr>
            </a:outerShdw>
          </a:effectLst>
        </p:spPr>
      </p:pic>
      <p:sp>
        <p:nvSpPr>
          <p:cNvPr id="17" name="TextBox 16">
            <a:extLst>
              <a:ext uri="{FF2B5EF4-FFF2-40B4-BE49-F238E27FC236}">
                <a16:creationId xmlns:a16="http://schemas.microsoft.com/office/drawing/2014/main" id="{8F0B63C1-7F9A-8075-A8E9-F3F663230656}"/>
              </a:ext>
            </a:extLst>
          </p:cNvPr>
          <p:cNvSpPr txBox="1"/>
          <p:nvPr/>
        </p:nvSpPr>
        <p:spPr>
          <a:xfrm>
            <a:off x="10879243" y="7918739"/>
            <a:ext cx="3969100" cy="307777"/>
          </a:xfrm>
          <a:prstGeom prst="rect">
            <a:avLst/>
          </a:prstGeom>
          <a:noFill/>
        </p:spPr>
        <p:txBody>
          <a:bodyPr wrap="none" rtlCol="0">
            <a:spAutoFit/>
          </a:bodyPr>
          <a:lstStyle/>
          <a:p>
            <a:pPr algn="ctr"/>
            <a:r>
              <a:rPr lang="en-GB" sz="1400" dirty="0">
                <a:solidFill>
                  <a:schemeClr val="bg1"/>
                </a:solidFill>
                <a:hlinkClick r:id="rId5"/>
              </a:rPr>
              <a:t>Code Llama Chatbot </a:t>
            </a:r>
            <a:r>
              <a:rPr lang="fr-FR" sz="1400" dirty="0">
                <a:solidFill>
                  <a:schemeClr val="bg1"/>
                </a:solidFill>
                <a:hlinkClick r:id="rId6"/>
              </a:rPr>
              <a:t>NVIDIA NGC </a:t>
            </a:r>
            <a:r>
              <a:rPr lang="fr-FR" sz="1400" dirty="0" err="1">
                <a:solidFill>
                  <a:schemeClr val="bg1"/>
                </a:solidFill>
                <a:hlinkClick r:id="rId6"/>
              </a:rPr>
              <a:t>Playground</a:t>
            </a:r>
            <a:r>
              <a:rPr lang="fr-FR" sz="1400" dirty="0">
                <a:solidFill>
                  <a:schemeClr val="bg1"/>
                </a:solidFill>
                <a:hlinkClick r:id="rId6"/>
              </a:rPr>
              <a:t> </a:t>
            </a:r>
            <a:r>
              <a:rPr lang="en-GB" sz="1400" dirty="0">
                <a:solidFill>
                  <a:schemeClr val="bg1"/>
                </a:solidFill>
              </a:rPr>
              <a:t> </a:t>
            </a:r>
          </a:p>
        </p:txBody>
      </p:sp>
      <p:sp>
        <p:nvSpPr>
          <p:cNvPr id="20" name="TextBox 19">
            <a:extLst>
              <a:ext uri="{FF2B5EF4-FFF2-40B4-BE49-F238E27FC236}">
                <a16:creationId xmlns:a16="http://schemas.microsoft.com/office/drawing/2014/main" id="{B56D1B54-03C2-646E-9393-494C0D8277B1}"/>
              </a:ext>
            </a:extLst>
          </p:cNvPr>
          <p:cNvSpPr txBox="1"/>
          <p:nvPr/>
        </p:nvSpPr>
        <p:spPr>
          <a:xfrm>
            <a:off x="3693456" y="7403155"/>
            <a:ext cx="1217054" cy="307777"/>
          </a:xfrm>
          <a:prstGeom prst="rect">
            <a:avLst/>
          </a:prstGeom>
          <a:noFill/>
        </p:spPr>
        <p:txBody>
          <a:bodyPr wrap="square">
            <a:spAutoFit/>
          </a:bodyPr>
          <a:lstStyle/>
          <a:p>
            <a:r>
              <a:rPr lang="en-GB" sz="1400">
                <a:solidFill>
                  <a:schemeClr val="bg1"/>
                </a:solidFill>
                <a:latin typeface="NVIDIA Sans" panose="020B0503020203020204" pitchFamily="34" charset="0"/>
                <a:cs typeface="NVIDIA Sans" panose="020B0503020203020204" pitchFamily="34" charset="0"/>
                <a:hlinkClick r:id="rId7"/>
              </a:rPr>
              <a:t>ChatGPT</a:t>
            </a:r>
            <a:endParaRPr lang="en-GB" sz="1400">
              <a:solidFill>
                <a:schemeClr val="bg1"/>
              </a:solidFill>
              <a:latin typeface="NVIDIA Sans" panose="020B0503020203020204" pitchFamily="34" charset="0"/>
              <a:cs typeface="NVIDIA Sans" panose="020B0503020203020204" pitchFamily="34" charset="0"/>
            </a:endParaRPr>
          </a:p>
        </p:txBody>
      </p:sp>
      <p:pic>
        <p:nvPicPr>
          <p:cNvPr id="24" name="Picture 23">
            <a:extLst>
              <a:ext uri="{FF2B5EF4-FFF2-40B4-BE49-F238E27FC236}">
                <a16:creationId xmlns:a16="http://schemas.microsoft.com/office/drawing/2014/main" id="{DBCF6340-E443-D29B-0CC9-E6EB54581DFF}"/>
              </a:ext>
            </a:extLst>
          </p:cNvPr>
          <p:cNvPicPr>
            <a:picLocks noChangeAspect="1"/>
          </p:cNvPicPr>
          <p:nvPr/>
        </p:nvPicPr>
        <p:blipFill>
          <a:blip r:embed="rId8">
            <a:alphaModFix/>
          </a:blip>
          <a:stretch>
            <a:fillRect/>
          </a:stretch>
        </p:blipFill>
        <p:spPr>
          <a:xfrm>
            <a:off x="1202162" y="7918739"/>
            <a:ext cx="6247301" cy="1579097"/>
          </a:xfrm>
          <a:prstGeom prst="roundRect">
            <a:avLst>
              <a:gd name="adj" fmla="val 875"/>
            </a:avLst>
          </a:prstGeom>
          <a:noFill/>
          <a:ln>
            <a:noFill/>
          </a:ln>
          <a:effectLst>
            <a:outerShdw blurRad="57150" dist="19050" dir="5400000" algn="bl" rotWithShape="0">
              <a:srgbClr val="000000">
                <a:alpha val="50000"/>
              </a:srgbClr>
            </a:outerShdw>
          </a:effectLst>
        </p:spPr>
      </p:pic>
      <p:sp>
        <p:nvSpPr>
          <p:cNvPr id="25" name="TextBox 24">
            <a:extLst>
              <a:ext uri="{FF2B5EF4-FFF2-40B4-BE49-F238E27FC236}">
                <a16:creationId xmlns:a16="http://schemas.microsoft.com/office/drawing/2014/main" id="{9C26DB25-DA1D-112A-A662-92A38AA815ED}"/>
              </a:ext>
            </a:extLst>
          </p:cNvPr>
          <p:cNvSpPr txBox="1"/>
          <p:nvPr/>
        </p:nvSpPr>
        <p:spPr>
          <a:xfrm>
            <a:off x="1605735" y="9624507"/>
            <a:ext cx="5440155" cy="276999"/>
          </a:xfrm>
          <a:prstGeom prst="rect">
            <a:avLst/>
          </a:prstGeom>
          <a:noFill/>
        </p:spPr>
        <p:txBody>
          <a:bodyPr wrap="square">
            <a:spAutoFit/>
          </a:bodyPr>
          <a:lstStyle/>
          <a:p>
            <a:pPr algn="ctr"/>
            <a:r>
              <a:rPr lang="en-GB" sz="1200" dirty="0">
                <a:hlinkClick r:id="rId9"/>
              </a:rPr>
              <a:t>Sparks of Artificial General Intelligence: Early experiments with GPT-4</a:t>
            </a:r>
            <a:endParaRPr lang="fr-FR" sz="1200" dirty="0"/>
          </a:p>
        </p:txBody>
      </p:sp>
      <p:sp>
        <p:nvSpPr>
          <p:cNvPr id="5" name="TextBox 4">
            <a:extLst>
              <a:ext uri="{FF2B5EF4-FFF2-40B4-BE49-F238E27FC236}">
                <a16:creationId xmlns:a16="http://schemas.microsoft.com/office/drawing/2014/main" id="{E548749F-2831-DCF5-A9E9-0B573DDD8303}"/>
              </a:ext>
            </a:extLst>
          </p:cNvPr>
          <p:cNvSpPr txBox="1"/>
          <p:nvPr/>
        </p:nvSpPr>
        <p:spPr>
          <a:xfrm>
            <a:off x="1172133" y="9915356"/>
            <a:ext cx="6307358"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dirty="0">
                <a:solidFill>
                  <a:schemeClr val="bg1"/>
                </a:solidFill>
                <a:latin typeface="Trebuchet MS" panose="020B0603020202020204" pitchFamily="34" charset="0"/>
              </a:rPr>
              <a:t>GPT-4 surpasses Zero-shot benchmarks for coding</a:t>
            </a:r>
          </a:p>
        </p:txBody>
      </p:sp>
    </p:spTree>
    <p:extLst>
      <p:ext uri="{BB962C8B-B14F-4D97-AF65-F5344CB8AC3E}">
        <p14:creationId xmlns:p14="http://schemas.microsoft.com/office/powerpoint/2010/main" val="175719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57D0E-23FE-F196-22E2-E19D98A21EAC}"/>
              </a:ext>
            </a:extLst>
          </p:cNvPr>
          <p:cNvSpPr>
            <a:spLocks noGrp="1"/>
          </p:cNvSpPr>
          <p:nvPr>
            <p:ph type="title"/>
          </p:nvPr>
        </p:nvSpPr>
        <p:spPr/>
        <p:txBody>
          <a:bodyPr/>
          <a:lstStyle/>
          <a:p>
            <a:r>
              <a:rPr kumimoji="0" lang="en-GB" sz="4800" b="0" i="0" u="none" strike="noStrike" kern="0" cap="all" spc="0" normalizeH="0" baseline="0" noProof="0">
                <a:ln>
                  <a:noFill/>
                </a:ln>
                <a:solidFill>
                  <a:srgbClr val="000000"/>
                </a:solidFill>
                <a:effectLst/>
                <a:uLnTx/>
                <a:uFillTx/>
                <a:latin typeface="Trebuchet MS" panose="020B0603020202020204" pitchFamily="34" charset="0"/>
                <a:ea typeface="+mj-ea"/>
                <a:cs typeface="NVIDIA Sans" panose="020B0503020203020204" pitchFamily="34" charset="0"/>
              </a:rPr>
              <a:t>Use cases for large models</a:t>
            </a:r>
            <a:endParaRPr lang="en-NL"/>
          </a:p>
        </p:txBody>
      </p:sp>
      <p:sp>
        <p:nvSpPr>
          <p:cNvPr id="5" name="Text Placeholder 4">
            <a:extLst>
              <a:ext uri="{FF2B5EF4-FFF2-40B4-BE49-F238E27FC236}">
                <a16:creationId xmlns:a16="http://schemas.microsoft.com/office/drawing/2014/main" id="{31C366F8-9D52-E591-919C-256C120AC739}"/>
              </a:ext>
            </a:extLst>
          </p:cNvPr>
          <p:cNvSpPr>
            <a:spLocks noGrp="1"/>
          </p:cNvSpPr>
          <p:nvPr>
            <p:ph type="body" sz="quarter" idx="10"/>
          </p:nvPr>
        </p:nvSpPr>
        <p:spPr/>
        <p:txBody>
          <a:bodyPr/>
          <a:lstStyle/>
          <a:p>
            <a:r>
              <a:rPr lang="en-GB"/>
              <a:t>Plan and Execute</a:t>
            </a:r>
          </a:p>
        </p:txBody>
      </p:sp>
      <p:pic>
        <p:nvPicPr>
          <p:cNvPr id="3" name="Picture 2">
            <a:extLst>
              <a:ext uri="{FF2B5EF4-FFF2-40B4-BE49-F238E27FC236}">
                <a16:creationId xmlns:a16="http://schemas.microsoft.com/office/drawing/2014/main" id="{4A887857-6AC0-4EAE-04FA-EFBD4DE28592}"/>
              </a:ext>
            </a:extLst>
          </p:cNvPr>
          <p:cNvPicPr>
            <a:picLocks noChangeAspect="1"/>
          </p:cNvPicPr>
          <p:nvPr/>
        </p:nvPicPr>
        <p:blipFill>
          <a:blip r:embed="rId3">
            <a:alphaModFix/>
          </a:blip>
          <a:stretch>
            <a:fillRect/>
          </a:stretch>
        </p:blipFill>
        <p:spPr>
          <a:xfrm>
            <a:off x="548110" y="2888521"/>
            <a:ext cx="7622873" cy="5753750"/>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6" name="Picture 2">
            <a:extLst>
              <a:ext uri="{FF2B5EF4-FFF2-40B4-BE49-F238E27FC236}">
                <a16:creationId xmlns:a16="http://schemas.microsoft.com/office/drawing/2014/main" id="{9754FDC2-68AB-0A97-B3B1-D7215575A6B5}"/>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788769" y="3523353"/>
            <a:ext cx="8080075" cy="4291488"/>
          </a:xfrm>
          <a:prstGeom prst="roundRect">
            <a:avLst>
              <a:gd name="adj" fmla="val 875"/>
            </a:avLst>
          </a:prstGeom>
          <a:noFill/>
          <a:ln>
            <a:noFill/>
          </a:ln>
          <a:effectLst>
            <a:outerShdw blurRad="57150" dist="19050" dir="5400000" algn="bl" rotWithShape="0">
              <a:srgbClr val="000000">
                <a:alpha val="50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8D3590-1C2B-FEFC-9174-2505C570A70F}"/>
              </a:ext>
            </a:extLst>
          </p:cNvPr>
          <p:cNvSpPr txBox="1"/>
          <p:nvPr/>
        </p:nvSpPr>
        <p:spPr>
          <a:xfrm>
            <a:off x="9788769" y="7982076"/>
            <a:ext cx="9144000" cy="307777"/>
          </a:xfrm>
          <a:prstGeom prst="rect">
            <a:avLst/>
          </a:prstGeom>
          <a:noFill/>
        </p:spPr>
        <p:txBody>
          <a:bodyPr wrap="square">
            <a:spAutoFit/>
          </a:bodyPr>
          <a:lstStyle/>
          <a:p>
            <a:r>
              <a:rPr lang="fr-FR" sz="1400" err="1">
                <a:solidFill>
                  <a:schemeClr val="tx2"/>
                </a:solidFill>
                <a:hlinkClick r:id="rId5">
                  <a:extLst>
                    <a:ext uri="{A12FA001-AC4F-418D-AE19-62706E023703}">
                      <ahyp:hlinkClr xmlns:ahyp="http://schemas.microsoft.com/office/drawing/2018/hyperlinkcolor" val="tx"/>
                    </a:ext>
                  </a:extLst>
                </a:hlinkClick>
              </a:rPr>
              <a:t>OpenAGI</a:t>
            </a:r>
            <a:endParaRPr lang="fr-FR" sz="1400">
              <a:solidFill>
                <a:schemeClr val="tx2"/>
              </a:solidFill>
              <a:latin typeface="Lucida Grande"/>
            </a:endParaRPr>
          </a:p>
        </p:txBody>
      </p:sp>
      <p:sp>
        <p:nvSpPr>
          <p:cNvPr id="7" name="TextBox 6">
            <a:extLst>
              <a:ext uri="{FF2B5EF4-FFF2-40B4-BE49-F238E27FC236}">
                <a16:creationId xmlns:a16="http://schemas.microsoft.com/office/drawing/2014/main" id="{8C082F0E-BE57-855F-0089-3919FEABBE10}"/>
              </a:ext>
            </a:extLst>
          </p:cNvPr>
          <p:cNvSpPr txBox="1"/>
          <p:nvPr/>
        </p:nvSpPr>
        <p:spPr>
          <a:xfrm>
            <a:off x="548110" y="8858750"/>
            <a:ext cx="9144000" cy="276999"/>
          </a:xfrm>
          <a:prstGeom prst="rect">
            <a:avLst/>
          </a:prstGeom>
          <a:noFill/>
        </p:spPr>
        <p:txBody>
          <a:bodyPr wrap="square">
            <a:spAutoFit/>
          </a:bodyPr>
          <a:lstStyle/>
          <a:p>
            <a:pPr algn="l"/>
            <a:r>
              <a:rPr lang="fr-FR" sz="1200">
                <a:solidFill>
                  <a:schemeClr val="tx2"/>
                </a:solidFill>
                <a:latin typeface="Lucida Grande"/>
                <a:hlinkClick r:id="rId6">
                  <a:extLst>
                    <a:ext uri="{A12FA001-AC4F-418D-AE19-62706E023703}">
                      <ahyp:hlinkClr xmlns:ahyp="http://schemas.microsoft.com/office/drawing/2018/hyperlinkcolor" val="tx"/>
                    </a:ext>
                  </a:extLst>
                </a:hlinkClick>
              </a:rPr>
              <a:t>GPT-4 </a:t>
            </a:r>
            <a:r>
              <a:rPr lang="fr-FR" sz="1200" err="1">
                <a:solidFill>
                  <a:schemeClr val="tx2"/>
                </a:solidFill>
                <a:latin typeface="Lucida Grande"/>
                <a:hlinkClick r:id="rId6">
                  <a:extLst>
                    <a:ext uri="{A12FA001-AC4F-418D-AE19-62706E023703}">
                      <ahyp:hlinkClr xmlns:ahyp="http://schemas.microsoft.com/office/drawing/2018/hyperlinkcolor" val="tx"/>
                    </a:ext>
                  </a:extLst>
                </a:hlinkClick>
              </a:rPr>
              <a:t>Technical</a:t>
            </a:r>
            <a:r>
              <a:rPr lang="fr-FR" sz="1200">
                <a:solidFill>
                  <a:schemeClr val="tx2"/>
                </a:solidFill>
                <a:latin typeface="Lucida Grande"/>
                <a:hlinkClick r:id="rId6">
                  <a:extLst>
                    <a:ext uri="{A12FA001-AC4F-418D-AE19-62706E023703}">
                      <ahyp:hlinkClr xmlns:ahyp="http://schemas.microsoft.com/office/drawing/2018/hyperlinkcolor" val="tx"/>
                    </a:ext>
                  </a:extLst>
                </a:hlinkClick>
              </a:rPr>
              <a:t> Report</a:t>
            </a:r>
            <a:endParaRPr lang="fr-FR" sz="1200">
              <a:solidFill>
                <a:schemeClr val="tx2"/>
              </a:solidFill>
              <a:latin typeface="Lucida Grande"/>
            </a:endParaRPr>
          </a:p>
        </p:txBody>
      </p:sp>
    </p:spTree>
    <p:extLst>
      <p:ext uri="{BB962C8B-B14F-4D97-AF65-F5344CB8AC3E}">
        <p14:creationId xmlns:p14="http://schemas.microsoft.com/office/powerpoint/2010/main" val="3075524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F746-8446-D627-3984-72DAD9713FFE}"/>
              </a:ext>
            </a:extLst>
          </p:cNvPr>
          <p:cNvSpPr>
            <a:spLocks noGrp="1"/>
          </p:cNvSpPr>
          <p:nvPr>
            <p:ph type="title"/>
          </p:nvPr>
        </p:nvSpPr>
        <p:spPr/>
        <p:txBody>
          <a:bodyPr/>
          <a:lstStyle/>
          <a:p>
            <a:r>
              <a:rPr lang="en-US" sz="4800"/>
              <a:t>Use cases for large models</a:t>
            </a:r>
            <a:endParaRPr lang="en-GB" sz="4800"/>
          </a:p>
        </p:txBody>
      </p:sp>
      <p:sp>
        <p:nvSpPr>
          <p:cNvPr id="3" name="Text Placeholder 2">
            <a:extLst>
              <a:ext uri="{FF2B5EF4-FFF2-40B4-BE49-F238E27FC236}">
                <a16:creationId xmlns:a16="http://schemas.microsoft.com/office/drawing/2014/main" id="{66819CDA-FD24-82A4-9E8F-4CFC4FD496DC}"/>
              </a:ext>
            </a:extLst>
          </p:cNvPr>
          <p:cNvSpPr>
            <a:spLocks noGrp="1"/>
          </p:cNvSpPr>
          <p:nvPr>
            <p:ph type="body" sz="quarter" idx="10"/>
          </p:nvPr>
        </p:nvSpPr>
        <p:spPr/>
        <p:txBody>
          <a:bodyPr/>
          <a:lstStyle/>
          <a:p>
            <a:r>
              <a:rPr lang="en-GB" sz="3000">
                <a:solidFill>
                  <a:schemeClr val="tx2"/>
                </a:solidFill>
              </a:rPr>
              <a:t>Clinical Language: </a:t>
            </a:r>
            <a:r>
              <a:rPr lang="en-GB" sz="3000" err="1">
                <a:solidFill>
                  <a:schemeClr val="tx2"/>
                </a:solidFill>
              </a:rPr>
              <a:t>SynGatorTron</a:t>
            </a:r>
            <a:endParaRPr lang="en-GB" sz="3000">
              <a:solidFill>
                <a:schemeClr val="tx2"/>
              </a:solidFill>
            </a:endParaRPr>
          </a:p>
        </p:txBody>
      </p:sp>
      <p:pic>
        <p:nvPicPr>
          <p:cNvPr id="9" name="Picture 8">
            <a:extLst>
              <a:ext uri="{FF2B5EF4-FFF2-40B4-BE49-F238E27FC236}">
                <a16:creationId xmlns:a16="http://schemas.microsoft.com/office/drawing/2014/main" id="{E2C7EE37-77EA-2880-4B50-48CA152A8C13}"/>
              </a:ext>
            </a:extLst>
          </p:cNvPr>
          <p:cNvPicPr>
            <a:picLocks noChangeAspect="1"/>
          </p:cNvPicPr>
          <p:nvPr/>
        </p:nvPicPr>
        <p:blipFill>
          <a:blip r:embed="rId3"/>
          <a:stretch>
            <a:fillRect/>
          </a:stretch>
        </p:blipFill>
        <p:spPr>
          <a:xfrm>
            <a:off x="278661" y="3488815"/>
            <a:ext cx="8853308" cy="4237115"/>
          </a:xfrm>
          <a:prstGeom prst="rect">
            <a:avLst/>
          </a:prstGeom>
          <a:ln>
            <a:noFill/>
          </a:ln>
          <a:effectLst>
            <a:outerShdw blurRad="292100" dist="139700" dir="2700000" algn="tl" rotWithShape="0">
              <a:srgbClr val="333333">
                <a:alpha val="66000"/>
              </a:srgbClr>
            </a:outerShdw>
          </a:effectLst>
        </p:spPr>
      </p:pic>
      <p:sp>
        <p:nvSpPr>
          <p:cNvPr id="11" name="TextBox 10">
            <a:extLst>
              <a:ext uri="{FF2B5EF4-FFF2-40B4-BE49-F238E27FC236}">
                <a16:creationId xmlns:a16="http://schemas.microsoft.com/office/drawing/2014/main" id="{FE700A2B-73D8-628F-E53C-ACA70126A118}"/>
              </a:ext>
            </a:extLst>
          </p:cNvPr>
          <p:cNvSpPr txBox="1"/>
          <p:nvPr/>
        </p:nvSpPr>
        <p:spPr>
          <a:xfrm>
            <a:off x="131618" y="9640669"/>
            <a:ext cx="12462164"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rtl="0" fontAlgn="base" latinLnBrk="0"/>
            <a:r>
              <a:rPr lang="en-GB" err="1">
                <a:solidFill>
                  <a:schemeClr val="tx2"/>
                </a:solidFill>
                <a:effectLst/>
                <a:ea typeface="Times New Roman" panose="02020603050405020304" pitchFamily="18" charset="0"/>
                <a:cs typeface="Helvetica" panose="020B0604020202020204" pitchFamily="34" charset="0"/>
              </a:rPr>
              <a:t>Yonghui</a:t>
            </a:r>
            <a:r>
              <a:rPr lang="en-GB">
                <a:solidFill>
                  <a:schemeClr val="tx2"/>
                </a:solidFill>
                <a:effectLst/>
                <a:ea typeface="Times New Roman" panose="02020603050405020304" pitchFamily="18" charset="0"/>
                <a:cs typeface="Helvetica" panose="020B0604020202020204" pitchFamily="34" charset="0"/>
              </a:rPr>
              <a:t> Wu, Nima Pour Nejatian</a:t>
            </a:r>
            <a:r>
              <a:rPr lang="en-GB" b="1">
                <a:solidFill>
                  <a:schemeClr val="tx2"/>
                </a:solidFill>
                <a:effectLst/>
                <a:ea typeface="Times New Roman" panose="02020603050405020304" pitchFamily="18" charset="0"/>
                <a:cs typeface="Helvetica" panose="020B0604020202020204" pitchFamily="34" charset="0"/>
              </a:rPr>
              <a:t>. </a:t>
            </a:r>
            <a:r>
              <a:rPr lang="en-GB" b="1" i="0" err="1">
                <a:solidFill>
                  <a:schemeClr val="tx2"/>
                </a:solidFill>
                <a:effectLst/>
              </a:rPr>
              <a:t>SynGatorTron</a:t>
            </a:r>
            <a:r>
              <a:rPr lang="en-GB" b="1" i="0">
                <a:solidFill>
                  <a:schemeClr val="tx2"/>
                </a:solidFill>
                <a:effectLst/>
              </a:rPr>
              <a:t>: A Large Clinical Natural Language Generation Model for Synthetic Data Generation and Zero-shot Tasks. </a:t>
            </a:r>
            <a:r>
              <a:rPr lang="en-GB" b="0" i="0">
                <a:solidFill>
                  <a:schemeClr val="tx2"/>
                </a:solidFill>
                <a:effectLst/>
              </a:rPr>
              <a:t>GTC2022</a:t>
            </a:r>
          </a:p>
        </p:txBody>
      </p:sp>
      <p:sp>
        <p:nvSpPr>
          <p:cNvPr id="4" name="Content Placeholder 4">
            <a:extLst>
              <a:ext uri="{FF2B5EF4-FFF2-40B4-BE49-F238E27FC236}">
                <a16:creationId xmlns:a16="http://schemas.microsoft.com/office/drawing/2014/main" id="{D9F12C2D-6265-AD44-55BF-E3295D647919}"/>
              </a:ext>
            </a:extLst>
          </p:cNvPr>
          <p:cNvSpPr>
            <a:spLocks noGrp="1"/>
          </p:cNvSpPr>
          <p:nvPr>
            <p:ph idx="1"/>
          </p:nvPr>
        </p:nvSpPr>
        <p:spPr>
          <a:xfrm>
            <a:off x="9457471" y="3094171"/>
            <a:ext cx="8352636" cy="3635284"/>
          </a:xfrm>
        </p:spPr>
        <p:txBody>
          <a:bodyPr/>
          <a:lstStyle/>
          <a:p>
            <a:r>
              <a:rPr lang="en-GB" sz="2400" dirty="0"/>
              <a:t>5B Language model for creating synthetic patient profiles</a:t>
            </a:r>
          </a:p>
          <a:p>
            <a:r>
              <a:rPr lang="en-GB" sz="2400" dirty="0"/>
              <a:t>Largest LLM in healthcare so far (2024)</a:t>
            </a:r>
          </a:p>
          <a:p>
            <a:r>
              <a:rPr lang="en-GB" sz="2400" dirty="0"/>
              <a:t>Researchers use synthetic data to create tools, models without risk of violating privacy</a:t>
            </a:r>
          </a:p>
          <a:p>
            <a:r>
              <a:rPr lang="en-GB" sz="2400" dirty="0"/>
              <a:t>Developing models on synthetic data allows more collaboration across research groups</a:t>
            </a:r>
          </a:p>
          <a:p>
            <a:r>
              <a:rPr lang="en-GB" sz="2400" dirty="0" err="1"/>
              <a:t>GatorTron</a:t>
            </a:r>
            <a:r>
              <a:rPr lang="en-GB" sz="2400" dirty="0"/>
              <a:t>-S – </a:t>
            </a:r>
            <a:r>
              <a:rPr lang="en-GB" sz="2400" dirty="0" err="1"/>
              <a:t>bert</a:t>
            </a:r>
            <a:r>
              <a:rPr lang="en-GB" sz="2400" dirty="0"/>
              <a:t> style model trained on synthetic data from </a:t>
            </a:r>
            <a:r>
              <a:rPr lang="en-GB" sz="2400" dirty="0" err="1"/>
              <a:t>SynGatorTron</a:t>
            </a:r>
            <a:endParaRPr lang="en-GB" sz="2400" dirty="0"/>
          </a:p>
          <a:p>
            <a:r>
              <a:rPr lang="en-GB" sz="2400" dirty="0"/>
              <a:t>Trained using Megatron-LM library and DGX </a:t>
            </a:r>
            <a:r>
              <a:rPr lang="en-GB" sz="2400" dirty="0" err="1"/>
              <a:t>Superpod</a:t>
            </a:r>
            <a:endParaRPr lang="en-GB" sz="2400" dirty="0"/>
          </a:p>
        </p:txBody>
      </p:sp>
    </p:spTree>
    <p:extLst>
      <p:ext uri="{BB962C8B-B14F-4D97-AF65-F5344CB8AC3E}">
        <p14:creationId xmlns:p14="http://schemas.microsoft.com/office/powerpoint/2010/main" val="2418663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Part 1</a:t>
            </a:r>
            <a:endParaRPr lang="en-US"/>
          </a:p>
        </p:txBody>
      </p:sp>
      <p:sp>
        <p:nvSpPr>
          <p:cNvPr id="3" name="Rectangle: Rounded Corners 2">
            <a:extLst>
              <a:ext uri="{FF2B5EF4-FFF2-40B4-BE49-F238E27FC236}">
                <a16:creationId xmlns:a16="http://schemas.microsoft.com/office/drawing/2014/main" id="{F7C891FF-1983-40ED-8335-593865F47235}"/>
              </a:ext>
            </a:extLst>
          </p:cNvPr>
          <p:cNvSpPr/>
          <p:nvPr/>
        </p:nvSpPr>
        <p:spPr>
          <a:xfrm>
            <a:off x="7393183" y="1473524"/>
            <a:ext cx="8408153" cy="2900453"/>
          </a:xfrm>
          <a:prstGeom prst="roundRect">
            <a:avLst/>
          </a:prstGeom>
          <a:solidFill>
            <a:schemeClr val="tx1">
              <a:lumMod val="95000"/>
            </a:schemeClr>
          </a:solid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BE1C57-0AFE-4FE9-8CA3-EB9249AF2FBC}"/>
              </a:ext>
            </a:extLst>
          </p:cNvPr>
          <p:cNvSpPr txBox="1"/>
          <p:nvPr/>
        </p:nvSpPr>
        <p:spPr>
          <a:xfrm>
            <a:off x="7636153" y="788461"/>
            <a:ext cx="9889067" cy="655564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indent="-914400"/>
            <a:r>
              <a:rPr lang="en-US" sz="4000">
                <a:solidFill>
                  <a:srgbClr val="76B900"/>
                </a:solidFill>
              </a:rPr>
              <a:t>Motivation and basic concepts</a:t>
            </a:r>
          </a:p>
          <a:p>
            <a:pPr marL="571500" indent="-571500">
              <a:buFont typeface="Arial" panose="020B0604020202020204" pitchFamily="34" charset="0"/>
              <a:buChar char="•"/>
            </a:pPr>
            <a:r>
              <a:rPr lang="en-US" sz="4000">
                <a:solidFill>
                  <a:srgbClr val="76B900"/>
                </a:solidFill>
              </a:rPr>
              <a:t>Lecture</a:t>
            </a:r>
          </a:p>
          <a:p>
            <a:pPr marL="1332865" lvl="1" indent="-571500">
              <a:buFont typeface="Arial" panose="020B0604020202020204" pitchFamily="34" charset="0"/>
              <a:buChar char="•"/>
            </a:pPr>
            <a:r>
              <a:rPr lang="en-US" sz="3600" b="1">
                <a:solidFill>
                  <a:srgbClr val="86D000"/>
                </a:solidFill>
              </a:rPr>
              <a:t>Why large models?</a:t>
            </a:r>
          </a:p>
          <a:p>
            <a:pPr marL="1332865" lvl="1" indent="-571500">
              <a:buFont typeface="Arial" panose="020B0604020202020204" pitchFamily="34" charset="0"/>
              <a:buChar char="•"/>
            </a:pPr>
            <a:r>
              <a:rPr lang="en-US" sz="2800">
                <a:solidFill>
                  <a:srgbClr val="86D000"/>
                </a:solidFill>
              </a:rPr>
              <a:t>Impact on AI landscape</a:t>
            </a:r>
          </a:p>
          <a:p>
            <a:pPr marL="1332865" lvl="1" indent="-571500">
              <a:buFont typeface="Arial" panose="020B0604020202020204" pitchFamily="34" charset="0"/>
              <a:buChar char="•"/>
            </a:pPr>
            <a:r>
              <a:rPr lang="en-US" sz="2800">
                <a:solidFill>
                  <a:srgbClr val="86D000"/>
                </a:solidFill>
              </a:rPr>
              <a:t>Challenges of large model training</a:t>
            </a:r>
          </a:p>
          <a:p>
            <a:pPr marL="1332865" lvl="1" indent="-571500">
              <a:buFont typeface="Arial" panose="020B0604020202020204" pitchFamily="34" charset="0"/>
              <a:buChar char="•"/>
            </a:pPr>
            <a:r>
              <a:rPr lang="en-US" sz="2800">
                <a:solidFill>
                  <a:srgbClr val="86D000"/>
                </a:solidFill>
              </a:rPr>
              <a:t>Basic techniques for memory reduction</a:t>
            </a:r>
          </a:p>
          <a:p>
            <a:pPr marL="1332865" lvl="1" indent="-571500">
              <a:buFont typeface="Arial" panose="020B0604020202020204" pitchFamily="34" charset="0"/>
              <a:buChar char="•"/>
            </a:pPr>
            <a:r>
              <a:rPr lang="en-US" sz="2800">
                <a:solidFill>
                  <a:srgbClr val="86D000"/>
                </a:solidFill>
              </a:rPr>
              <a:t>Overview of the tools used in the lab</a:t>
            </a:r>
          </a:p>
          <a:p>
            <a:pPr marL="571500" indent="-571500">
              <a:buFont typeface="Arial" panose="020B0604020202020204" pitchFamily="34" charset="0"/>
              <a:buChar char="•"/>
            </a:pPr>
            <a:endParaRPr lang="en-US" sz="4000">
              <a:solidFill>
                <a:srgbClr val="76B900"/>
              </a:solidFill>
            </a:endParaRPr>
          </a:p>
          <a:p>
            <a:pPr marL="571500" indent="-571500">
              <a:buFont typeface="Arial" panose="020B0604020202020204" pitchFamily="34" charset="0"/>
              <a:buChar char="•"/>
            </a:pPr>
            <a:r>
              <a:rPr lang="en-US" sz="4000">
                <a:solidFill>
                  <a:srgbClr val="76B900"/>
                </a:solidFill>
              </a:rPr>
              <a:t>Lab 1 / Part 1</a:t>
            </a:r>
            <a:endParaRPr lang="en-US"/>
          </a:p>
          <a:p>
            <a:pPr marL="1332865" lvl="1" indent="-571500">
              <a:buFont typeface="Arial" panose="020B0604020202020204" pitchFamily="34" charset="0"/>
              <a:buChar char="•"/>
            </a:pPr>
            <a:r>
              <a:rPr lang="en-US" sz="2800">
                <a:solidFill>
                  <a:srgbClr val="86D000"/>
                </a:solidFill>
              </a:rPr>
              <a:t>Introduction to the SLURM class environment</a:t>
            </a:r>
          </a:p>
          <a:p>
            <a:pPr marL="1332865" lvl="1" indent="-571500">
              <a:buFont typeface="Arial" panose="020B0604020202020204" pitchFamily="34" charset="0"/>
              <a:buChar char="•"/>
            </a:pPr>
            <a:r>
              <a:rPr lang="en-US" sz="2800">
                <a:solidFill>
                  <a:srgbClr val="86D000"/>
                </a:solidFill>
              </a:rPr>
              <a:t>GPT model pretraining</a:t>
            </a:r>
          </a:p>
          <a:p>
            <a:pPr marL="1332865" lvl="1" indent="-571500">
              <a:buFont typeface="Arial" panose="020B0604020202020204" pitchFamily="34" charset="0"/>
              <a:buChar char="•"/>
            </a:pPr>
            <a:r>
              <a:rPr lang="en-US" sz="2800">
                <a:solidFill>
                  <a:srgbClr val="86D000"/>
                </a:solidFill>
              </a:rPr>
              <a:t>Multi-node scaling</a:t>
            </a:r>
          </a:p>
          <a:p>
            <a:pPr marL="1332865" lvl="1" indent="-571500">
              <a:buFont typeface="Arial" panose="020B0604020202020204" pitchFamily="34" charset="0"/>
              <a:buChar char="•"/>
            </a:pPr>
            <a:r>
              <a:rPr lang="en-US" sz="2800">
                <a:solidFill>
                  <a:srgbClr val="86D000"/>
                </a:solidFill>
              </a:rPr>
              <a:t>Optimize the GPT model pretraining</a:t>
            </a:r>
          </a:p>
        </p:txBody>
      </p:sp>
      <p:sp>
        <p:nvSpPr>
          <p:cNvPr id="6" name="TextBox 5">
            <a:extLst>
              <a:ext uri="{FF2B5EF4-FFF2-40B4-BE49-F238E27FC236}">
                <a16:creationId xmlns:a16="http://schemas.microsoft.com/office/drawing/2014/main" id="{290C9F7B-2C17-AFAC-58A8-7E544A5BBE46}"/>
              </a:ext>
            </a:extLst>
          </p:cNvPr>
          <p:cNvSpPr txBox="1"/>
          <p:nvPr/>
        </p:nvSpPr>
        <p:spPr>
          <a:xfrm>
            <a:off x="224589" y="9060607"/>
            <a:ext cx="4500323"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t>https://www.nvidia.com/en-gb/data-center/dgx-systems/</a:t>
            </a:r>
          </a:p>
        </p:txBody>
      </p:sp>
    </p:spTree>
    <p:extLst>
      <p:ext uri="{BB962C8B-B14F-4D97-AF65-F5344CB8AC3E}">
        <p14:creationId xmlns:p14="http://schemas.microsoft.com/office/powerpoint/2010/main" val="70370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CCD37-EDC3-2A7C-A25B-FE5D142E0E83}"/>
              </a:ext>
            </a:extLst>
          </p:cNvPr>
          <p:cNvSpPr>
            <a:spLocks noGrp="1"/>
          </p:cNvSpPr>
          <p:nvPr>
            <p:ph type="title"/>
          </p:nvPr>
        </p:nvSpPr>
        <p:spPr/>
        <p:txBody>
          <a:bodyPr/>
          <a:lstStyle/>
          <a:p>
            <a:r>
              <a:rPr lang="en-US" sz="4400" b="0" cap="all">
                <a:latin typeface="Trebuchet MS" panose="020B0603020202020204" pitchFamily="34" charset="0"/>
                <a:cs typeface="+mj-cs"/>
              </a:rPr>
              <a:t>Generative AI is Exploding in Drug Discovery</a:t>
            </a:r>
            <a:endParaRPr lang="en-CA" sz="4400" b="0" cap="all">
              <a:latin typeface="Trebuchet MS" panose="020B0603020202020204" pitchFamily="34" charset="0"/>
              <a:cs typeface="+mj-cs"/>
            </a:endParaRPr>
          </a:p>
        </p:txBody>
      </p:sp>
      <p:sp>
        <p:nvSpPr>
          <p:cNvPr id="3" name="TextBox 2">
            <a:extLst>
              <a:ext uri="{FF2B5EF4-FFF2-40B4-BE49-F238E27FC236}">
                <a16:creationId xmlns:a16="http://schemas.microsoft.com/office/drawing/2014/main" id="{CE69E754-1C8A-70DD-4420-51549905B5EB}"/>
              </a:ext>
            </a:extLst>
          </p:cNvPr>
          <p:cNvSpPr txBox="1"/>
          <p:nvPr/>
        </p:nvSpPr>
        <p:spPr>
          <a:xfrm>
            <a:off x="154734" y="9708398"/>
            <a:ext cx="17676067" cy="438950"/>
          </a:xfrm>
          <a:prstGeom prst="rect">
            <a:avLst/>
          </a:prstGeom>
          <a:noFill/>
        </p:spPr>
        <p:txBody>
          <a:bodyPr wrap="square" rtlCol="0" anchor="b">
            <a:noAutofit/>
          </a:bodyPr>
          <a:lstStyle/>
          <a:p>
            <a:pPr defTabSz="831204">
              <a:defRPr/>
            </a:pPr>
            <a:r>
              <a:rPr lang="en-US" kern="0">
                <a:solidFill>
                  <a:srgbClr val="86D000"/>
                </a:solidFill>
                <a:latin typeface="NVIDIA Sans"/>
                <a:ea typeface="+mn-ea"/>
              </a:rPr>
              <a:t>Source: arXiv.org Q-bio: AI, ML, DL, NN</a:t>
            </a:r>
          </a:p>
        </p:txBody>
      </p:sp>
      <p:pic>
        <p:nvPicPr>
          <p:cNvPr id="44" name="Picture 43">
            <a:extLst>
              <a:ext uri="{FF2B5EF4-FFF2-40B4-BE49-F238E27FC236}">
                <a16:creationId xmlns:a16="http://schemas.microsoft.com/office/drawing/2014/main" id="{3BE4BD62-FDC4-9194-50EE-13397D0DC25E}"/>
              </a:ext>
            </a:extLst>
          </p:cNvPr>
          <p:cNvPicPr>
            <a:picLocks noChangeAspect="1"/>
          </p:cNvPicPr>
          <p:nvPr/>
        </p:nvPicPr>
        <p:blipFill rotWithShape="1">
          <a:blip r:embed="rId4"/>
          <a:srcRect r="33308"/>
          <a:stretch/>
        </p:blipFill>
        <p:spPr>
          <a:xfrm>
            <a:off x="9755948" y="2029546"/>
            <a:ext cx="7960552" cy="5020056"/>
          </a:xfrm>
          <a:prstGeom prst="rect">
            <a:avLst/>
          </a:prstGeom>
        </p:spPr>
      </p:pic>
      <p:pic>
        <p:nvPicPr>
          <p:cNvPr id="45" name="Picture 44">
            <a:extLst>
              <a:ext uri="{FF2B5EF4-FFF2-40B4-BE49-F238E27FC236}">
                <a16:creationId xmlns:a16="http://schemas.microsoft.com/office/drawing/2014/main" id="{8167A19D-D40E-B043-A717-969EEF102012}"/>
              </a:ext>
            </a:extLst>
          </p:cNvPr>
          <p:cNvPicPr>
            <a:picLocks noChangeAspect="1"/>
          </p:cNvPicPr>
          <p:nvPr/>
        </p:nvPicPr>
        <p:blipFill rotWithShape="1">
          <a:blip r:embed="rId5"/>
          <a:srcRect l="66691" r="-16076" b="50425"/>
          <a:stretch/>
        </p:blipFill>
        <p:spPr>
          <a:xfrm>
            <a:off x="9755948" y="7131130"/>
            <a:ext cx="5894614" cy="2488690"/>
          </a:xfrm>
          <a:prstGeom prst="rect">
            <a:avLst/>
          </a:prstGeom>
        </p:spPr>
      </p:pic>
      <p:pic>
        <p:nvPicPr>
          <p:cNvPr id="46" name="Picture 45">
            <a:extLst>
              <a:ext uri="{FF2B5EF4-FFF2-40B4-BE49-F238E27FC236}">
                <a16:creationId xmlns:a16="http://schemas.microsoft.com/office/drawing/2014/main" id="{D2791936-4EBF-B6E1-931E-5A1936F8283D}"/>
              </a:ext>
            </a:extLst>
          </p:cNvPr>
          <p:cNvPicPr>
            <a:picLocks noChangeAspect="1"/>
          </p:cNvPicPr>
          <p:nvPr/>
        </p:nvPicPr>
        <p:blipFill rotWithShape="1">
          <a:blip r:embed="rId6"/>
          <a:srcRect l="66691" t="49350" r="-16076"/>
          <a:stretch/>
        </p:blipFill>
        <p:spPr>
          <a:xfrm>
            <a:off x="13793375" y="7077136"/>
            <a:ext cx="5768255" cy="2542685"/>
          </a:xfrm>
          <a:prstGeom prst="rect">
            <a:avLst/>
          </a:prstGeom>
        </p:spPr>
      </p:pic>
      <p:sp>
        <p:nvSpPr>
          <p:cNvPr id="13" name="Rectangle 12">
            <a:extLst>
              <a:ext uri="{FF2B5EF4-FFF2-40B4-BE49-F238E27FC236}">
                <a16:creationId xmlns:a16="http://schemas.microsoft.com/office/drawing/2014/main" id="{C0354186-21CB-AC02-760B-CF23C8A7AF12}"/>
              </a:ext>
            </a:extLst>
          </p:cNvPr>
          <p:cNvSpPr/>
          <p:nvPr/>
        </p:nvSpPr>
        <p:spPr>
          <a:xfrm>
            <a:off x="899223" y="2078766"/>
            <a:ext cx="8172798" cy="6826057"/>
          </a:xfrm>
          <a:prstGeom prst="rect">
            <a:avLst/>
          </a:prstGeom>
          <a:solidFill>
            <a:schemeClr val="tx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CA" sz="2000" err="1">
              <a:solidFill>
                <a:srgbClr val="000000"/>
              </a:solidFill>
              <a:latin typeface="Trebuchet MS" panose="020B0603020202020204" pitchFamily="34" charset="0"/>
            </a:endParaRPr>
          </a:p>
        </p:txBody>
      </p:sp>
      <p:graphicFrame>
        <p:nvGraphicFramePr>
          <p:cNvPr id="14" name="Chart 13">
            <a:extLst>
              <a:ext uri="{FF2B5EF4-FFF2-40B4-BE49-F238E27FC236}">
                <a16:creationId xmlns:a16="http://schemas.microsoft.com/office/drawing/2014/main" id="{E857F33A-F353-7A00-7CA0-5C534E77C88B}"/>
              </a:ext>
            </a:extLst>
          </p:cNvPr>
          <p:cNvGraphicFramePr>
            <a:graphicFrameLocks/>
          </p:cNvGraphicFramePr>
          <p:nvPr>
            <p:extLst>
              <p:ext uri="{D42A27DB-BD31-4B8C-83A1-F6EECF244321}">
                <p14:modId xmlns:p14="http://schemas.microsoft.com/office/powerpoint/2010/main" val="1894764121"/>
              </p:ext>
            </p:extLst>
          </p:nvPr>
        </p:nvGraphicFramePr>
        <p:xfrm>
          <a:off x="1337722" y="2943160"/>
          <a:ext cx="6592669" cy="5715583"/>
        </p:xfrm>
        <a:graphic>
          <a:graphicData uri="http://schemas.openxmlformats.org/drawingml/2006/chart">
            <c:chart xmlns:c="http://schemas.openxmlformats.org/drawingml/2006/chart" xmlns:r="http://schemas.openxmlformats.org/officeDocument/2006/relationships" r:id="rId7"/>
          </a:graphicData>
        </a:graphic>
      </p:graphicFrame>
      <p:sp>
        <p:nvSpPr>
          <p:cNvPr id="15" name="TextBox 14">
            <a:extLst>
              <a:ext uri="{FF2B5EF4-FFF2-40B4-BE49-F238E27FC236}">
                <a16:creationId xmlns:a16="http://schemas.microsoft.com/office/drawing/2014/main" id="{4D94459C-ABEE-D860-D1D2-2B1AFACE7DA2}"/>
              </a:ext>
            </a:extLst>
          </p:cNvPr>
          <p:cNvSpPr txBox="1"/>
          <p:nvPr/>
        </p:nvSpPr>
        <p:spPr>
          <a:xfrm>
            <a:off x="4820523" y="5009981"/>
            <a:ext cx="924339" cy="397566"/>
          </a:xfrm>
          <a:prstGeom prst="rect">
            <a:avLst/>
          </a:prstGeom>
          <a:noFill/>
        </p:spPr>
        <p:txBody>
          <a:bodyPr wrap="none" rtlCol="0" anchor="ctr">
            <a:noAutofit/>
          </a:bodyPr>
          <a:lstStyle/>
          <a:p>
            <a:pPr algn="ctr" defTabSz="228600" fontAlgn="auto">
              <a:spcBef>
                <a:spcPts val="0"/>
              </a:spcBef>
              <a:spcAft>
                <a:spcPts val="0"/>
              </a:spcAft>
              <a:defRPr/>
            </a:pPr>
            <a:r>
              <a:rPr lang="en-US" sz="1400" kern="0">
                <a:solidFill>
                  <a:srgbClr val="000000"/>
                </a:solidFill>
                <a:latin typeface="NVIDIA Sans" panose="020B0503020203020204" pitchFamily="34" charset="0"/>
                <a:ea typeface="+mn-ea"/>
              </a:rPr>
              <a:t>ESM</a:t>
            </a:r>
          </a:p>
        </p:txBody>
      </p:sp>
      <p:sp>
        <p:nvSpPr>
          <p:cNvPr id="16" name="TextBox 15">
            <a:extLst>
              <a:ext uri="{FF2B5EF4-FFF2-40B4-BE49-F238E27FC236}">
                <a16:creationId xmlns:a16="http://schemas.microsoft.com/office/drawing/2014/main" id="{AA703A4B-AD35-2FB9-2C49-EFD0301B51A3}"/>
              </a:ext>
            </a:extLst>
          </p:cNvPr>
          <p:cNvSpPr txBox="1"/>
          <p:nvPr/>
        </p:nvSpPr>
        <p:spPr>
          <a:xfrm>
            <a:off x="4131958" y="5970324"/>
            <a:ext cx="1268896" cy="397566"/>
          </a:xfrm>
          <a:prstGeom prst="rect">
            <a:avLst/>
          </a:prstGeom>
          <a:noFill/>
        </p:spPr>
        <p:txBody>
          <a:bodyPr wrap="none" lIns="45720" tIns="22860" rIns="45720" bIns="22860" rtlCol="0" anchor="ctr">
            <a:noAutofit/>
          </a:bodyPr>
          <a:lstStyle/>
          <a:p>
            <a:pPr algn="ctr" defTabSz="228600" fontAlgn="auto">
              <a:spcBef>
                <a:spcPts val="0"/>
              </a:spcBef>
              <a:spcAft>
                <a:spcPts val="0"/>
              </a:spcAft>
              <a:defRPr/>
            </a:pPr>
            <a:r>
              <a:rPr lang="en-US" sz="1400" kern="0" err="1">
                <a:solidFill>
                  <a:srgbClr val="000000"/>
                </a:solidFill>
                <a:latin typeface="NVIDIA Sans"/>
                <a:ea typeface="+mn-ea"/>
                <a:cs typeface="NVIDIA Sans"/>
              </a:rPr>
              <a:t>AlphaFold</a:t>
            </a:r>
            <a:endParaRPr lang="en-US" sz="1400" kern="0">
              <a:solidFill>
                <a:srgbClr val="000000"/>
              </a:solidFill>
              <a:latin typeface="NVIDIA Sans" panose="020B0503020203020204" pitchFamily="34" charset="0"/>
              <a:ea typeface="+mn-ea"/>
            </a:endParaRPr>
          </a:p>
          <a:p>
            <a:pPr algn="ctr" defTabSz="228600" fontAlgn="auto">
              <a:spcBef>
                <a:spcPts val="0"/>
              </a:spcBef>
              <a:spcAft>
                <a:spcPts val="0"/>
              </a:spcAft>
              <a:defRPr/>
            </a:pPr>
            <a:r>
              <a:rPr lang="en-US" sz="1400" kern="0">
                <a:solidFill>
                  <a:srgbClr val="000000"/>
                </a:solidFill>
                <a:latin typeface="NVIDIA Sans"/>
                <a:ea typeface="+mn-ea"/>
                <a:cs typeface="NVIDIA Sans"/>
              </a:rPr>
              <a:t>CASP13</a:t>
            </a:r>
          </a:p>
        </p:txBody>
      </p:sp>
      <p:sp>
        <p:nvSpPr>
          <p:cNvPr id="18" name="TextBox 17">
            <a:extLst>
              <a:ext uri="{FF2B5EF4-FFF2-40B4-BE49-F238E27FC236}">
                <a16:creationId xmlns:a16="http://schemas.microsoft.com/office/drawing/2014/main" id="{F55EA606-E35B-20A8-E968-E284DC497098}"/>
              </a:ext>
            </a:extLst>
          </p:cNvPr>
          <p:cNvSpPr txBox="1"/>
          <p:nvPr/>
        </p:nvSpPr>
        <p:spPr>
          <a:xfrm>
            <a:off x="5683710" y="3626364"/>
            <a:ext cx="1268896" cy="397566"/>
          </a:xfrm>
          <a:prstGeom prst="rect">
            <a:avLst/>
          </a:prstGeom>
          <a:noFill/>
        </p:spPr>
        <p:txBody>
          <a:bodyPr wrap="none" lIns="45720" tIns="22860" rIns="45720" bIns="22860" rtlCol="0" anchor="ctr">
            <a:noAutofit/>
          </a:bodyPr>
          <a:lstStyle/>
          <a:p>
            <a:pPr algn="ctr" defTabSz="228600" fontAlgn="auto">
              <a:spcBef>
                <a:spcPts val="0"/>
              </a:spcBef>
              <a:spcAft>
                <a:spcPts val="0"/>
              </a:spcAft>
              <a:defRPr/>
            </a:pPr>
            <a:r>
              <a:rPr lang="en-US" sz="1400" kern="0">
                <a:solidFill>
                  <a:srgbClr val="000000"/>
                </a:solidFill>
                <a:latin typeface="NVIDIA Sans"/>
                <a:ea typeface="+mn-ea"/>
                <a:cs typeface="NVIDIA Sans"/>
              </a:rPr>
              <a:t>AlphaFold2</a:t>
            </a:r>
            <a:endParaRPr lang="en-US" sz="1400" kern="0">
              <a:solidFill>
                <a:srgbClr val="000000"/>
              </a:solidFill>
              <a:latin typeface="NVIDIA Sans" panose="020B0503020203020204" pitchFamily="34" charset="0"/>
              <a:ea typeface="+mn-ea"/>
            </a:endParaRPr>
          </a:p>
          <a:p>
            <a:pPr algn="ctr" defTabSz="228600" fontAlgn="auto">
              <a:spcBef>
                <a:spcPts val="0"/>
              </a:spcBef>
              <a:spcAft>
                <a:spcPts val="0"/>
              </a:spcAft>
              <a:defRPr/>
            </a:pPr>
            <a:r>
              <a:rPr lang="en-US" sz="1400" kern="0">
                <a:solidFill>
                  <a:srgbClr val="000000"/>
                </a:solidFill>
                <a:latin typeface="NVIDIA Sans"/>
                <a:ea typeface="+mn-ea"/>
                <a:cs typeface="NVIDIA Sans"/>
              </a:rPr>
              <a:t>CASP14</a:t>
            </a:r>
          </a:p>
        </p:txBody>
      </p:sp>
      <p:sp>
        <p:nvSpPr>
          <p:cNvPr id="19" name="TextBox 18">
            <a:extLst>
              <a:ext uri="{FF2B5EF4-FFF2-40B4-BE49-F238E27FC236}">
                <a16:creationId xmlns:a16="http://schemas.microsoft.com/office/drawing/2014/main" id="{1F6F9A01-0AD5-5663-7B39-7E867C24C593}"/>
              </a:ext>
            </a:extLst>
          </p:cNvPr>
          <p:cNvSpPr txBox="1"/>
          <p:nvPr/>
        </p:nvSpPr>
        <p:spPr>
          <a:xfrm>
            <a:off x="7276085" y="2702454"/>
            <a:ext cx="1268896" cy="1053549"/>
          </a:xfrm>
          <a:prstGeom prst="rect">
            <a:avLst/>
          </a:prstGeom>
          <a:noFill/>
        </p:spPr>
        <p:txBody>
          <a:bodyPr wrap="none" rtlCol="0" anchor="ctr">
            <a:noAutofit/>
          </a:bodyPr>
          <a:lstStyle/>
          <a:p>
            <a:pPr defTabSz="228600" fontAlgn="auto">
              <a:spcBef>
                <a:spcPts val="0"/>
              </a:spcBef>
              <a:spcAft>
                <a:spcPts val="0"/>
              </a:spcAft>
              <a:defRPr/>
            </a:pPr>
            <a:r>
              <a:rPr lang="en-US" sz="1400" kern="0">
                <a:solidFill>
                  <a:srgbClr val="000000"/>
                </a:solidFill>
                <a:latin typeface="NVIDIA Sans"/>
                <a:ea typeface="+mn-ea"/>
              </a:rPr>
              <a:t>ESM2</a:t>
            </a:r>
          </a:p>
          <a:p>
            <a:pPr defTabSz="228600" fontAlgn="auto">
              <a:spcBef>
                <a:spcPts val="0"/>
              </a:spcBef>
              <a:spcAft>
                <a:spcPts val="0"/>
              </a:spcAft>
              <a:defRPr/>
            </a:pPr>
            <a:r>
              <a:rPr lang="en-US" sz="1400" kern="0" err="1">
                <a:solidFill>
                  <a:srgbClr val="000000"/>
                </a:solidFill>
                <a:latin typeface="NVIDIA Sans"/>
                <a:ea typeface="+mn-ea"/>
              </a:rPr>
              <a:t>EquiFold</a:t>
            </a:r>
            <a:endParaRPr lang="en-US" sz="1400" kern="0">
              <a:solidFill>
                <a:srgbClr val="000000"/>
              </a:solidFill>
              <a:latin typeface="NVIDIA Sans"/>
              <a:ea typeface="+mn-ea"/>
            </a:endParaRPr>
          </a:p>
          <a:p>
            <a:pPr defTabSz="228600" fontAlgn="auto">
              <a:spcBef>
                <a:spcPts val="0"/>
              </a:spcBef>
              <a:spcAft>
                <a:spcPts val="0"/>
              </a:spcAft>
              <a:defRPr/>
            </a:pPr>
            <a:r>
              <a:rPr lang="en-US" sz="1400" kern="0" err="1">
                <a:solidFill>
                  <a:srgbClr val="000000"/>
                </a:solidFill>
                <a:latin typeface="NVIDIA Sans" panose="020B0503020203020204" pitchFamily="34" charset="0"/>
                <a:ea typeface="+mn-ea"/>
              </a:rPr>
              <a:t>DiffDock</a:t>
            </a:r>
            <a:endParaRPr lang="en-US" sz="1400" kern="0">
              <a:solidFill>
                <a:srgbClr val="000000"/>
              </a:solidFill>
              <a:latin typeface="NVIDIA Sans"/>
              <a:ea typeface="+mn-ea"/>
            </a:endParaRPr>
          </a:p>
          <a:p>
            <a:pPr defTabSz="228600" fontAlgn="auto">
              <a:spcBef>
                <a:spcPts val="0"/>
              </a:spcBef>
              <a:spcAft>
                <a:spcPts val="0"/>
              </a:spcAft>
              <a:defRPr/>
            </a:pPr>
            <a:r>
              <a:rPr lang="en-US" sz="1400" kern="0" err="1">
                <a:solidFill>
                  <a:srgbClr val="000000"/>
                </a:solidFill>
                <a:latin typeface="NVIDIA Sans"/>
                <a:ea typeface="+mn-ea"/>
              </a:rPr>
              <a:t>GenSLMs</a:t>
            </a:r>
            <a:endParaRPr lang="en-US" sz="1400" kern="0">
              <a:solidFill>
                <a:srgbClr val="000000"/>
              </a:solidFill>
              <a:latin typeface="NVIDIA Sans"/>
              <a:ea typeface="+mn-ea"/>
            </a:endParaRPr>
          </a:p>
          <a:p>
            <a:pPr defTabSz="228600" fontAlgn="auto">
              <a:spcBef>
                <a:spcPts val="0"/>
              </a:spcBef>
              <a:spcAft>
                <a:spcPts val="0"/>
              </a:spcAft>
              <a:defRPr/>
            </a:pPr>
            <a:r>
              <a:rPr lang="en-US" sz="1400" kern="0" err="1">
                <a:solidFill>
                  <a:srgbClr val="000000"/>
                </a:solidFill>
                <a:latin typeface="NVIDIA Sans" panose="020B0503020203020204" pitchFamily="34" charset="0"/>
                <a:ea typeface="+mn-ea"/>
              </a:rPr>
              <a:t>ProteinMPNN</a:t>
            </a:r>
            <a:endParaRPr lang="en-US" sz="1400" kern="0">
              <a:solidFill>
                <a:srgbClr val="000000"/>
              </a:solidFill>
              <a:latin typeface="NVIDIA Sans"/>
              <a:ea typeface="+mn-ea"/>
            </a:endParaRPr>
          </a:p>
          <a:p>
            <a:pPr defTabSz="228600" fontAlgn="auto">
              <a:spcBef>
                <a:spcPts val="0"/>
              </a:spcBef>
              <a:spcAft>
                <a:spcPts val="0"/>
              </a:spcAft>
              <a:defRPr/>
            </a:pPr>
            <a:r>
              <a:rPr lang="en-US" sz="1400" kern="0">
                <a:solidFill>
                  <a:srgbClr val="000000"/>
                </a:solidFill>
                <a:latin typeface="NVIDIA Sans" panose="020B0503020203020204" pitchFamily="34" charset="0"/>
                <a:ea typeface="+mn-ea"/>
              </a:rPr>
              <a:t>…</a:t>
            </a:r>
          </a:p>
        </p:txBody>
      </p:sp>
      <p:sp>
        <p:nvSpPr>
          <p:cNvPr id="20" name="TextBox 19">
            <a:extLst>
              <a:ext uri="{FF2B5EF4-FFF2-40B4-BE49-F238E27FC236}">
                <a16:creationId xmlns:a16="http://schemas.microsoft.com/office/drawing/2014/main" id="{8710A378-BCB4-427B-5BD0-C97EEB428430}"/>
              </a:ext>
            </a:extLst>
          </p:cNvPr>
          <p:cNvSpPr txBox="1"/>
          <p:nvPr/>
        </p:nvSpPr>
        <p:spPr>
          <a:xfrm>
            <a:off x="4938685" y="4377157"/>
            <a:ext cx="924339" cy="397566"/>
          </a:xfrm>
          <a:prstGeom prst="rect">
            <a:avLst/>
          </a:prstGeom>
          <a:noFill/>
        </p:spPr>
        <p:txBody>
          <a:bodyPr wrap="none" rtlCol="0" anchor="ctr">
            <a:noAutofit/>
          </a:bodyPr>
          <a:lstStyle/>
          <a:p>
            <a:pPr algn="ctr" defTabSz="228600" fontAlgn="auto">
              <a:spcBef>
                <a:spcPts val="0"/>
              </a:spcBef>
              <a:spcAft>
                <a:spcPts val="0"/>
              </a:spcAft>
              <a:defRPr/>
            </a:pPr>
            <a:r>
              <a:rPr lang="en-US" sz="1400" kern="0">
                <a:solidFill>
                  <a:srgbClr val="000000"/>
                </a:solidFill>
                <a:latin typeface="NVIDIA Sans" panose="020B0503020203020204" pitchFamily="34" charset="0"/>
                <a:ea typeface="+mn-ea"/>
              </a:rPr>
              <a:t>DNABERT</a:t>
            </a:r>
          </a:p>
        </p:txBody>
      </p:sp>
      <p:sp>
        <p:nvSpPr>
          <p:cNvPr id="21" name="TextBox 20">
            <a:extLst>
              <a:ext uri="{FF2B5EF4-FFF2-40B4-BE49-F238E27FC236}">
                <a16:creationId xmlns:a16="http://schemas.microsoft.com/office/drawing/2014/main" id="{B9DFE507-AD88-7A82-5DF3-D05444D3485C}"/>
              </a:ext>
            </a:extLst>
          </p:cNvPr>
          <p:cNvSpPr txBox="1"/>
          <p:nvPr/>
        </p:nvSpPr>
        <p:spPr>
          <a:xfrm>
            <a:off x="971202" y="1558784"/>
            <a:ext cx="8172798" cy="369332"/>
          </a:xfrm>
          <a:prstGeom prst="rect">
            <a:avLst/>
          </a:prstGeom>
          <a:noFill/>
        </p:spPr>
        <p:txBody>
          <a:bodyPr wrap="square">
            <a:spAutoFit/>
          </a:bodyPr>
          <a:lstStyle/>
          <a:p>
            <a:pPr algn="ctr" defTabSz="228600" fontAlgn="auto">
              <a:spcBef>
                <a:spcPts val="0"/>
              </a:spcBef>
              <a:spcAft>
                <a:spcPts val="0"/>
              </a:spcAft>
              <a:defRPr/>
            </a:pPr>
            <a:r>
              <a:rPr lang="en-US">
                <a:solidFill>
                  <a:srgbClr val="000000"/>
                </a:solidFill>
                <a:latin typeface="Trebuchet MS" panose="020B0603020202020204" pitchFamily="34" charset="0"/>
                <a:ea typeface="+mn-ea"/>
              </a:rPr>
              <a:t>AI Published Papers</a:t>
            </a:r>
          </a:p>
        </p:txBody>
      </p:sp>
      <p:sp>
        <p:nvSpPr>
          <p:cNvPr id="22" name="TextBox 21">
            <a:extLst>
              <a:ext uri="{FF2B5EF4-FFF2-40B4-BE49-F238E27FC236}">
                <a16:creationId xmlns:a16="http://schemas.microsoft.com/office/drawing/2014/main" id="{7AED8614-B102-6011-06A8-75C2676549D3}"/>
              </a:ext>
            </a:extLst>
          </p:cNvPr>
          <p:cNvSpPr txBox="1"/>
          <p:nvPr/>
        </p:nvSpPr>
        <p:spPr>
          <a:xfrm>
            <a:off x="9649825" y="1538748"/>
            <a:ext cx="8172798" cy="369332"/>
          </a:xfrm>
          <a:prstGeom prst="rect">
            <a:avLst/>
          </a:prstGeom>
          <a:noFill/>
        </p:spPr>
        <p:txBody>
          <a:bodyPr wrap="square">
            <a:spAutoFit/>
          </a:bodyPr>
          <a:lstStyle/>
          <a:p>
            <a:pPr algn="ctr" defTabSz="228600" fontAlgn="auto">
              <a:spcBef>
                <a:spcPts val="0"/>
              </a:spcBef>
              <a:spcAft>
                <a:spcPts val="0"/>
              </a:spcAft>
              <a:defRPr/>
            </a:pPr>
            <a:r>
              <a:rPr lang="en-US">
                <a:solidFill>
                  <a:srgbClr val="000000"/>
                </a:solidFill>
                <a:latin typeface="Trebuchet MS" panose="020B0603020202020204" pitchFamily="34" charset="0"/>
                <a:ea typeface="+mn-ea"/>
              </a:rPr>
              <a:t>NVIDIA Joint Research</a:t>
            </a:r>
          </a:p>
        </p:txBody>
      </p:sp>
    </p:spTree>
    <p:extLst>
      <p:ext uri="{BB962C8B-B14F-4D97-AF65-F5344CB8AC3E}">
        <p14:creationId xmlns:p14="http://schemas.microsoft.com/office/powerpoint/2010/main" val="3566044525"/>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5878CCC-076B-BC47-50C9-50D672F3CDA7}"/>
              </a:ext>
            </a:extLst>
          </p:cNvPr>
          <p:cNvSpPr>
            <a:spLocks noGrp="1"/>
          </p:cNvSpPr>
          <p:nvPr>
            <p:ph type="title"/>
          </p:nvPr>
        </p:nvSpPr>
        <p:spPr/>
        <p:txBody>
          <a:bodyPr/>
          <a:lstStyle/>
          <a:p>
            <a:r>
              <a:rPr kumimoji="0" lang="en-GB" sz="4800" b="0" i="0" u="none" strike="noStrike" kern="0" cap="all" spc="0" normalizeH="0" baseline="0" noProof="0">
                <a:ln>
                  <a:noFill/>
                </a:ln>
                <a:solidFill>
                  <a:srgbClr val="000000"/>
                </a:solidFill>
                <a:effectLst/>
                <a:uLnTx/>
                <a:uFillTx/>
                <a:latin typeface="Trebuchet MS"/>
                <a:ea typeface="+mj-ea"/>
                <a:cs typeface="+mj-cs"/>
              </a:rPr>
              <a:t>Transforming </a:t>
            </a:r>
            <a:r>
              <a:rPr kumimoji="0" lang="en-GB" sz="4800" b="0" i="0" u="none" strike="noStrike" kern="0" cap="all" spc="0" normalizeH="0" baseline="0" noProof="0">
                <a:ln>
                  <a:noFill/>
                </a:ln>
                <a:solidFill>
                  <a:srgbClr val="000000"/>
                </a:solidFill>
                <a:effectLst/>
                <a:uLnTx/>
                <a:uFillTx/>
                <a:latin typeface="Trebuchet MS" panose="020B0603020202020204" pitchFamily="34" charset="0"/>
                <a:ea typeface="+mj-ea"/>
                <a:cs typeface="+mj-cs"/>
              </a:rPr>
              <a:t>Biology / Chemistry</a:t>
            </a:r>
            <a:endParaRPr lang="en-US"/>
          </a:p>
        </p:txBody>
      </p:sp>
      <p:sp>
        <p:nvSpPr>
          <p:cNvPr id="14" name="Text Placeholder 13">
            <a:extLst>
              <a:ext uri="{FF2B5EF4-FFF2-40B4-BE49-F238E27FC236}">
                <a16:creationId xmlns:a16="http://schemas.microsoft.com/office/drawing/2014/main" id="{F2009145-B481-CD3A-5C2F-5D65D5D46514}"/>
              </a:ext>
            </a:extLst>
          </p:cNvPr>
          <p:cNvSpPr>
            <a:spLocks noGrp="1"/>
          </p:cNvSpPr>
          <p:nvPr>
            <p:ph type="body" sz="quarter" idx="10"/>
          </p:nvPr>
        </p:nvSpPr>
        <p:spPr/>
        <p:txBody>
          <a:bodyPr/>
          <a:lstStyle/>
          <a:p>
            <a:r>
              <a:rPr lang="en-US"/>
              <a:t>9 Pre-trained Models Optimized for Drug Discovery – NVIDIA </a:t>
            </a:r>
            <a:r>
              <a:rPr lang="en-US" err="1"/>
              <a:t>BioNeMo</a:t>
            </a:r>
            <a:endParaRPr lang="en-US"/>
          </a:p>
        </p:txBody>
      </p:sp>
      <p:grpSp>
        <p:nvGrpSpPr>
          <p:cNvPr id="97" name="Group 96">
            <a:extLst>
              <a:ext uri="{FF2B5EF4-FFF2-40B4-BE49-F238E27FC236}">
                <a16:creationId xmlns:a16="http://schemas.microsoft.com/office/drawing/2014/main" id="{650C2B85-8213-669E-31D9-2600F5006BF7}"/>
              </a:ext>
            </a:extLst>
          </p:cNvPr>
          <p:cNvGrpSpPr/>
          <p:nvPr/>
        </p:nvGrpSpPr>
        <p:grpSpPr>
          <a:xfrm>
            <a:off x="2522581" y="7394650"/>
            <a:ext cx="13765569" cy="278591"/>
            <a:chOff x="4835198" y="13860379"/>
            <a:chExt cx="26905604" cy="613811"/>
          </a:xfrm>
        </p:grpSpPr>
        <p:sp>
          <p:nvSpPr>
            <p:cNvPr id="98" name="Left Bracket 97">
              <a:extLst>
                <a:ext uri="{FF2B5EF4-FFF2-40B4-BE49-F238E27FC236}">
                  <a16:creationId xmlns:a16="http://schemas.microsoft.com/office/drawing/2014/main" id="{1A2A8FD6-CF7E-7F0C-C797-9D4B64F6B47A}"/>
                </a:ext>
              </a:extLst>
            </p:cNvPr>
            <p:cNvSpPr/>
            <p:nvPr/>
          </p:nvSpPr>
          <p:spPr>
            <a:xfrm rot="16200000">
              <a:off x="18161974" y="533603"/>
              <a:ext cx="252052" cy="26905604"/>
            </a:xfrm>
            <a:prstGeom prst="leftBracket">
              <a:avLst>
                <a:gd name="adj" fmla="val 0"/>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228600" fontAlgn="auto">
                <a:spcBef>
                  <a:spcPts val="0"/>
                </a:spcBef>
                <a:spcAft>
                  <a:spcPts val="0"/>
                </a:spcAft>
                <a:defRPr/>
              </a:pPr>
              <a:endParaRPr lang="en-US" sz="450">
                <a:solidFill>
                  <a:srgbClr val="000000"/>
                </a:solidFill>
                <a:latin typeface="NVIDIA Sans"/>
              </a:endParaRPr>
            </a:p>
          </p:txBody>
        </p:sp>
        <p:cxnSp>
          <p:nvCxnSpPr>
            <p:cNvPr id="99" name="Straight Connector 98">
              <a:extLst>
                <a:ext uri="{FF2B5EF4-FFF2-40B4-BE49-F238E27FC236}">
                  <a16:creationId xmlns:a16="http://schemas.microsoft.com/office/drawing/2014/main" id="{775E277E-CE22-3850-D3E7-E383512CD43D}"/>
                </a:ext>
              </a:extLst>
            </p:cNvPr>
            <p:cNvCxnSpPr>
              <a:cxnSpLocks/>
              <a:stCxn id="98" idx="1"/>
            </p:cNvCxnSpPr>
            <p:nvPr/>
          </p:nvCxnSpPr>
          <p:spPr>
            <a:xfrm>
              <a:off x="18288000" y="14112431"/>
              <a:ext cx="0" cy="36175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Rectangle: Rounded Corners 1">
            <a:extLst>
              <a:ext uri="{FF2B5EF4-FFF2-40B4-BE49-F238E27FC236}">
                <a16:creationId xmlns:a16="http://schemas.microsoft.com/office/drawing/2014/main" id="{F2D7A13C-5581-DF73-4A84-81A9BB911A5E}"/>
              </a:ext>
            </a:extLst>
          </p:cNvPr>
          <p:cNvSpPr/>
          <p:nvPr/>
        </p:nvSpPr>
        <p:spPr>
          <a:xfrm>
            <a:off x="9399362" y="5348503"/>
            <a:ext cx="4522696" cy="1739677"/>
          </a:xfrm>
          <a:prstGeom prst="roundRect">
            <a:avLst>
              <a:gd name="adj" fmla="val 9506"/>
            </a:avLst>
          </a:prstGeom>
          <a:solidFill>
            <a:schemeClr val="tx1">
              <a:alpha val="15000"/>
            </a:schemeClr>
          </a:solidFill>
          <a:ln>
            <a:solidFill>
              <a:schemeClr val="bg1"/>
            </a:solidFill>
            <a:miter lim="800000"/>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204">
              <a:defRPr/>
            </a:pPr>
            <a:endParaRPr lang="en-US" sz="1600">
              <a:solidFill>
                <a:srgbClr val="FFFFFF"/>
              </a:solidFill>
              <a:latin typeface="NVIDIA Sans" panose="020B0503020203020204" pitchFamily="34" charset="0"/>
            </a:endParaRPr>
          </a:p>
        </p:txBody>
      </p:sp>
      <p:grpSp>
        <p:nvGrpSpPr>
          <p:cNvPr id="18" name="Group 17">
            <a:extLst>
              <a:ext uri="{FF2B5EF4-FFF2-40B4-BE49-F238E27FC236}">
                <a16:creationId xmlns:a16="http://schemas.microsoft.com/office/drawing/2014/main" id="{E4765DE2-FA50-404D-435D-94B67E6DA5DD}"/>
              </a:ext>
            </a:extLst>
          </p:cNvPr>
          <p:cNvGrpSpPr/>
          <p:nvPr/>
        </p:nvGrpSpPr>
        <p:grpSpPr>
          <a:xfrm>
            <a:off x="3609807" y="5360828"/>
            <a:ext cx="5348337" cy="1739678"/>
            <a:chOff x="6873250" y="9364342"/>
            <a:chExt cx="10696673" cy="3479353"/>
          </a:xfrm>
        </p:grpSpPr>
        <p:sp>
          <p:nvSpPr>
            <p:cNvPr id="19" name="Rectangle: Rounded Corners 1">
              <a:extLst>
                <a:ext uri="{FF2B5EF4-FFF2-40B4-BE49-F238E27FC236}">
                  <a16:creationId xmlns:a16="http://schemas.microsoft.com/office/drawing/2014/main" id="{122C3E4B-51F4-0C42-4B17-47E4400680F7}"/>
                </a:ext>
              </a:extLst>
            </p:cNvPr>
            <p:cNvSpPr/>
            <p:nvPr/>
          </p:nvSpPr>
          <p:spPr>
            <a:xfrm>
              <a:off x="7706182" y="9364342"/>
              <a:ext cx="9045392" cy="3479353"/>
            </a:xfrm>
            <a:prstGeom prst="roundRect">
              <a:avLst>
                <a:gd name="adj" fmla="val 9506"/>
              </a:avLst>
            </a:prstGeom>
            <a:solidFill>
              <a:schemeClr val="tx1">
                <a:alpha val="15000"/>
              </a:schemeClr>
            </a:solidFill>
            <a:ln>
              <a:solidFill>
                <a:schemeClr val="bg1"/>
              </a:solidFill>
              <a:miter lim="800000"/>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204">
                <a:defRPr/>
              </a:pPr>
              <a:endParaRPr lang="en-US" sz="1600">
                <a:solidFill>
                  <a:srgbClr val="FFFFFF"/>
                </a:solidFill>
                <a:latin typeface="NVIDIA Sans" panose="020B0503020203020204" pitchFamily="34" charset="0"/>
              </a:endParaRPr>
            </a:p>
          </p:txBody>
        </p:sp>
        <p:sp>
          <p:nvSpPr>
            <p:cNvPr id="21" name="Google Shape;1641;p134">
              <a:extLst>
                <a:ext uri="{FF2B5EF4-FFF2-40B4-BE49-F238E27FC236}">
                  <a16:creationId xmlns:a16="http://schemas.microsoft.com/office/drawing/2014/main" id="{85B83232-E65B-214F-A17E-F4A5A17EACA7}"/>
                </a:ext>
              </a:extLst>
            </p:cNvPr>
            <p:cNvSpPr txBox="1"/>
            <p:nvPr/>
          </p:nvSpPr>
          <p:spPr>
            <a:xfrm>
              <a:off x="12647473" y="11566152"/>
              <a:ext cx="4922450" cy="1046411"/>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Molecule</a:t>
              </a:r>
            </a:p>
            <a:p>
              <a:pPr algn="ctr" defTabSz="457200" fontAlgn="auto">
                <a:spcBef>
                  <a:spcPts val="0"/>
                </a:spcBef>
                <a:spcAft>
                  <a:spcPts val="0"/>
                </a:spcAft>
                <a:buClr>
                  <a:srgbClr val="000000"/>
                </a:buClr>
                <a:defRPr/>
              </a:pPr>
              <a:r>
                <a:rPr lang="en-US" sz="1400" kern="0">
                  <a:solidFill>
                    <a:srgbClr val="000000"/>
                  </a:solidFill>
                  <a:latin typeface="NVIDIA Sans"/>
                  <a:ea typeface="+mn-ea"/>
                  <a:cs typeface="NVIDIA Sans" panose="020B0503020203020204" pitchFamily="34" charset="0"/>
                  <a:sym typeface="NVIDIA Sans" panose="020B0503020203020204" pitchFamily="34" charset="0"/>
                </a:rPr>
                <a:t>Generation</a:t>
              </a:r>
              <a:endPar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p:txBody>
        </p:sp>
        <p:sp>
          <p:nvSpPr>
            <p:cNvPr id="22" name="Google Shape;1641;p134">
              <a:extLst>
                <a:ext uri="{FF2B5EF4-FFF2-40B4-BE49-F238E27FC236}">
                  <a16:creationId xmlns:a16="http://schemas.microsoft.com/office/drawing/2014/main" id="{03D18D3C-06E8-15E9-874B-F24925538ACA}"/>
                </a:ext>
              </a:extLst>
            </p:cNvPr>
            <p:cNvSpPr txBox="1"/>
            <p:nvPr/>
          </p:nvSpPr>
          <p:spPr>
            <a:xfrm>
              <a:off x="6873250" y="11566152"/>
              <a:ext cx="4922450" cy="1046411"/>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a:ea typeface="+mn-ea"/>
                  <a:cs typeface="NVIDIA Sans" panose="020B0503020203020204" pitchFamily="34" charset="0"/>
                  <a:sym typeface="NVIDIA Sans" panose="020B0503020203020204" pitchFamily="34" charset="0"/>
                </a:rPr>
                <a:t>Molecule</a:t>
              </a:r>
            </a:p>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SMILES</a:t>
              </a:r>
            </a:p>
          </p:txBody>
        </p:sp>
        <p:grpSp>
          <p:nvGrpSpPr>
            <p:cNvPr id="23" name="Group 22">
              <a:extLst>
                <a:ext uri="{FF2B5EF4-FFF2-40B4-BE49-F238E27FC236}">
                  <a16:creationId xmlns:a16="http://schemas.microsoft.com/office/drawing/2014/main" id="{F16B2248-A163-61F5-3E26-6228A2C40074}"/>
                </a:ext>
              </a:extLst>
            </p:cNvPr>
            <p:cNvGrpSpPr/>
            <p:nvPr/>
          </p:nvGrpSpPr>
          <p:grpSpPr>
            <a:xfrm>
              <a:off x="10871194" y="9942387"/>
              <a:ext cx="2672176" cy="2670176"/>
              <a:chOff x="11233516" y="8078344"/>
              <a:chExt cx="2672176" cy="2670176"/>
            </a:xfrm>
          </p:grpSpPr>
          <p:sp>
            <p:nvSpPr>
              <p:cNvPr id="28" name="Google Shape;1641;p134">
                <a:extLst>
                  <a:ext uri="{FF2B5EF4-FFF2-40B4-BE49-F238E27FC236}">
                    <a16:creationId xmlns:a16="http://schemas.microsoft.com/office/drawing/2014/main" id="{E76CAEC1-2531-8D2F-71E8-5F96F69A3BFF}"/>
                  </a:ext>
                </a:extLst>
              </p:cNvPr>
              <p:cNvSpPr txBox="1"/>
              <p:nvPr/>
            </p:nvSpPr>
            <p:spPr>
              <a:xfrm>
                <a:off x="11233516" y="9702109"/>
                <a:ext cx="2672176" cy="1046411"/>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err="1">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MoFlow</a:t>
                </a:r>
                <a:endPar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a:p>
                <a:pPr algn="ctr" defTabSz="457200" fontAlgn="auto">
                  <a:spcBef>
                    <a:spcPts val="0"/>
                  </a:spcBef>
                  <a:spcAft>
                    <a:spcPts val="0"/>
                  </a:spcAft>
                  <a:buClr>
                    <a:srgbClr val="000000"/>
                  </a:buClr>
                  <a:defRPr/>
                </a:pPr>
                <a:r>
                  <a:rPr lang="en-US" sz="1400" kern="0" err="1">
                    <a:solidFill>
                      <a:srgbClr val="000000"/>
                    </a:solidFill>
                    <a:latin typeface="NVIDIA Sans"/>
                    <a:ea typeface="+mn-ea"/>
                    <a:cs typeface="NVIDIA Sans" panose="020B0503020203020204" pitchFamily="34" charset="0"/>
                    <a:sym typeface="NVIDIA Sans" panose="020B0503020203020204" pitchFamily="34" charset="0"/>
                  </a:rPr>
                  <a:t>MegaMolBART</a:t>
                </a:r>
                <a:endParaRPr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p:txBody>
          </p:sp>
          <p:pic>
            <p:nvPicPr>
              <p:cNvPr id="29" name="Picture 28" descr="Shape&#10;&#10;Description automatically generated with medium confidence">
                <a:extLst>
                  <a:ext uri="{FF2B5EF4-FFF2-40B4-BE49-F238E27FC236}">
                    <a16:creationId xmlns:a16="http://schemas.microsoft.com/office/drawing/2014/main" id="{2581B039-8D04-3CA3-09B4-2984611C0AE5}"/>
                  </a:ext>
                </a:extLst>
              </p:cNvPr>
              <p:cNvPicPr>
                <a:picLocks noChangeAspect="1"/>
              </p:cNvPicPr>
              <p:nvPr/>
            </p:nvPicPr>
            <p:blipFill>
              <a:blip r:embed="rId2"/>
              <a:stretch>
                <a:fillRect/>
              </a:stretch>
            </p:blipFill>
            <p:spPr>
              <a:xfrm>
                <a:off x="12048207" y="8078344"/>
                <a:ext cx="1042796" cy="1235156"/>
              </a:xfrm>
              <a:prstGeom prst="rect">
                <a:avLst/>
              </a:prstGeom>
            </p:spPr>
          </p:pic>
        </p:grpSp>
        <p:cxnSp>
          <p:nvCxnSpPr>
            <p:cNvPr id="24" name="Google Shape;1529;p131">
              <a:extLst>
                <a:ext uri="{FF2B5EF4-FFF2-40B4-BE49-F238E27FC236}">
                  <a16:creationId xmlns:a16="http://schemas.microsoft.com/office/drawing/2014/main" id="{B0451076-AFDE-5C8E-E336-725318852904}"/>
                </a:ext>
              </a:extLst>
            </p:cNvPr>
            <p:cNvCxnSpPr>
              <a:cxnSpLocks/>
            </p:cNvCxnSpPr>
            <p:nvPr/>
          </p:nvCxnSpPr>
          <p:spPr>
            <a:xfrm>
              <a:off x="10591404" y="10543351"/>
              <a:ext cx="851871" cy="0"/>
            </a:xfrm>
            <a:prstGeom prst="straightConnector1">
              <a:avLst/>
            </a:prstGeom>
            <a:noFill/>
            <a:ln w="31750" cap="flat" cmpd="sng">
              <a:solidFill>
                <a:schemeClr val="bg1"/>
              </a:solidFill>
              <a:prstDash val="solid"/>
              <a:round/>
              <a:headEnd type="none" w="lg" len="med"/>
              <a:tailEnd type="triangle" w="lg" len="lg"/>
            </a:ln>
          </p:spPr>
        </p:cxnSp>
        <p:cxnSp>
          <p:nvCxnSpPr>
            <p:cNvPr id="25" name="Google Shape;1529;p131">
              <a:extLst>
                <a:ext uri="{FF2B5EF4-FFF2-40B4-BE49-F238E27FC236}">
                  <a16:creationId xmlns:a16="http://schemas.microsoft.com/office/drawing/2014/main" id="{2CF1B9A2-FBC2-3B3E-6ED2-4699F77C2429}"/>
                </a:ext>
              </a:extLst>
            </p:cNvPr>
            <p:cNvCxnSpPr>
              <a:cxnSpLocks/>
            </p:cNvCxnSpPr>
            <p:nvPr/>
          </p:nvCxnSpPr>
          <p:spPr>
            <a:xfrm>
              <a:off x="12925137" y="10534499"/>
              <a:ext cx="851871" cy="0"/>
            </a:xfrm>
            <a:prstGeom prst="straightConnector1">
              <a:avLst/>
            </a:prstGeom>
            <a:noFill/>
            <a:ln w="31750" cap="flat" cmpd="sng">
              <a:solidFill>
                <a:schemeClr val="bg1"/>
              </a:solidFill>
              <a:prstDash val="solid"/>
              <a:round/>
              <a:headEnd type="none" w="lg" len="med"/>
              <a:tailEnd type="triangle" w="lg" len="lg"/>
            </a:ln>
          </p:spPr>
        </p:cxnSp>
        <p:pic>
          <p:nvPicPr>
            <p:cNvPr id="27" name="Picture 26" descr="Shape&#10;&#10;Description automatically generated">
              <a:extLst>
                <a:ext uri="{FF2B5EF4-FFF2-40B4-BE49-F238E27FC236}">
                  <a16:creationId xmlns:a16="http://schemas.microsoft.com/office/drawing/2014/main" id="{39353D8D-E776-76B1-9689-343CF20C43A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64375" y="9982583"/>
              <a:ext cx="1669261" cy="1354306"/>
            </a:xfrm>
            <a:prstGeom prst="rect">
              <a:avLst/>
            </a:prstGeom>
          </p:spPr>
        </p:pic>
      </p:grpSp>
      <p:grpSp>
        <p:nvGrpSpPr>
          <p:cNvPr id="30" name="Group 29">
            <a:extLst>
              <a:ext uri="{FF2B5EF4-FFF2-40B4-BE49-F238E27FC236}">
                <a16:creationId xmlns:a16="http://schemas.microsoft.com/office/drawing/2014/main" id="{292C961A-0B66-8937-50A3-60CA5EB2C184}"/>
              </a:ext>
            </a:extLst>
          </p:cNvPr>
          <p:cNvGrpSpPr/>
          <p:nvPr/>
        </p:nvGrpSpPr>
        <p:grpSpPr>
          <a:xfrm>
            <a:off x="8984351" y="5723276"/>
            <a:ext cx="5231390" cy="1335089"/>
            <a:chOff x="18365434" y="11379724"/>
            <a:chExt cx="10462780" cy="2670176"/>
          </a:xfrm>
        </p:grpSpPr>
        <p:sp>
          <p:nvSpPr>
            <p:cNvPr id="34" name="Google Shape;1641;p134">
              <a:extLst>
                <a:ext uri="{FF2B5EF4-FFF2-40B4-BE49-F238E27FC236}">
                  <a16:creationId xmlns:a16="http://schemas.microsoft.com/office/drawing/2014/main" id="{3C9D4BE7-2CF1-0508-EE2B-56F8AC18A740}"/>
                </a:ext>
              </a:extLst>
            </p:cNvPr>
            <p:cNvSpPr txBox="1"/>
            <p:nvPr/>
          </p:nvSpPr>
          <p:spPr>
            <a:xfrm>
              <a:off x="23905764" y="13003489"/>
              <a:ext cx="4922450" cy="1046411"/>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Docked </a:t>
              </a:r>
            </a:p>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Structures</a:t>
              </a:r>
            </a:p>
          </p:txBody>
        </p:sp>
        <p:grpSp>
          <p:nvGrpSpPr>
            <p:cNvPr id="35" name="Group 34">
              <a:extLst>
                <a:ext uri="{FF2B5EF4-FFF2-40B4-BE49-F238E27FC236}">
                  <a16:creationId xmlns:a16="http://schemas.microsoft.com/office/drawing/2014/main" id="{D96D9FDB-5301-9B67-C4BC-E1889E6A1C50}"/>
                </a:ext>
              </a:extLst>
            </p:cNvPr>
            <p:cNvGrpSpPr/>
            <p:nvPr/>
          </p:nvGrpSpPr>
          <p:grpSpPr>
            <a:xfrm>
              <a:off x="18365434" y="11379724"/>
              <a:ext cx="6669865" cy="2393622"/>
              <a:chOff x="1542483" y="12040381"/>
              <a:chExt cx="6669865" cy="2393622"/>
            </a:xfrm>
          </p:grpSpPr>
          <p:sp>
            <p:nvSpPr>
              <p:cNvPr id="36" name="Google Shape;1641;p134">
                <a:extLst>
                  <a:ext uri="{FF2B5EF4-FFF2-40B4-BE49-F238E27FC236}">
                    <a16:creationId xmlns:a16="http://schemas.microsoft.com/office/drawing/2014/main" id="{8A235F40-1896-11D3-4E0D-EC516C5B0C44}"/>
                  </a:ext>
                </a:extLst>
              </p:cNvPr>
              <p:cNvSpPr txBox="1"/>
              <p:nvPr/>
            </p:nvSpPr>
            <p:spPr>
              <a:xfrm>
                <a:off x="1542483" y="13768831"/>
                <a:ext cx="4922449" cy="615523"/>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Structures</a:t>
                </a:r>
              </a:p>
            </p:txBody>
          </p:sp>
          <p:grpSp>
            <p:nvGrpSpPr>
              <p:cNvPr id="37" name="Group 36">
                <a:extLst>
                  <a:ext uri="{FF2B5EF4-FFF2-40B4-BE49-F238E27FC236}">
                    <a16:creationId xmlns:a16="http://schemas.microsoft.com/office/drawing/2014/main" id="{34782927-521A-B4F7-DC06-013AD5C3C67A}"/>
                  </a:ext>
                </a:extLst>
              </p:cNvPr>
              <p:cNvGrpSpPr/>
              <p:nvPr/>
            </p:nvGrpSpPr>
            <p:grpSpPr>
              <a:xfrm>
                <a:off x="5665084" y="12040381"/>
                <a:ext cx="2092776" cy="2393622"/>
                <a:chOff x="11592066" y="8078344"/>
                <a:chExt cx="2092776" cy="2393622"/>
              </a:xfrm>
            </p:grpSpPr>
            <p:sp>
              <p:nvSpPr>
                <p:cNvPr id="40" name="Google Shape;1641;p134">
                  <a:extLst>
                    <a:ext uri="{FF2B5EF4-FFF2-40B4-BE49-F238E27FC236}">
                      <a16:creationId xmlns:a16="http://schemas.microsoft.com/office/drawing/2014/main" id="{8529B858-F719-BC86-9742-D843E9FEA623}"/>
                    </a:ext>
                  </a:extLst>
                </p:cNvPr>
                <p:cNvSpPr txBox="1"/>
                <p:nvPr/>
              </p:nvSpPr>
              <p:spPr>
                <a:xfrm>
                  <a:off x="11592066" y="9856442"/>
                  <a:ext cx="2092776" cy="615524"/>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err="1">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DiffDock</a:t>
                  </a:r>
                  <a:endParaRPr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p:txBody>
            </p:sp>
            <p:pic>
              <p:nvPicPr>
                <p:cNvPr id="41" name="Picture 40" descr="Shape&#10;&#10;Description automatically generated with medium confidence">
                  <a:extLst>
                    <a:ext uri="{FF2B5EF4-FFF2-40B4-BE49-F238E27FC236}">
                      <a16:creationId xmlns:a16="http://schemas.microsoft.com/office/drawing/2014/main" id="{9D595CAE-6F09-F939-5AD8-82D1EC4446B9}"/>
                    </a:ext>
                  </a:extLst>
                </p:cNvPr>
                <p:cNvPicPr>
                  <a:picLocks noChangeAspect="1"/>
                </p:cNvPicPr>
                <p:nvPr/>
              </p:nvPicPr>
              <p:blipFill>
                <a:blip r:embed="rId2"/>
                <a:stretch>
                  <a:fillRect/>
                </a:stretch>
              </p:blipFill>
              <p:spPr>
                <a:xfrm>
                  <a:off x="12048207" y="8078344"/>
                  <a:ext cx="1042796" cy="1235156"/>
                </a:xfrm>
                <a:prstGeom prst="rect">
                  <a:avLst/>
                </a:prstGeom>
              </p:spPr>
            </p:pic>
          </p:grpSp>
          <p:cxnSp>
            <p:nvCxnSpPr>
              <p:cNvPr id="38" name="Google Shape;1529;p131">
                <a:extLst>
                  <a:ext uri="{FF2B5EF4-FFF2-40B4-BE49-F238E27FC236}">
                    <a16:creationId xmlns:a16="http://schemas.microsoft.com/office/drawing/2014/main" id="{14A05081-D885-4C2D-D0FD-815CDFFF7605}"/>
                  </a:ext>
                </a:extLst>
              </p:cNvPr>
              <p:cNvCxnSpPr>
                <a:cxnSpLocks/>
              </p:cNvCxnSpPr>
              <p:nvPr/>
            </p:nvCxnSpPr>
            <p:spPr>
              <a:xfrm>
                <a:off x="5026744" y="12641345"/>
                <a:ext cx="851871" cy="0"/>
              </a:xfrm>
              <a:prstGeom prst="straightConnector1">
                <a:avLst/>
              </a:prstGeom>
              <a:noFill/>
              <a:ln w="31750" cap="flat" cmpd="sng">
                <a:solidFill>
                  <a:schemeClr val="bg1"/>
                </a:solidFill>
                <a:prstDash val="solid"/>
                <a:round/>
                <a:headEnd type="none" w="lg" len="med"/>
                <a:tailEnd type="triangle" w="lg" len="lg"/>
              </a:ln>
            </p:spPr>
          </p:cxnSp>
          <p:cxnSp>
            <p:nvCxnSpPr>
              <p:cNvPr id="39" name="Google Shape;1529;p131">
                <a:extLst>
                  <a:ext uri="{FF2B5EF4-FFF2-40B4-BE49-F238E27FC236}">
                    <a16:creationId xmlns:a16="http://schemas.microsoft.com/office/drawing/2014/main" id="{E613E2F3-F015-21BF-D22A-561C8A3545AE}"/>
                  </a:ext>
                </a:extLst>
              </p:cNvPr>
              <p:cNvCxnSpPr>
                <a:cxnSpLocks/>
              </p:cNvCxnSpPr>
              <p:nvPr/>
            </p:nvCxnSpPr>
            <p:spPr>
              <a:xfrm>
                <a:off x="7360477" y="12632493"/>
                <a:ext cx="851871" cy="0"/>
              </a:xfrm>
              <a:prstGeom prst="straightConnector1">
                <a:avLst/>
              </a:prstGeom>
              <a:noFill/>
              <a:ln w="31750" cap="flat" cmpd="sng">
                <a:solidFill>
                  <a:schemeClr val="bg1"/>
                </a:solidFill>
                <a:prstDash val="solid"/>
                <a:round/>
                <a:headEnd type="none" w="lg" len="med"/>
                <a:tailEnd type="triangle" w="lg" len="lg"/>
              </a:ln>
            </p:spPr>
          </p:cxnSp>
        </p:grpSp>
      </p:grpSp>
      <p:pic>
        <p:nvPicPr>
          <p:cNvPr id="103" name="Picture 2" descr="Getting Started with the RDKit in Python — The RDKit 2022.09.1 documentation">
            <a:extLst>
              <a:ext uri="{FF2B5EF4-FFF2-40B4-BE49-F238E27FC236}">
                <a16:creationId xmlns:a16="http://schemas.microsoft.com/office/drawing/2014/main" id="{AADC61CE-9DFB-4771-FD40-D09C102D929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81041" b="79773"/>
          <a:stretch/>
        </p:blipFill>
        <p:spPr bwMode="auto">
          <a:xfrm>
            <a:off x="9887696" y="6084082"/>
            <a:ext cx="425936" cy="45443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descr="A picture containing shape&#10;&#10;Description automatically generated">
            <a:extLst>
              <a:ext uri="{FF2B5EF4-FFF2-40B4-BE49-F238E27FC236}">
                <a16:creationId xmlns:a16="http://schemas.microsoft.com/office/drawing/2014/main" id="{657709D6-98BC-E9A2-AA82-5A32FE13512D}"/>
              </a:ext>
            </a:extLst>
          </p:cNvPr>
          <p:cNvPicPr>
            <a:picLocks noChangeAspect="1"/>
          </p:cNvPicPr>
          <p:nvPr/>
        </p:nvPicPr>
        <p:blipFill rotWithShape="1">
          <a:blip r:embed="rId5">
            <a:clrChange>
              <a:clrFrom>
                <a:srgbClr val="FCFBF9"/>
              </a:clrFrom>
              <a:clrTo>
                <a:srgbClr val="FCFBF9">
                  <a:alpha val="0"/>
                </a:srgbClr>
              </a:clrTo>
            </a:clrChange>
          </a:blip>
          <a:srcRect l="17443" r="18715"/>
          <a:stretch/>
        </p:blipFill>
        <p:spPr>
          <a:xfrm>
            <a:off x="9835593" y="5494877"/>
            <a:ext cx="518624" cy="502323"/>
          </a:xfrm>
          <a:prstGeom prst="rect">
            <a:avLst/>
          </a:prstGeom>
        </p:spPr>
      </p:pic>
      <p:sp>
        <p:nvSpPr>
          <p:cNvPr id="105" name="Google Shape;1641;p134">
            <a:extLst>
              <a:ext uri="{FF2B5EF4-FFF2-40B4-BE49-F238E27FC236}">
                <a16:creationId xmlns:a16="http://schemas.microsoft.com/office/drawing/2014/main" id="{06533BE3-23F8-A342-4808-62F9EA3B76D3}"/>
              </a:ext>
            </a:extLst>
          </p:cNvPr>
          <p:cNvSpPr txBox="1"/>
          <p:nvPr/>
        </p:nvSpPr>
        <p:spPr>
          <a:xfrm>
            <a:off x="4960221" y="4981126"/>
            <a:ext cx="2633205" cy="338540"/>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600" kern="0">
                <a:solidFill>
                  <a:srgbClr val="000000"/>
                </a:solidFill>
                <a:latin typeface="NVIDIA Sans Medium" panose="020B0603020203020204" pitchFamily="34" charset="0"/>
                <a:ea typeface="+mn-ea"/>
                <a:cs typeface="NVIDIA Sans Medium" panose="020B0603020203020204" pitchFamily="34" charset="0"/>
                <a:sym typeface="NVIDIA Sans" panose="020B0503020203020204" pitchFamily="34" charset="0"/>
              </a:rPr>
              <a:t>Molecular Generation</a:t>
            </a:r>
          </a:p>
        </p:txBody>
      </p:sp>
      <p:sp>
        <p:nvSpPr>
          <p:cNvPr id="106" name="Google Shape;1641;p134">
            <a:extLst>
              <a:ext uri="{FF2B5EF4-FFF2-40B4-BE49-F238E27FC236}">
                <a16:creationId xmlns:a16="http://schemas.microsoft.com/office/drawing/2014/main" id="{F7545520-9D1D-D8DD-3D8C-9F011C42FE62}"/>
              </a:ext>
            </a:extLst>
          </p:cNvPr>
          <p:cNvSpPr txBox="1"/>
          <p:nvPr/>
        </p:nvSpPr>
        <p:spPr>
          <a:xfrm>
            <a:off x="9988584" y="4973009"/>
            <a:ext cx="3160524" cy="338540"/>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600" kern="0">
                <a:solidFill>
                  <a:srgbClr val="000000"/>
                </a:solidFill>
                <a:latin typeface="NVIDIA Sans Medium" panose="020B0603020203020204" pitchFamily="34" charset="0"/>
                <a:ea typeface="+mn-ea"/>
                <a:cs typeface="NVIDIA Sans Medium" panose="020B0603020203020204" pitchFamily="34" charset="0"/>
                <a:sym typeface="NVIDIA Sans" panose="020B0503020203020204" pitchFamily="34" charset="0"/>
              </a:rPr>
              <a:t>Molecular Docking</a:t>
            </a:r>
          </a:p>
        </p:txBody>
      </p:sp>
      <p:sp>
        <p:nvSpPr>
          <p:cNvPr id="107" name="Rectangle: Rounded Corners 1">
            <a:extLst>
              <a:ext uri="{FF2B5EF4-FFF2-40B4-BE49-F238E27FC236}">
                <a16:creationId xmlns:a16="http://schemas.microsoft.com/office/drawing/2014/main" id="{BD4C4D1F-424A-147F-69E2-96C821C82621}"/>
              </a:ext>
            </a:extLst>
          </p:cNvPr>
          <p:cNvSpPr/>
          <p:nvPr/>
        </p:nvSpPr>
        <p:spPr>
          <a:xfrm>
            <a:off x="987022" y="2857664"/>
            <a:ext cx="4522696" cy="1739677"/>
          </a:xfrm>
          <a:prstGeom prst="roundRect">
            <a:avLst>
              <a:gd name="adj" fmla="val 9506"/>
            </a:avLst>
          </a:prstGeom>
          <a:solidFill>
            <a:schemeClr val="tx1">
              <a:alpha val="15000"/>
            </a:schemeClr>
          </a:solidFill>
          <a:ln>
            <a:solidFill>
              <a:schemeClr val="bg1"/>
            </a:solidFill>
            <a:miter lim="800000"/>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204">
              <a:defRPr/>
            </a:pPr>
            <a:endParaRPr lang="en-US" sz="1600">
              <a:solidFill>
                <a:srgbClr val="FFFFFF"/>
              </a:solidFill>
              <a:latin typeface="NVIDIA Sans" panose="020B0503020203020204" pitchFamily="34" charset="0"/>
            </a:endParaRPr>
          </a:p>
        </p:txBody>
      </p:sp>
      <p:sp>
        <p:nvSpPr>
          <p:cNvPr id="108" name="Google Shape;1641;p134">
            <a:extLst>
              <a:ext uri="{FF2B5EF4-FFF2-40B4-BE49-F238E27FC236}">
                <a16:creationId xmlns:a16="http://schemas.microsoft.com/office/drawing/2014/main" id="{B26532B2-0A5C-EEDF-29D5-B52434D7EE82}"/>
              </a:ext>
            </a:extLst>
          </p:cNvPr>
          <p:cNvSpPr txBox="1"/>
          <p:nvPr/>
        </p:nvSpPr>
        <p:spPr>
          <a:xfrm>
            <a:off x="2762109" y="4132048"/>
            <a:ext cx="1046388" cy="307762"/>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ProtGPT2</a:t>
            </a:r>
            <a:endParaRPr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p:txBody>
      </p:sp>
      <p:pic>
        <p:nvPicPr>
          <p:cNvPr id="109" name="Picture 108" descr="Shape&#10;&#10;Description automatically generated with medium confidence">
            <a:extLst>
              <a:ext uri="{FF2B5EF4-FFF2-40B4-BE49-F238E27FC236}">
                <a16:creationId xmlns:a16="http://schemas.microsoft.com/office/drawing/2014/main" id="{4611F5FE-742B-B4B2-92DF-7B1781448C01}"/>
              </a:ext>
            </a:extLst>
          </p:cNvPr>
          <p:cNvPicPr>
            <a:picLocks noChangeAspect="1"/>
          </p:cNvPicPr>
          <p:nvPr/>
        </p:nvPicPr>
        <p:blipFill>
          <a:blip r:embed="rId2"/>
          <a:stretch>
            <a:fillRect/>
          </a:stretch>
        </p:blipFill>
        <p:spPr>
          <a:xfrm>
            <a:off x="2990180" y="3242999"/>
            <a:ext cx="521398" cy="617578"/>
          </a:xfrm>
          <a:prstGeom prst="rect">
            <a:avLst/>
          </a:prstGeom>
        </p:spPr>
      </p:pic>
      <p:cxnSp>
        <p:nvCxnSpPr>
          <p:cNvPr id="110" name="Google Shape;1529;p131">
            <a:extLst>
              <a:ext uri="{FF2B5EF4-FFF2-40B4-BE49-F238E27FC236}">
                <a16:creationId xmlns:a16="http://schemas.microsoft.com/office/drawing/2014/main" id="{10015668-BEF9-2742-6C5F-2C68615B155D}"/>
              </a:ext>
            </a:extLst>
          </p:cNvPr>
          <p:cNvCxnSpPr>
            <a:cxnSpLocks/>
          </p:cNvCxnSpPr>
          <p:nvPr/>
        </p:nvCxnSpPr>
        <p:spPr>
          <a:xfrm>
            <a:off x="2442939" y="3543481"/>
            <a:ext cx="425936" cy="0"/>
          </a:xfrm>
          <a:prstGeom prst="straightConnector1">
            <a:avLst/>
          </a:prstGeom>
          <a:noFill/>
          <a:ln w="31750" cap="flat" cmpd="sng">
            <a:solidFill>
              <a:schemeClr val="bg1"/>
            </a:solidFill>
            <a:prstDash val="solid"/>
            <a:round/>
            <a:headEnd type="none" w="lg" len="med"/>
            <a:tailEnd type="triangle" w="lg" len="lg"/>
          </a:ln>
        </p:spPr>
      </p:cxnSp>
      <p:cxnSp>
        <p:nvCxnSpPr>
          <p:cNvPr id="111" name="Google Shape;1529;p131">
            <a:extLst>
              <a:ext uri="{FF2B5EF4-FFF2-40B4-BE49-F238E27FC236}">
                <a16:creationId xmlns:a16="http://schemas.microsoft.com/office/drawing/2014/main" id="{46203997-A780-E1B3-12FC-8F46E9781903}"/>
              </a:ext>
            </a:extLst>
          </p:cNvPr>
          <p:cNvCxnSpPr>
            <a:cxnSpLocks/>
          </p:cNvCxnSpPr>
          <p:nvPr/>
        </p:nvCxnSpPr>
        <p:spPr>
          <a:xfrm>
            <a:off x="3609806" y="3539055"/>
            <a:ext cx="425936" cy="0"/>
          </a:xfrm>
          <a:prstGeom prst="straightConnector1">
            <a:avLst/>
          </a:prstGeom>
          <a:noFill/>
          <a:ln w="31750" cap="flat" cmpd="sng">
            <a:solidFill>
              <a:schemeClr val="bg1"/>
            </a:solidFill>
            <a:prstDash val="solid"/>
            <a:round/>
            <a:headEnd type="none" w="lg" len="med"/>
            <a:tailEnd type="triangle" w="lg" len="lg"/>
          </a:ln>
        </p:spPr>
      </p:cxnSp>
      <p:sp>
        <p:nvSpPr>
          <p:cNvPr id="112" name="Google Shape;1641;p134">
            <a:extLst>
              <a:ext uri="{FF2B5EF4-FFF2-40B4-BE49-F238E27FC236}">
                <a16:creationId xmlns:a16="http://schemas.microsoft.com/office/drawing/2014/main" id="{D99E5784-9903-AE34-5BAC-181897702F08}"/>
              </a:ext>
            </a:extLst>
          </p:cNvPr>
          <p:cNvSpPr txBox="1"/>
          <p:nvPr/>
        </p:nvSpPr>
        <p:spPr>
          <a:xfrm>
            <a:off x="1705041" y="2422150"/>
            <a:ext cx="3160524" cy="338540"/>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600" kern="0">
                <a:solidFill>
                  <a:srgbClr val="000000"/>
                </a:solidFill>
                <a:latin typeface="NVIDIA Sans Medium" panose="020B0603020203020204" pitchFamily="34" charset="0"/>
                <a:ea typeface="+mn-ea"/>
                <a:cs typeface="NVIDIA Sans Medium" panose="020B0603020203020204" pitchFamily="34" charset="0"/>
                <a:sym typeface="NVIDIA Sans" panose="020B0503020203020204" pitchFamily="34" charset="0"/>
              </a:rPr>
              <a:t>Protein  Generation</a:t>
            </a:r>
          </a:p>
        </p:txBody>
      </p:sp>
      <p:sp>
        <p:nvSpPr>
          <p:cNvPr id="113" name="Rectangle: Rounded Corners 1">
            <a:extLst>
              <a:ext uri="{FF2B5EF4-FFF2-40B4-BE49-F238E27FC236}">
                <a16:creationId xmlns:a16="http://schemas.microsoft.com/office/drawing/2014/main" id="{D2D40A0A-92AA-ADD9-77D5-4151BA30581A}"/>
              </a:ext>
            </a:extLst>
          </p:cNvPr>
          <p:cNvSpPr/>
          <p:nvPr/>
        </p:nvSpPr>
        <p:spPr>
          <a:xfrm>
            <a:off x="6760860" y="2841921"/>
            <a:ext cx="4522696" cy="1739677"/>
          </a:xfrm>
          <a:prstGeom prst="roundRect">
            <a:avLst>
              <a:gd name="adj" fmla="val 9506"/>
            </a:avLst>
          </a:prstGeom>
          <a:solidFill>
            <a:schemeClr val="tx1">
              <a:alpha val="15000"/>
            </a:schemeClr>
          </a:solidFill>
          <a:ln>
            <a:solidFill>
              <a:schemeClr val="bg1"/>
            </a:solidFill>
            <a:miter lim="800000"/>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204">
              <a:defRPr/>
            </a:pPr>
            <a:endParaRPr lang="en-US" sz="1600">
              <a:solidFill>
                <a:srgbClr val="FFFFFF"/>
              </a:solidFill>
              <a:latin typeface="NVIDIA Sans" panose="020B0503020203020204" pitchFamily="34" charset="0"/>
            </a:endParaRPr>
          </a:p>
        </p:txBody>
      </p:sp>
      <p:pic>
        <p:nvPicPr>
          <p:cNvPr id="114" name="Picture 113" descr="Timeline&#10;&#10;Description automatically generated">
            <a:extLst>
              <a:ext uri="{FF2B5EF4-FFF2-40B4-BE49-F238E27FC236}">
                <a16:creationId xmlns:a16="http://schemas.microsoft.com/office/drawing/2014/main" id="{8A26B79A-636D-DD4F-9981-90265F563B51}"/>
              </a:ext>
            </a:extLst>
          </p:cNvPr>
          <p:cNvPicPr>
            <a:picLocks noChangeAspect="1"/>
          </p:cNvPicPr>
          <p:nvPr/>
        </p:nvPicPr>
        <p:blipFill rotWithShape="1">
          <a:blip r:embed="rId6"/>
          <a:srcRect r="52053" b="5189"/>
          <a:stretch/>
        </p:blipFill>
        <p:spPr>
          <a:xfrm>
            <a:off x="1267910" y="3341626"/>
            <a:ext cx="1033256" cy="394476"/>
          </a:xfrm>
          <a:prstGeom prst="rect">
            <a:avLst/>
          </a:prstGeom>
        </p:spPr>
      </p:pic>
      <p:grpSp>
        <p:nvGrpSpPr>
          <p:cNvPr id="115" name="Group 114">
            <a:extLst>
              <a:ext uri="{FF2B5EF4-FFF2-40B4-BE49-F238E27FC236}">
                <a16:creationId xmlns:a16="http://schemas.microsoft.com/office/drawing/2014/main" id="{A02B7A29-8B69-2F38-B842-AC1074D81731}"/>
              </a:ext>
            </a:extLst>
          </p:cNvPr>
          <p:cNvGrpSpPr/>
          <p:nvPr/>
        </p:nvGrpSpPr>
        <p:grpSpPr>
          <a:xfrm>
            <a:off x="4232783" y="3146451"/>
            <a:ext cx="1033256" cy="796560"/>
            <a:chOff x="8107990" y="5179499"/>
            <a:chExt cx="2066511" cy="1593120"/>
          </a:xfrm>
        </p:grpSpPr>
        <p:pic>
          <p:nvPicPr>
            <p:cNvPr id="116" name="Picture 115" descr="Timeline&#10;&#10;Description automatically generated">
              <a:extLst>
                <a:ext uri="{FF2B5EF4-FFF2-40B4-BE49-F238E27FC236}">
                  <a16:creationId xmlns:a16="http://schemas.microsoft.com/office/drawing/2014/main" id="{761AF378-8763-B398-FF17-C417C015F24C}"/>
                </a:ext>
              </a:extLst>
            </p:cNvPr>
            <p:cNvPicPr>
              <a:picLocks noChangeAspect="1"/>
            </p:cNvPicPr>
            <p:nvPr/>
          </p:nvPicPr>
          <p:blipFill rotWithShape="1">
            <a:blip r:embed="rId6"/>
            <a:srcRect r="52053" b="5189"/>
            <a:stretch/>
          </p:blipFill>
          <p:spPr>
            <a:xfrm>
              <a:off x="8107990" y="5179499"/>
              <a:ext cx="2066511" cy="788951"/>
            </a:xfrm>
            <a:prstGeom prst="rect">
              <a:avLst/>
            </a:prstGeom>
          </p:spPr>
        </p:pic>
        <p:pic>
          <p:nvPicPr>
            <p:cNvPr id="117" name="Picture 116" descr="Timeline&#10;&#10;Description automatically generated">
              <a:extLst>
                <a:ext uri="{FF2B5EF4-FFF2-40B4-BE49-F238E27FC236}">
                  <a16:creationId xmlns:a16="http://schemas.microsoft.com/office/drawing/2014/main" id="{D83ECF41-9D60-B3C3-078D-0BA928A353A2}"/>
                </a:ext>
              </a:extLst>
            </p:cNvPr>
            <p:cNvPicPr>
              <a:picLocks noChangeAspect="1"/>
            </p:cNvPicPr>
            <p:nvPr/>
          </p:nvPicPr>
          <p:blipFill rotWithShape="1">
            <a:blip r:embed="rId6"/>
            <a:srcRect l="46198" r="6223"/>
            <a:stretch/>
          </p:blipFill>
          <p:spPr>
            <a:xfrm>
              <a:off x="8107990" y="5954926"/>
              <a:ext cx="2066510" cy="817693"/>
            </a:xfrm>
            <a:prstGeom prst="rect">
              <a:avLst/>
            </a:prstGeom>
          </p:spPr>
        </p:pic>
      </p:grpSp>
      <p:sp>
        <p:nvSpPr>
          <p:cNvPr id="118" name="Google Shape;1641;p134">
            <a:extLst>
              <a:ext uri="{FF2B5EF4-FFF2-40B4-BE49-F238E27FC236}">
                <a16:creationId xmlns:a16="http://schemas.microsoft.com/office/drawing/2014/main" id="{D279BCDB-A885-81AD-BA36-3848D9B3353E}"/>
              </a:ext>
            </a:extLst>
          </p:cNvPr>
          <p:cNvSpPr txBox="1"/>
          <p:nvPr/>
        </p:nvSpPr>
        <p:spPr>
          <a:xfrm>
            <a:off x="3488361" y="3978038"/>
            <a:ext cx="2461225" cy="523206"/>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a:ea typeface="+mn-ea"/>
                <a:cs typeface="NVIDIA Sans" panose="020B0503020203020204" pitchFamily="34" charset="0"/>
                <a:sym typeface="NVIDIA Sans" panose="020B0503020203020204" pitchFamily="34" charset="0"/>
              </a:rPr>
              <a:t>Sequence</a:t>
            </a:r>
          </a:p>
          <a:p>
            <a:pPr algn="ctr" defTabSz="457200" fontAlgn="auto">
              <a:spcBef>
                <a:spcPts val="0"/>
              </a:spcBef>
              <a:spcAft>
                <a:spcPts val="0"/>
              </a:spcAft>
              <a:buClr>
                <a:srgbClr val="000000"/>
              </a:buClr>
              <a:defRPr/>
            </a:pPr>
            <a:r>
              <a:rPr lang="en-US" sz="1400" kern="0">
                <a:solidFill>
                  <a:srgbClr val="000000"/>
                </a:solidFill>
                <a:latin typeface="NVIDIA Sans"/>
                <a:ea typeface="+mn-ea"/>
                <a:cs typeface="NVIDIA Sans" panose="020B0503020203020204" pitchFamily="34" charset="0"/>
                <a:sym typeface="NVIDIA Sans" panose="020B0503020203020204" pitchFamily="34" charset="0"/>
              </a:rPr>
              <a:t>Generation</a:t>
            </a:r>
            <a:endPar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p:txBody>
      </p:sp>
      <p:sp>
        <p:nvSpPr>
          <p:cNvPr id="119" name="Google Shape;1641;p134">
            <a:extLst>
              <a:ext uri="{FF2B5EF4-FFF2-40B4-BE49-F238E27FC236}">
                <a16:creationId xmlns:a16="http://schemas.microsoft.com/office/drawing/2014/main" id="{CD12C423-E6B7-E1F0-70FA-8F5BF3639534}"/>
              </a:ext>
            </a:extLst>
          </p:cNvPr>
          <p:cNvSpPr txBox="1"/>
          <p:nvPr/>
        </p:nvSpPr>
        <p:spPr>
          <a:xfrm>
            <a:off x="601250" y="3978038"/>
            <a:ext cx="2461225" cy="523206"/>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a:ea typeface="+mn-ea"/>
                <a:cs typeface="NVIDIA Sans" panose="020B0503020203020204" pitchFamily="34" charset="0"/>
                <a:sym typeface="NVIDIA Sans" panose="020B0503020203020204" pitchFamily="34" charset="0"/>
              </a:rPr>
              <a:t>Amino Acid</a:t>
            </a:r>
          </a:p>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Sequence</a:t>
            </a:r>
          </a:p>
        </p:txBody>
      </p:sp>
      <p:grpSp>
        <p:nvGrpSpPr>
          <p:cNvPr id="120" name="Group 119">
            <a:extLst>
              <a:ext uri="{FF2B5EF4-FFF2-40B4-BE49-F238E27FC236}">
                <a16:creationId xmlns:a16="http://schemas.microsoft.com/office/drawing/2014/main" id="{632761B6-5BAC-FE3E-850B-93A05532DC81}"/>
              </a:ext>
            </a:extLst>
          </p:cNvPr>
          <p:cNvGrpSpPr/>
          <p:nvPr/>
        </p:nvGrpSpPr>
        <p:grpSpPr>
          <a:xfrm>
            <a:off x="12092040" y="2844043"/>
            <a:ext cx="5345690" cy="1739677"/>
            <a:chOff x="18136835" y="10650068"/>
            <a:chExt cx="10691379" cy="3479353"/>
          </a:xfrm>
        </p:grpSpPr>
        <p:sp>
          <p:nvSpPr>
            <p:cNvPr id="121" name="Google Shape;1641;p134">
              <a:extLst>
                <a:ext uri="{FF2B5EF4-FFF2-40B4-BE49-F238E27FC236}">
                  <a16:creationId xmlns:a16="http://schemas.microsoft.com/office/drawing/2014/main" id="{679FDEED-8680-71C5-23A8-0036E2A86CF7}"/>
                </a:ext>
              </a:extLst>
            </p:cNvPr>
            <p:cNvSpPr txBox="1"/>
            <p:nvPr/>
          </p:nvSpPr>
          <p:spPr>
            <a:xfrm>
              <a:off x="23905764" y="13003489"/>
              <a:ext cx="4922450" cy="1046412"/>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Protein</a:t>
              </a:r>
            </a:p>
            <a:p>
              <a:pPr algn="ctr" defTabSz="457200" fontAlgn="auto">
                <a:spcBef>
                  <a:spcPts val="0"/>
                </a:spcBef>
                <a:spcAft>
                  <a:spcPts val="0"/>
                </a:spcAft>
                <a:buClr>
                  <a:srgbClr val="000000"/>
                </a:buClr>
                <a:defRPr/>
              </a:pPr>
              <a:r>
                <a:rPr lang="en-US" sz="1400" kern="0">
                  <a:solidFill>
                    <a:srgbClr val="000000"/>
                  </a:solidFill>
                  <a:latin typeface="NVIDIA Sans"/>
                  <a:ea typeface="+mn-ea"/>
                  <a:cs typeface="NVIDIA Sans" panose="020B0503020203020204" pitchFamily="34" charset="0"/>
                  <a:sym typeface="NVIDIA Sans" panose="020B0503020203020204" pitchFamily="34" charset="0"/>
                </a:rPr>
                <a:t>Structure</a:t>
              </a:r>
              <a:endPar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p:txBody>
        </p:sp>
        <p:grpSp>
          <p:nvGrpSpPr>
            <p:cNvPr id="122" name="Group 121">
              <a:extLst>
                <a:ext uri="{FF2B5EF4-FFF2-40B4-BE49-F238E27FC236}">
                  <a16:creationId xmlns:a16="http://schemas.microsoft.com/office/drawing/2014/main" id="{4C23DBAD-C635-8682-CDA1-855C14AF7730}"/>
                </a:ext>
              </a:extLst>
            </p:cNvPr>
            <p:cNvGrpSpPr/>
            <p:nvPr/>
          </p:nvGrpSpPr>
          <p:grpSpPr>
            <a:xfrm>
              <a:off x="18136835" y="10650068"/>
              <a:ext cx="9848268" cy="3479353"/>
              <a:chOff x="1313884" y="11310725"/>
              <a:chExt cx="9848268" cy="3479353"/>
            </a:xfrm>
          </p:grpSpPr>
          <p:sp>
            <p:nvSpPr>
              <p:cNvPr id="123" name="Rectangle: Rounded Corners 1">
                <a:extLst>
                  <a:ext uri="{FF2B5EF4-FFF2-40B4-BE49-F238E27FC236}">
                    <a16:creationId xmlns:a16="http://schemas.microsoft.com/office/drawing/2014/main" id="{6FE0A748-7262-B2BE-32AF-D8B6D95132D3}"/>
                  </a:ext>
                </a:extLst>
              </p:cNvPr>
              <p:cNvSpPr/>
              <p:nvPr/>
            </p:nvSpPr>
            <p:spPr>
              <a:xfrm>
                <a:off x="2116760" y="11310725"/>
                <a:ext cx="9045392" cy="3479353"/>
              </a:xfrm>
              <a:prstGeom prst="roundRect">
                <a:avLst>
                  <a:gd name="adj" fmla="val 9506"/>
                </a:avLst>
              </a:prstGeom>
              <a:solidFill>
                <a:schemeClr val="tx1">
                  <a:alpha val="15000"/>
                </a:schemeClr>
              </a:solidFill>
              <a:ln>
                <a:solidFill>
                  <a:schemeClr val="bg1"/>
                </a:solidFill>
                <a:miter lim="800000"/>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p>
                <a:pPr algn="ctr" defTabSz="831204">
                  <a:defRPr/>
                </a:pPr>
                <a:endParaRPr lang="en-US" sz="1600">
                  <a:solidFill>
                    <a:srgbClr val="FFFFFF"/>
                  </a:solidFill>
                  <a:latin typeface="NVIDIA Sans" panose="020B0503020203020204" pitchFamily="34" charset="0"/>
                </a:endParaRPr>
              </a:p>
            </p:txBody>
          </p:sp>
          <p:sp>
            <p:nvSpPr>
              <p:cNvPr id="124" name="Google Shape;1641;p134">
                <a:extLst>
                  <a:ext uri="{FF2B5EF4-FFF2-40B4-BE49-F238E27FC236}">
                    <a16:creationId xmlns:a16="http://schemas.microsoft.com/office/drawing/2014/main" id="{370D2369-BAB6-284C-6DC7-33B31DEB2AEC}"/>
                  </a:ext>
                </a:extLst>
              </p:cNvPr>
              <p:cNvSpPr txBox="1"/>
              <p:nvPr/>
            </p:nvSpPr>
            <p:spPr>
              <a:xfrm>
                <a:off x="1313884" y="13670860"/>
                <a:ext cx="4922450" cy="1046412"/>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Amino Acid</a:t>
                </a:r>
              </a:p>
              <a:p>
                <a:pPr algn="ctr" defTabSz="457200" fontAlgn="auto">
                  <a:spcBef>
                    <a:spcPts val="0"/>
                  </a:spcBef>
                  <a:spcAft>
                    <a:spcPts val="0"/>
                  </a:spcAft>
                  <a:buClr>
                    <a:srgbClr val="000000"/>
                  </a:buClr>
                  <a:defRPr/>
                </a:pPr>
                <a:r>
                  <a:rPr lang="en-US" sz="1400" kern="0">
                    <a:solidFill>
                      <a:srgbClr val="000000"/>
                    </a:solidFill>
                    <a:latin typeface="NVIDIA Sans"/>
                    <a:ea typeface="+mn-ea"/>
                    <a:cs typeface="NVIDIA Sans" panose="020B0503020203020204" pitchFamily="34" charset="0"/>
                    <a:sym typeface="NVIDIA Sans" panose="020B0503020203020204" pitchFamily="34" charset="0"/>
                  </a:rPr>
                  <a:t>Sequence</a:t>
                </a:r>
                <a:endPar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p:txBody>
          </p:sp>
          <p:grpSp>
            <p:nvGrpSpPr>
              <p:cNvPr id="125" name="Group 124">
                <a:extLst>
                  <a:ext uri="{FF2B5EF4-FFF2-40B4-BE49-F238E27FC236}">
                    <a16:creationId xmlns:a16="http://schemas.microsoft.com/office/drawing/2014/main" id="{F7C96757-10E3-187C-8D8E-EEB09D41DB0B}"/>
                  </a:ext>
                </a:extLst>
              </p:cNvPr>
              <p:cNvGrpSpPr/>
              <p:nvPr/>
            </p:nvGrpSpPr>
            <p:grpSpPr>
              <a:xfrm>
                <a:off x="5696505" y="12040381"/>
                <a:ext cx="2092776" cy="2731514"/>
                <a:chOff x="11623487" y="8078344"/>
                <a:chExt cx="2092776" cy="2731514"/>
              </a:xfrm>
            </p:grpSpPr>
            <p:sp>
              <p:nvSpPr>
                <p:cNvPr id="129" name="Google Shape;1641;p134">
                  <a:extLst>
                    <a:ext uri="{FF2B5EF4-FFF2-40B4-BE49-F238E27FC236}">
                      <a16:creationId xmlns:a16="http://schemas.microsoft.com/office/drawing/2014/main" id="{170E7A8A-4DDA-F357-1ACC-AE3DEDAC7E6A}"/>
                    </a:ext>
                  </a:extLst>
                </p:cNvPr>
                <p:cNvSpPr txBox="1"/>
                <p:nvPr/>
              </p:nvSpPr>
              <p:spPr>
                <a:xfrm>
                  <a:off x="11623487" y="9332559"/>
                  <a:ext cx="2092776" cy="1477299"/>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err="1">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ESMFold</a:t>
                  </a:r>
                  <a:endPar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a:p>
                  <a:pPr algn="ctr" defTabSz="457200" fontAlgn="auto">
                    <a:spcBef>
                      <a:spcPts val="0"/>
                    </a:spcBef>
                    <a:spcAft>
                      <a:spcPts val="0"/>
                    </a:spcAft>
                    <a:buClr>
                      <a:srgbClr val="000000"/>
                    </a:buClr>
                    <a:defRPr/>
                  </a:pPr>
                  <a:r>
                    <a:rPr lang="en-US" sz="1400" kern="0" err="1">
                      <a:solidFill>
                        <a:srgbClr val="000000"/>
                      </a:solidFill>
                      <a:latin typeface="NVIDIA Sans"/>
                      <a:ea typeface="+mn-ea"/>
                      <a:cs typeface="NVIDIA Sans" panose="020B0503020203020204" pitchFamily="34" charset="0"/>
                      <a:sym typeface="NVIDIA Sans" panose="020B0503020203020204" pitchFamily="34" charset="0"/>
                    </a:rPr>
                    <a:t>OpenFold</a:t>
                  </a:r>
                  <a:endParaRPr lang="en-US" sz="1400" kern="0">
                    <a:solidFill>
                      <a:srgbClr val="000000"/>
                    </a:solidFill>
                    <a:latin typeface="NVIDIA Sans"/>
                    <a:ea typeface="+mn-ea"/>
                    <a:cs typeface="NVIDIA Sans" panose="020B0503020203020204" pitchFamily="34" charset="0"/>
                    <a:sym typeface="NVIDIA Sans" panose="020B0503020203020204" pitchFamily="34" charset="0"/>
                  </a:endParaRPr>
                </a:p>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AlphaFold2</a:t>
                  </a:r>
                  <a:endParaRPr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p:txBody>
            </p:sp>
            <p:pic>
              <p:nvPicPr>
                <p:cNvPr id="130" name="Picture 129" descr="Shape&#10;&#10;Description automatically generated with medium confidence">
                  <a:extLst>
                    <a:ext uri="{FF2B5EF4-FFF2-40B4-BE49-F238E27FC236}">
                      <a16:creationId xmlns:a16="http://schemas.microsoft.com/office/drawing/2014/main" id="{E1FF880A-FCF3-3779-2E7F-52FEC5583877}"/>
                    </a:ext>
                  </a:extLst>
                </p:cNvPr>
                <p:cNvPicPr>
                  <a:picLocks noChangeAspect="1"/>
                </p:cNvPicPr>
                <p:nvPr/>
              </p:nvPicPr>
              <p:blipFill>
                <a:blip r:embed="rId2"/>
                <a:stretch>
                  <a:fillRect/>
                </a:stretch>
              </p:blipFill>
              <p:spPr>
                <a:xfrm>
                  <a:off x="12048207" y="8078344"/>
                  <a:ext cx="1042796" cy="1235156"/>
                </a:xfrm>
                <a:prstGeom prst="rect">
                  <a:avLst/>
                </a:prstGeom>
              </p:spPr>
            </p:pic>
          </p:grpSp>
          <p:cxnSp>
            <p:nvCxnSpPr>
              <p:cNvPr id="126" name="Google Shape;1529;p131">
                <a:extLst>
                  <a:ext uri="{FF2B5EF4-FFF2-40B4-BE49-F238E27FC236}">
                    <a16:creationId xmlns:a16="http://schemas.microsoft.com/office/drawing/2014/main" id="{6711AC73-14F8-E1AA-5CF5-9293DB3AAEAB}"/>
                  </a:ext>
                </a:extLst>
              </p:cNvPr>
              <p:cNvCxnSpPr>
                <a:cxnSpLocks/>
              </p:cNvCxnSpPr>
              <p:nvPr/>
            </p:nvCxnSpPr>
            <p:spPr>
              <a:xfrm>
                <a:off x="5026744" y="12641345"/>
                <a:ext cx="851871" cy="0"/>
              </a:xfrm>
              <a:prstGeom prst="straightConnector1">
                <a:avLst/>
              </a:prstGeom>
              <a:noFill/>
              <a:ln w="31750" cap="flat" cmpd="sng">
                <a:solidFill>
                  <a:schemeClr val="bg1"/>
                </a:solidFill>
                <a:prstDash val="solid"/>
                <a:round/>
                <a:headEnd type="none" w="lg" len="med"/>
                <a:tailEnd type="triangle" w="lg" len="lg"/>
              </a:ln>
            </p:spPr>
          </p:cxnSp>
          <p:cxnSp>
            <p:nvCxnSpPr>
              <p:cNvPr id="127" name="Google Shape;1529;p131">
                <a:extLst>
                  <a:ext uri="{FF2B5EF4-FFF2-40B4-BE49-F238E27FC236}">
                    <a16:creationId xmlns:a16="http://schemas.microsoft.com/office/drawing/2014/main" id="{F83FB060-E8E2-19CE-9A85-6083DC7AC66F}"/>
                  </a:ext>
                </a:extLst>
              </p:cNvPr>
              <p:cNvCxnSpPr>
                <a:cxnSpLocks/>
              </p:cNvCxnSpPr>
              <p:nvPr/>
            </p:nvCxnSpPr>
            <p:spPr>
              <a:xfrm>
                <a:off x="7360477" y="12632493"/>
                <a:ext cx="851871" cy="0"/>
              </a:xfrm>
              <a:prstGeom prst="straightConnector1">
                <a:avLst/>
              </a:prstGeom>
              <a:noFill/>
              <a:ln w="31750" cap="flat" cmpd="sng">
                <a:solidFill>
                  <a:schemeClr val="bg1"/>
                </a:solidFill>
                <a:prstDash val="solid"/>
                <a:round/>
                <a:headEnd type="none" w="lg" len="med"/>
                <a:tailEnd type="triangle" w="lg" len="lg"/>
              </a:ln>
            </p:spPr>
          </p:cxnSp>
          <p:pic>
            <p:nvPicPr>
              <p:cNvPr id="128" name="Picture 127" descr="A picture containing shape&#10;&#10;Description automatically generated">
                <a:extLst>
                  <a:ext uri="{FF2B5EF4-FFF2-40B4-BE49-F238E27FC236}">
                    <a16:creationId xmlns:a16="http://schemas.microsoft.com/office/drawing/2014/main" id="{F670821F-024A-BD8E-219B-DB6D7A94FB56}"/>
                  </a:ext>
                </a:extLst>
              </p:cNvPr>
              <p:cNvPicPr>
                <a:picLocks noChangeAspect="1"/>
              </p:cNvPicPr>
              <p:nvPr/>
            </p:nvPicPr>
            <p:blipFill rotWithShape="1">
              <a:blip r:embed="rId5">
                <a:clrChange>
                  <a:clrFrom>
                    <a:srgbClr val="FCFBF9"/>
                  </a:clrFrom>
                  <a:clrTo>
                    <a:srgbClr val="FCFBF9">
                      <a:alpha val="0"/>
                    </a:srgbClr>
                  </a:clrTo>
                </a:clrChange>
              </a:blip>
              <a:srcRect l="17443" r="18715"/>
              <a:stretch/>
            </p:blipFill>
            <p:spPr>
              <a:xfrm>
                <a:off x="8394293" y="11564379"/>
                <a:ext cx="2092776" cy="2026997"/>
              </a:xfrm>
              <a:prstGeom prst="rect">
                <a:avLst/>
              </a:prstGeom>
            </p:spPr>
          </p:pic>
        </p:grpSp>
      </p:grpSp>
      <p:grpSp>
        <p:nvGrpSpPr>
          <p:cNvPr id="131" name="Group 130">
            <a:extLst>
              <a:ext uri="{FF2B5EF4-FFF2-40B4-BE49-F238E27FC236}">
                <a16:creationId xmlns:a16="http://schemas.microsoft.com/office/drawing/2014/main" id="{1ADBF251-77C0-46A8-7C0C-39B9FDAE29B1}"/>
              </a:ext>
            </a:extLst>
          </p:cNvPr>
          <p:cNvGrpSpPr/>
          <p:nvPr/>
        </p:nvGrpSpPr>
        <p:grpSpPr>
          <a:xfrm>
            <a:off x="12821573" y="3101028"/>
            <a:ext cx="1033256" cy="796560"/>
            <a:chOff x="8107990" y="5179499"/>
            <a:chExt cx="2066511" cy="1593120"/>
          </a:xfrm>
        </p:grpSpPr>
        <p:pic>
          <p:nvPicPr>
            <p:cNvPr id="132" name="Picture 131" descr="Timeline&#10;&#10;Description automatically generated">
              <a:extLst>
                <a:ext uri="{FF2B5EF4-FFF2-40B4-BE49-F238E27FC236}">
                  <a16:creationId xmlns:a16="http://schemas.microsoft.com/office/drawing/2014/main" id="{592D9138-3AC5-DA5D-5D55-0C7253A17253}"/>
                </a:ext>
              </a:extLst>
            </p:cNvPr>
            <p:cNvPicPr>
              <a:picLocks noChangeAspect="1"/>
            </p:cNvPicPr>
            <p:nvPr/>
          </p:nvPicPr>
          <p:blipFill rotWithShape="1">
            <a:blip r:embed="rId6"/>
            <a:srcRect r="52053" b="5189"/>
            <a:stretch/>
          </p:blipFill>
          <p:spPr>
            <a:xfrm>
              <a:off x="8107990" y="5179499"/>
              <a:ext cx="2066511" cy="788951"/>
            </a:xfrm>
            <a:prstGeom prst="rect">
              <a:avLst/>
            </a:prstGeom>
          </p:spPr>
        </p:pic>
        <p:pic>
          <p:nvPicPr>
            <p:cNvPr id="133" name="Picture 132" descr="Timeline&#10;&#10;Description automatically generated">
              <a:extLst>
                <a:ext uri="{FF2B5EF4-FFF2-40B4-BE49-F238E27FC236}">
                  <a16:creationId xmlns:a16="http://schemas.microsoft.com/office/drawing/2014/main" id="{15D178BD-6446-EAEC-B8D4-2C15BA696D97}"/>
                </a:ext>
              </a:extLst>
            </p:cNvPr>
            <p:cNvPicPr>
              <a:picLocks noChangeAspect="1"/>
            </p:cNvPicPr>
            <p:nvPr/>
          </p:nvPicPr>
          <p:blipFill rotWithShape="1">
            <a:blip r:embed="rId6"/>
            <a:srcRect l="46198" r="6223"/>
            <a:stretch/>
          </p:blipFill>
          <p:spPr>
            <a:xfrm>
              <a:off x="8107990" y="5954926"/>
              <a:ext cx="2066510" cy="817693"/>
            </a:xfrm>
            <a:prstGeom prst="rect">
              <a:avLst/>
            </a:prstGeom>
          </p:spPr>
        </p:pic>
      </p:grpSp>
      <p:sp>
        <p:nvSpPr>
          <p:cNvPr id="134" name="Google Shape;1641;p134">
            <a:extLst>
              <a:ext uri="{FF2B5EF4-FFF2-40B4-BE49-F238E27FC236}">
                <a16:creationId xmlns:a16="http://schemas.microsoft.com/office/drawing/2014/main" id="{53358818-1BD6-B2F0-FDB8-B70538019E19}"/>
              </a:ext>
            </a:extLst>
          </p:cNvPr>
          <p:cNvSpPr txBox="1"/>
          <p:nvPr/>
        </p:nvSpPr>
        <p:spPr>
          <a:xfrm>
            <a:off x="13202096" y="2421386"/>
            <a:ext cx="3160524" cy="338540"/>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600" kern="0">
                <a:solidFill>
                  <a:srgbClr val="000000"/>
                </a:solidFill>
                <a:latin typeface="NVIDIA Sans Medium" panose="020B0603020203020204" pitchFamily="34" charset="0"/>
                <a:ea typeface="+mn-ea"/>
                <a:cs typeface="NVIDIA Sans Medium" panose="020B0603020203020204" pitchFamily="34" charset="0"/>
                <a:sym typeface="NVIDIA Sans" panose="020B0503020203020204" pitchFamily="34" charset="0"/>
              </a:rPr>
              <a:t>Protein Structure Prediction</a:t>
            </a:r>
          </a:p>
        </p:txBody>
      </p:sp>
      <p:sp>
        <p:nvSpPr>
          <p:cNvPr id="135" name="Google Shape;1641;p134">
            <a:extLst>
              <a:ext uri="{FF2B5EF4-FFF2-40B4-BE49-F238E27FC236}">
                <a16:creationId xmlns:a16="http://schemas.microsoft.com/office/drawing/2014/main" id="{EF816B9F-1603-1B38-0BED-4A78D9D94DFA}"/>
              </a:ext>
            </a:extLst>
          </p:cNvPr>
          <p:cNvSpPr txBox="1"/>
          <p:nvPr/>
        </p:nvSpPr>
        <p:spPr>
          <a:xfrm>
            <a:off x="8600194" y="3953880"/>
            <a:ext cx="1046388" cy="523206"/>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a:ea typeface="+mn-ea"/>
                <a:cs typeface="NVIDIA Sans"/>
                <a:sym typeface="NVIDIA Sans" panose="020B0503020203020204" pitchFamily="34" charset="0"/>
              </a:rPr>
              <a:t>ESM-1nv</a:t>
            </a:r>
            <a:endPar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a:p>
            <a:pPr algn="ctr" defTabSz="457200" fontAlgn="auto">
              <a:spcBef>
                <a:spcPts val="0"/>
              </a:spcBef>
              <a:spcAft>
                <a:spcPts val="0"/>
              </a:spcAft>
              <a:buClr>
                <a:srgbClr val="000000"/>
              </a:buClr>
              <a:defRPr/>
            </a:pPr>
            <a:r>
              <a:rPr lang="en-US" sz="1400" kern="0">
                <a:solidFill>
                  <a:srgbClr val="000000"/>
                </a:solidFill>
                <a:latin typeface="NVIDIA Sans"/>
                <a:ea typeface="+mn-ea"/>
                <a:cs typeface="NVIDIA Sans"/>
                <a:sym typeface="NVIDIA Sans" panose="020B0503020203020204" pitchFamily="34" charset="0"/>
              </a:rPr>
              <a:t>ESM-2</a:t>
            </a:r>
            <a:endParaRPr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endParaRPr>
          </a:p>
        </p:txBody>
      </p:sp>
      <p:pic>
        <p:nvPicPr>
          <p:cNvPr id="136" name="Picture 135" descr="Shape&#10;&#10;Description automatically generated with medium confidence">
            <a:extLst>
              <a:ext uri="{FF2B5EF4-FFF2-40B4-BE49-F238E27FC236}">
                <a16:creationId xmlns:a16="http://schemas.microsoft.com/office/drawing/2014/main" id="{E9DF4936-A51F-585D-A80B-4051B9075814}"/>
              </a:ext>
            </a:extLst>
          </p:cNvPr>
          <p:cNvPicPr>
            <a:picLocks noChangeAspect="1"/>
          </p:cNvPicPr>
          <p:nvPr/>
        </p:nvPicPr>
        <p:blipFill>
          <a:blip r:embed="rId2"/>
          <a:stretch>
            <a:fillRect/>
          </a:stretch>
        </p:blipFill>
        <p:spPr>
          <a:xfrm>
            <a:off x="8828265" y="3211789"/>
            <a:ext cx="521398" cy="617578"/>
          </a:xfrm>
          <a:prstGeom prst="rect">
            <a:avLst/>
          </a:prstGeom>
        </p:spPr>
      </p:pic>
      <p:cxnSp>
        <p:nvCxnSpPr>
          <p:cNvPr id="137" name="Google Shape;1529;p131">
            <a:extLst>
              <a:ext uri="{FF2B5EF4-FFF2-40B4-BE49-F238E27FC236}">
                <a16:creationId xmlns:a16="http://schemas.microsoft.com/office/drawing/2014/main" id="{751A08AA-7415-03B2-C7AD-8F5D40660CD6}"/>
              </a:ext>
            </a:extLst>
          </p:cNvPr>
          <p:cNvCxnSpPr>
            <a:cxnSpLocks/>
          </p:cNvCxnSpPr>
          <p:nvPr/>
        </p:nvCxnSpPr>
        <p:spPr>
          <a:xfrm>
            <a:off x="8281024" y="3512271"/>
            <a:ext cx="425936" cy="0"/>
          </a:xfrm>
          <a:prstGeom prst="straightConnector1">
            <a:avLst/>
          </a:prstGeom>
          <a:noFill/>
          <a:ln w="31750" cap="flat" cmpd="sng">
            <a:solidFill>
              <a:schemeClr val="bg1"/>
            </a:solidFill>
            <a:prstDash val="solid"/>
            <a:round/>
            <a:headEnd type="none" w="lg" len="med"/>
            <a:tailEnd type="triangle" w="lg" len="lg"/>
          </a:ln>
        </p:spPr>
      </p:cxnSp>
      <p:cxnSp>
        <p:nvCxnSpPr>
          <p:cNvPr id="138" name="Google Shape;1529;p131">
            <a:extLst>
              <a:ext uri="{FF2B5EF4-FFF2-40B4-BE49-F238E27FC236}">
                <a16:creationId xmlns:a16="http://schemas.microsoft.com/office/drawing/2014/main" id="{E9467212-C4CE-81E3-FC90-160FB7C39A80}"/>
              </a:ext>
            </a:extLst>
          </p:cNvPr>
          <p:cNvCxnSpPr>
            <a:cxnSpLocks/>
          </p:cNvCxnSpPr>
          <p:nvPr/>
        </p:nvCxnSpPr>
        <p:spPr>
          <a:xfrm>
            <a:off x="9447891" y="3507845"/>
            <a:ext cx="425936" cy="0"/>
          </a:xfrm>
          <a:prstGeom prst="straightConnector1">
            <a:avLst/>
          </a:prstGeom>
          <a:noFill/>
          <a:ln w="31750" cap="flat" cmpd="sng">
            <a:solidFill>
              <a:schemeClr val="bg1"/>
            </a:solidFill>
            <a:prstDash val="solid"/>
            <a:round/>
            <a:headEnd type="none" w="lg" len="med"/>
            <a:tailEnd type="triangle" w="lg" len="lg"/>
          </a:ln>
        </p:spPr>
      </p:cxnSp>
      <p:pic>
        <p:nvPicPr>
          <p:cNvPr id="139" name="Picture 138" descr="Timeline&#10;&#10;Description automatically generated">
            <a:extLst>
              <a:ext uri="{FF2B5EF4-FFF2-40B4-BE49-F238E27FC236}">
                <a16:creationId xmlns:a16="http://schemas.microsoft.com/office/drawing/2014/main" id="{1781B121-1931-B1C2-4994-BC7BCF18B18D}"/>
              </a:ext>
            </a:extLst>
          </p:cNvPr>
          <p:cNvPicPr>
            <a:picLocks noChangeAspect="1"/>
          </p:cNvPicPr>
          <p:nvPr/>
        </p:nvPicPr>
        <p:blipFill rotWithShape="1">
          <a:blip r:embed="rId6"/>
          <a:srcRect r="52053" b="5189"/>
          <a:stretch/>
        </p:blipFill>
        <p:spPr>
          <a:xfrm>
            <a:off x="7060494" y="3319918"/>
            <a:ext cx="1033256" cy="394476"/>
          </a:xfrm>
          <a:prstGeom prst="rect">
            <a:avLst/>
          </a:prstGeom>
        </p:spPr>
      </p:pic>
      <p:sp>
        <p:nvSpPr>
          <p:cNvPr id="141" name="Google Shape;1641;p134">
            <a:extLst>
              <a:ext uri="{FF2B5EF4-FFF2-40B4-BE49-F238E27FC236}">
                <a16:creationId xmlns:a16="http://schemas.microsoft.com/office/drawing/2014/main" id="{936F0ED2-5E9E-AAD8-F2F7-FE8A12DD872A}"/>
              </a:ext>
            </a:extLst>
          </p:cNvPr>
          <p:cNvSpPr txBox="1"/>
          <p:nvPr/>
        </p:nvSpPr>
        <p:spPr>
          <a:xfrm>
            <a:off x="7052606" y="2400311"/>
            <a:ext cx="4077361" cy="338540"/>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600" kern="0">
                <a:solidFill>
                  <a:srgbClr val="000000"/>
                </a:solidFill>
                <a:latin typeface="NVIDIA Sans Medium" panose="020B0603020203020204" pitchFamily="34" charset="0"/>
                <a:ea typeface="+mn-ea"/>
                <a:cs typeface="NVIDIA Sans Medium" panose="020B0603020203020204" pitchFamily="34" charset="0"/>
                <a:sym typeface="NVIDIA Sans" panose="020B0503020203020204" pitchFamily="34" charset="0"/>
              </a:rPr>
              <a:t>Protein Learned Sequence &amp; Structure</a:t>
            </a:r>
          </a:p>
        </p:txBody>
      </p:sp>
      <p:sp>
        <p:nvSpPr>
          <p:cNvPr id="142" name="Google Shape;1641;p134">
            <a:extLst>
              <a:ext uri="{FF2B5EF4-FFF2-40B4-BE49-F238E27FC236}">
                <a16:creationId xmlns:a16="http://schemas.microsoft.com/office/drawing/2014/main" id="{F78CF1B1-A3A2-1A83-F589-5EDB6D51DAC7}"/>
              </a:ext>
            </a:extLst>
          </p:cNvPr>
          <p:cNvSpPr txBox="1"/>
          <p:nvPr/>
        </p:nvSpPr>
        <p:spPr>
          <a:xfrm>
            <a:off x="9293292" y="4005806"/>
            <a:ext cx="2461225" cy="523206"/>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a:ea typeface="+mn-ea"/>
                <a:cs typeface="NVIDIA Sans" panose="020B0503020203020204" pitchFamily="34" charset="0"/>
                <a:sym typeface="NVIDIA Sans" panose="020B0503020203020204" pitchFamily="34" charset="0"/>
              </a:rPr>
              <a:t>Learned</a:t>
            </a:r>
          </a:p>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Embeddings</a:t>
            </a:r>
          </a:p>
        </p:txBody>
      </p:sp>
      <p:sp>
        <p:nvSpPr>
          <p:cNvPr id="143" name="Google Shape;1641;p134">
            <a:extLst>
              <a:ext uri="{FF2B5EF4-FFF2-40B4-BE49-F238E27FC236}">
                <a16:creationId xmlns:a16="http://schemas.microsoft.com/office/drawing/2014/main" id="{1FA85A17-F96C-205E-643E-77AC01550ADD}"/>
              </a:ext>
            </a:extLst>
          </p:cNvPr>
          <p:cNvSpPr txBox="1"/>
          <p:nvPr/>
        </p:nvSpPr>
        <p:spPr>
          <a:xfrm>
            <a:off x="6406181" y="4005806"/>
            <a:ext cx="2461225" cy="523206"/>
          </a:xfrm>
          <a:prstGeom prst="rect">
            <a:avLst/>
          </a:prstGeom>
          <a:noFill/>
          <a:ln>
            <a:noFill/>
          </a:ln>
        </p:spPr>
        <p:txBody>
          <a:bodyPr spcFirstLastPara="1" wrap="square" lIns="45713" tIns="45713" rIns="45713" bIns="45713" anchor="t" anchorCtr="0">
            <a:spAutoFit/>
          </a:bodyPr>
          <a:lstStyle/>
          <a:p>
            <a:pPr algn="ctr" defTabSz="457200" fontAlgn="auto">
              <a:spcBef>
                <a:spcPts val="0"/>
              </a:spcBef>
              <a:spcAft>
                <a:spcPts val="0"/>
              </a:spcAft>
              <a:buClr>
                <a:srgbClr val="000000"/>
              </a:buClr>
              <a:defRPr/>
            </a:pPr>
            <a:r>
              <a:rPr lang="en-US" sz="1400" kern="0">
                <a:solidFill>
                  <a:srgbClr val="000000"/>
                </a:solidFill>
                <a:latin typeface="NVIDIA Sans"/>
                <a:ea typeface="+mn-ea"/>
                <a:cs typeface="NVIDIA Sans" panose="020B0503020203020204" pitchFamily="34" charset="0"/>
                <a:sym typeface="NVIDIA Sans" panose="020B0503020203020204" pitchFamily="34" charset="0"/>
              </a:rPr>
              <a:t>Amino Acid</a:t>
            </a:r>
          </a:p>
          <a:p>
            <a:pPr algn="ctr" defTabSz="457200" fontAlgn="auto">
              <a:spcBef>
                <a:spcPts val="0"/>
              </a:spcBef>
              <a:spcAft>
                <a:spcPts val="0"/>
              </a:spcAft>
              <a:buClr>
                <a:srgbClr val="000000"/>
              </a:buClr>
              <a:defRPr/>
            </a:pPr>
            <a:r>
              <a:rPr lang="en-US" sz="1400" kern="0">
                <a:solidFill>
                  <a:srgbClr val="000000"/>
                </a:solidFill>
                <a:latin typeface="NVIDIA Sans" panose="020B0503020203020204" pitchFamily="34" charset="0"/>
                <a:ea typeface="+mn-ea"/>
                <a:cs typeface="NVIDIA Sans" panose="020B0503020203020204" pitchFamily="34" charset="0"/>
                <a:sym typeface="NVIDIA Sans" panose="020B0503020203020204" pitchFamily="34" charset="0"/>
              </a:rPr>
              <a:t>Sequence</a:t>
            </a:r>
          </a:p>
        </p:txBody>
      </p:sp>
      <p:pic>
        <p:nvPicPr>
          <p:cNvPr id="2" name="Picture 1" descr="A picture containing cake, birthday, decorated, chocolate&#10;&#10;Description automatically generated">
            <a:extLst>
              <a:ext uri="{FF2B5EF4-FFF2-40B4-BE49-F238E27FC236}">
                <a16:creationId xmlns:a16="http://schemas.microsoft.com/office/drawing/2014/main" id="{85E43A66-6B75-87B0-92D7-A6431355B540}"/>
              </a:ext>
            </a:extLst>
          </p:cNvPr>
          <p:cNvPicPr>
            <a:picLocks noChangeAspect="1"/>
          </p:cNvPicPr>
          <p:nvPr/>
        </p:nvPicPr>
        <p:blipFill>
          <a:blip r:embed="rId7"/>
          <a:stretch>
            <a:fillRect/>
          </a:stretch>
        </p:blipFill>
        <p:spPr>
          <a:xfrm>
            <a:off x="12342504" y="5721261"/>
            <a:ext cx="1123979" cy="731142"/>
          </a:xfrm>
          <a:prstGeom prst="rect">
            <a:avLst/>
          </a:prstGeom>
        </p:spPr>
      </p:pic>
      <p:pic>
        <p:nvPicPr>
          <p:cNvPr id="3" name="Picture 2" descr="Getting Started with the RDKit in Python — The RDKit 2022.09.1 documentation">
            <a:extLst>
              <a:ext uri="{FF2B5EF4-FFF2-40B4-BE49-F238E27FC236}">
                <a16:creationId xmlns:a16="http://schemas.microsoft.com/office/drawing/2014/main" id="{297951FF-5F50-26DA-885F-B378F238D4B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9461"/>
          <a:stretch/>
        </p:blipFill>
        <p:spPr bwMode="auto">
          <a:xfrm>
            <a:off x="7121996" y="5533534"/>
            <a:ext cx="1366662" cy="9640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UMAP 論文を読む - Qiita">
            <a:extLst>
              <a:ext uri="{FF2B5EF4-FFF2-40B4-BE49-F238E27FC236}">
                <a16:creationId xmlns:a16="http://schemas.microsoft.com/office/drawing/2014/main" id="{502C17FA-75CA-B134-3FE2-2C14486268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112" y="3144544"/>
            <a:ext cx="759145" cy="7354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hape&#10;&#10;Description automatically generated with low confidence">
            <a:extLst>
              <a:ext uri="{FF2B5EF4-FFF2-40B4-BE49-F238E27FC236}">
                <a16:creationId xmlns:a16="http://schemas.microsoft.com/office/drawing/2014/main" id="{C5B34873-CB1E-F776-79B1-7CCE576202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8658" y="7752394"/>
            <a:ext cx="1490920" cy="1490920"/>
          </a:xfrm>
          <a:prstGeom prst="rect">
            <a:avLst/>
          </a:prstGeom>
        </p:spPr>
      </p:pic>
      <p:sp>
        <p:nvSpPr>
          <p:cNvPr id="7" name="TextBox 6">
            <a:extLst>
              <a:ext uri="{FF2B5EF4-FFF2-40B4-BE49-F238E27FC236}">
                <a16:creationId xmlns:a16="http://schemas.microsoft.com/office/drawing/2014/main" id="{D2454611-52A1-B728-EEE0-63BDAFD32D1B}"/>
              </a:ext>
            </a:extLst>
          </p:cNvPr>
          <p:cNvSpPr txBox="1"/>
          <p:nvPr/>
        </p:nvSpPr>
        <p:spPr>
          <a:xfrm>
            <a:off x="9738448" y="8446568"/>
            <a:ext cx="2181438" cy="353943"/>
          </a:xfrm>
          <a:prstGeom prst="rect">
            <a:avLst/>
          </a:prstGeom>
          <a:noFill/>
        </p:spPr>
        <p:txBody>
          <a:bodyPr wrap="square" rtlCol="0">
            <a:spAutoFit/>
          </a:bodyPr>
          <a:lstStyle/>
          <a:p>
            <a:pPr algn="ctr" defTabSz="228600" fontAlgn="auto">
              <a:spcBef>
                <a:spcPts val="0"/>
              </a:spcBef>
              <a:spcAft>
                <a:spcPts val="0"/>
              </a:spcAft>
              <a:defRPr/>
            </a:pPr>
            <a:r>
              <a:rPr lang="en-US" sz="1700">
                <a:solidFill>
                  <a:srgbClr val="000000"/>
                </a:solidFill>
                <a:latin typeface="NVIDIA Sans Medium" panose="020B0503020203020204" pitchFamily="34" charset="0"/>
                <a:ea typeface="+mn-ea"/>
                <a:cs typeface="NVIDIA Sans Medium" panose="020B0503020203020204" pitchFamily="34" charset="0"/>
              </a:rPr>
              <a:t>NVIDIA DGX Cloud</a:t>
            </a:r>
          </a:p>
        </p:txBody>
      </p:sp>
    </p:spTree>
    <p:extLst>
      <p:ext uri="{BB962C8B-B14F-4D97-AF65-F5344CB8AC3E}">
        <p14:creationId xmlns:p14="http://schemas.microsoft.com/office/powerpoint/2010/main" val="187358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Multimodal models</a:t>
            </a:r>
            <a:endParaRPr lang="en-US" sz="6000" b="0"/>
          </a:p>
        </p:txBody>
      </p:sp>
    </p:spTree>
    <p:extLst>
      <p:ext uri="{BB962C8B-B14F-4D97-AF65-F5344CB8AC3E}">
        <p14:creationId xmlns:p14="http://schemas.microsoft.com/office/powerpoint/2010/main" val="32948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130C8-3590-497E-8DBC-D99043E89C44}"/>
              </a:ext>
            </a:extLst>
          </p:cNvPr>
          <p:cNvSpPr>
            <a:spLocks noGrp="1"/>
          </p:cNvSpPr>
          <p:nvPr>
            <p:ph type="title"/>
          </p:nvPr>
        </p:nvSpPr>
        <p:spPr/>
        <p:txBody>
          <a:bodyPr/>
          <a:lstStyle/>
          <a:p>
            <a:r>
              <a:rPr lang="en-GB" sz="4800" b="0">
                <a:latin typeface="Trebuchet MS"/>
              </a:rPr>
              <a:t>Transforming Computer Vision</a:t>
            </a:r>
          </a:p>
        </p:txBody>
      </p:sp>
      <p:sp>
        <p:nvSpPr>
          <p:cNvPr id="3" name="Text Placeholder 2">
            <a:extLst>
              <a:ext uri="{FF2B5EF4-FFF2-40B4-BE49-F238E27FC236}">
                <a16:creationId xmlns:a16="http://schemas.microsoft.com/office/drawing/2014/main" id="{96F15068-0E97-4F81-BC7E-E0BEC3B418BD}"/>
              </a:ext>
            </a:extLst>
          </p:cNvPr>
          <p:cNvSpPr>
            <a:spLocks noGrp="1"/>
          </p:cNvSpPr>
          <p:nvPr>
            <p:ph type="body" sz="quarter" idx="10"/>
          </p:nvPr>
        </p:nvSpPr>
        <p:spPr/>
        <p:txBody>
          <a:bodyPr lIns="91440" tIns="45720" rIns="91440" bIns="45720" anchor="t"/>
          <a:lstStyle/>
          <a:p>
            <a:r>
              <a:rPr lang="en-GB" sz="3000">
                <a:solidFill>
                  <a:schemeClr val="tx2"/>
                </a:solidFill>
              </a:rPr>
              <a:t>Vision Language Models</a:t>
            </a:r>
            <a:endParaRPr lang="en-GB" sz="3000"/>
          </a:p>
          <a:p>
            <a:pPr>
              <a:spcAft>
                <a:spcPts val="1500"/>
              </a:spcAft>
            </a:pPr>
            <a:endParaRPr lang="en-GB" sz="3000">
              <a:solidFill>
                <a:schemeClr val="tx2"/>
              </a:solidFill>
            </a:endParaRPr>
          </a:p>
        </p:txBody>
      </p:sp>
      <p:grpSp>
        <p:nvGrpSpPr>
          <p:cNvPr id="4" name="Group 3">
            <a:extLst>
              <a:ext uri="{FF2B5EF4-FFF2-40B4-BE49-F238E27FC236}">
                <a16:creationId xmlns:a16="http://schemas.microsoft.com/office/drawing/2014/main" id="{C6FF8AE2-6418-D5DC-A838-6312C8FB47EF}"/>
              </a:ext>
            </a:extLst>
          </p:cNvPr>
          <p:cNvGrpSpPr/>
          <p:nvPr/>
        </p:nvGrpSpPr>
        <p:grpSpPr>
          <a:xfrm>
            <a:off x="888762" y="2500884"/>
            <a:ext cx="16510477" cy="6667784"/>
            <a:chOff x="1429437" y="2500884"/>
            <a:chExt cx="16510477" cy="6667784"/>
          </a:xfrm>
        </p:grpSpPr>
        <p:pic>
          <p:nvPicPr>
            <p:cNvPr id="1026" name="Picture 2">
              <a:extLst>
                <a:ext uri="{FF2B5EF4-FFF2-40B4-BE49-F238E27FC236}">
                  <a16:creationId xmlns:a16="http://schemas.microsoft.com/office/drawing/2014/main" id="{A69C3550-4E19-BECC-0C9F-055E03D4AD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9437" y="2500884"/>
              <a:ext cx="6004368" cy="60733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937F40A-6757-E53B-42BA-30FD08CE09AD}"/>
                </a:ext>
              </a:extLst>
            </p:cNvPr>
            <p:cNvSpPr txBox="1"/>
            <p:nvPr/>
          </p:nvSpPr>
          <p:spPr>
            <a:xfrm>
              <a:off x="1781083" y="8799336"/>
              <a:ext cx="4874416" cy="369332"/>
            </a:xfrm>
            <a:prstGeom prst="rect">
              <a:avLst/>
            </a:prstGeom>
            <a:noFill/>
          </p:spPr>
          <p:txBody>
            <a:bodyPr wrap="square">
              <a:spAutoFit/>
            </a:bodyPr>
            <a:lstStyle/>
            <a:p>
              <a:pPr algn="ctr"/>
              <a:r>
                <a:rPr lang="en-GB">
                  <a:hlinkClick r:id="rId5"/>
                </a:rPr>
                <a:t>Aleph-Alpha/magma</a:t>
              </a:r>
              <a:endParaRPr lang="en-GB"/>
            </a:p>
          </p:txBody>
        </p:sp>
        <p:sp>
          <p:nvSpPr>
            <p:cNvPr id="6" name="TextBox 5">
              <a:extLst>
                <a:ext uri="{FF2B5EF4-FFF2-40B4-BE49-F238E27FC236}">
                  <a16:creationId xmlns:a16="http://schemas.microsoft.com/office/drawing/2014/main" id="{B809FB74-1445-297D-529D-3CEF8C91F445}"/>
                </a:ext>
              </a:extLst>
            </p:cNvPr>
            <p:cNvSpPr txBox="1"/>
            <p:nvPr/>
          </p:nvSpPr>
          <p:spPr>
            <a:xfrm>
              <a:off x="9554593" y="8414112"/>
              <a:ext cx="8385321"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b="0" i="0" dirty="0" err="1">
                  <a:solidFill>
                    <a:srgbClr val="000000"/>
                  </a:solidFill>
                  <a:effectLst/>
                  <a:latin typeface="NVIDIA Sans" panose="020B0503020203020204" pitchFamily="34" charset="0"/>
                  <a:hlinkClick r:id="rId6"/>
                </a:rPr>
                <a:t>NeVA</a:t>
              </a:r>
              <a:r>
                <a:rPr lang="en-US" b="0" i="0" dirty="0">
                  <a:solidFill>
                    <a:srgbClr val="000000"/>
                  </a:solidFill>
                  <a:effectLst/>
                  <a:latin typeface="NVIDIA Sans" panose="020B0503020203020204" pitchFamily="34" charset="0"/>
                  <a:hlinkClick r:id="rId6"/>
                </a:rPr>
                <a:t> 22B</a:t>
              </a:r>
              <a:r>
                <a:rPr lang="en-US" dirty="0">
                  <a:solidFill>
                    <a:srgbClr val="000000"/>
                  </a:solidFill>
                  <a:latin typeface="NVIDIA Sans" panose="020B0503020203020204" pitchFamily="34" charset="0"/>
                  <a:hlinkClick r:id="rId6"/>
                </a:rPr>
                <a:t> -</a:t>
              </a:r>
              <a:r>
                <a:rPr lang="en-US" b="0" i="0" dirty="0">
                  <a:solidFill>
                    <a:srgbClr val="000000"/>
                  </a:solidFill>
                  <a:effectLst/>
                  <a:latin typeface="NVIDIA Sans" panose="020B0503020203020204" pitchFamily="34" charset="0"/>
                  <a:hlinkClick r:id="rId6"/>
                </a:rPr>
                <a:t> Multi-modal vision-language model that understands text and images and generates informative responses.</a:t>
              </a:r>
              <a:endParaRPr lang="en-US" dirty="0"/>
            </a:p>
          </p:txBody>
        </p:sp>
        <p:pic>
          <p:nvPicPr>
            <p:cNvPr id="2050" name="Picture 2">
              <a:extLst>
                <a:ext uri="{FF2B5EF4-FFF2-40B4-BE49-F238E27FC236}">
                  <a16:creationId xmlns:a16="http://schemas.microsoft.com/office/drawing/2014/main" id="{A02EC6D1-EC60-5506-2290-42DFE09A17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4256" y="3191256"/>
              <a:ext cx="4789715" cy="31851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661365-EB1E-C619-FE09-951844D7D049}"/>
                </a:ext>
              </a:extLst>
            </p:cNvPr>
            <p:cNvSpPr txBox="1"/>
            <p:nvPr/>
          </p:nvSpPr>
          <p:spPr>
            <a:xfrm>
              <a:off x="13920448" y="4654722"/>
              <a:ext cx="3608873"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b="0" i="1">
                  <a:solidFill>
                    <a:srgbClr val="050505"/>
                  </a:solidFill>
                  <a:effectLst/>
                  <a:latin typeface="Roboto" panose="02000000000000000000" pitchFamily="2" charset="0"/>
                </a:rPr>
                <a:t>What is wrong with the subject in the image? What can I do to fix it?</a:t>
              </a:r>
            </a:p>
          </p:txBody>
        </p:sp>
        <p:pic>
          <p:nvPicPr>
            <p:cNvPr id="14" name="Picture 13">
              <a:extLst>
                <a:ext uri="{FF2B5EF4-FFF2-40B4-BE49-F238E27FC236}">
                  <a16:creationId xmlns:a16="http://schemas.microsoft.com/office/drawing/2014/main" id="{F89C5A52-9E72-8267-600E-EE26C8ECA850}"/>
                </a:ext>
              </a:extLst>
            </p:cNvPr>
            <p:cNvPicPr>
              <a:picLocks noChangeAspect="1"/>
            </p:cNvPicPr>
            <p:nvPr/>
          </p:nvPicPr>
          <p:blipFill>
            <a:blip r:embed="rId8"/>
            <a:stretch>
              <a:fillRect/>
            </a:stretch>
          </p:blipFill>
          <p:spPr>
            <a:xfrm>
              <a:off x="9024256" y="6437555"/>
              <a:ext cx="8915658" cy="1783131"/>
            </a:xfrm>
            <a:prstGeom prst="rect">
              <a:avLst/>
            </a:prstGeom>
          </p:spPr>
        </p:pic>
      </p:grpSp>
    </p:spTree>
    <p:extLst>
      <p:ext uri="{BB962C8B-B14F-4D97-AF65-F5344CB8AC3E}">
        <p14:creationId xmlns:p14="http://schemas.microsoft.com/office/powerpoint/2010/main" val="1810234236"/>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84537-FF48-45DD-B310-2A5A6032D1D4}"/>
              </a:ext>
            </a:extLst>
          </p:cNvPr>
          <p:cNvSpPr>
            <a:spLocks noGrp="1"/>
          </p:cNvSpPr>
          <p:nvPr>
            <p:ph type="title"/>
          </p:nvPr>
        </p:nvSpPr>
        <p:spPr/>
        <p:txBody>
          <a:bodyPr/>
          <a:lstStyle/>
          <a:p>
            <a:r>
              <a:rPr lang="en-GB" sz="4800"/>
              <a:t>Multi modal model</a:t>
            </a:r>
            <a:endParaRPr lang="en-US" sz="4800"/>
          </a:p>
        </p:txBody>
      </p:sp>
      <p:sp>
        <p:nvSpPr>
          <p:cNvPr id="4" name="Text Placeholder 3">
            <a:extLst>
              <a:ext uri="{FF2B5EF4-FFF2-40B4-BE49-F238E27FC236}">
                <a16:creationId xmlns:a16="http://schemas.microsoft.com/office/drawing/2014/main" id="{9DCAF179-1A2E-4DB4-8CB0-F217D6F6E355}"/>
              </a:ext>
            </a:extLst>
          </p:cNvPr>
          <p:cNvSpPr>
            <a:spLocks noGrp="1"/>
          </p:cNvSpPr>
          <p:nvPr>
            <p:ph type="body" sz="quarter" idx="10"/>
          </p:nvPr>
        </p:nvSpPr>
        <p:spPr/>
        <p:txBody>
          <a:bodyPr/>
          <a:lstStyle/>
          <a:p>
            <a:r>
              <a:rPr lang="en-GB" sz="3000">
                <a:solidFill>
                  <a:schemeClr val="tx2"/>
                </a:solidFill>
              </a:rPr>
              <a:t>Holistic AI learning across six modalities</a:t>
            </a:r>
            <a:endParaRPr lang="en-US" sz="3000">
              <a:solidFill>
                <a:schemeClr val="tx2"/>
              </a:solidFill>
            </a:endParaRPr>
          </a:p>
        </p:txBody>
      </p:sp>
      <p:pic>
        <p:nvPicPr>
          <p:cNvPr id="6" name="Content Placeholder 5">
            <a:extLst>
              <a:ext uri="{FF2B5EF4-FFF2-40B4-BE49-F238E27FC236}">
                <a16:creationId xmlns:a16="http://schemas.microsoft.com/office/drawing/2014/main" id="{29F11B30-DE86-9B53-DD8E-2279150053AE}"/>
              </a:ext>
            </a:extLst>
          </p:cNvPr>
          <p:cNvPicPr>
            <a:picLocks noGrp="1" noChangeAspect="1"/>
          </p:cNvPicPr>
          <p:nvPr>
            <p:ph idx="1"/>
          </p:nvPr>
        </p:nvPicPr>
        <p:blipFill>
          <a:blip r:embed="rId4">
            <a:alphaModFix/>
          </a:blip>
          <a:stretch>
            <a:fillRect/>
          </a:stretch>
        </p:blipFill>
        <p:spPr>
          <a:xfrm>
            <a:off x="3909184" y="2095896"/>
            <a:ext cx="11358029" cy="7309341"/>
          </a:xfrm>
          <a:prstGeom prst="roundRect">
            <a:avLst>
              <a:gd name="adj" fmla="val 875"/>
            </a:avLst>
          </a:prstGeom>
          <a:noFill/>
          <a:ln>
            <a:noFill/>
          </a:ln>
          <a:effectLst>
            <a:outerShdw blurRad="57150" dist="19050" dir="5400000" algn="bl" rotWithShape="0">
              <a:srgbClr val="000000">
                <a:alpha val="50000"/>
              </a:srgbClr>
            </a:outerShdw>
          </a:effectLst>
        </p:spPr>
      </p:pic>
      <p:sp>
        <p:nvSpPr>
          <p:cNvPr id="9" name="TextBox 8">
            <a:extLst>
              <a:ext uri="{FF2B5EF4-FFF2-40B4-BE49-F238E27FC236}">
                <a16:creationId xmlns:a16="http://schemas.microsoft.com/office/drawing/2014/main" id="{20BFAA49-7048-7538-A0DA-F3EA8C4FCCA5}"/>
              </a:ext>
            </a:extLst>
          </p:cNvPr>
          <p:cNvSpPr txBox="1"/>
          <p:nvPr/>
        </p:nvSpPr>
        <p:spPr>
          <a:xfrm>
            <a:off x="5016199" y="9553462"/>
            <a:ext cx="9144000"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GB" dirty="0" err="1">
                <a:hlinkClick r:id="rId5"/>
              </a:rPr>
              <a:t>ImageBins</a:t>
            </a:r>
            <a:r>
              <a:rPr lang="en-GB" dirty="0">
                <a:hlinkClick r:id="rId5"/>
              </a:rPr>
              <a:t> - 2023</a:t>
            </a:r>
            <a:endParaRPr lang="en-GB" dirty="0"/>
          </a:p>
        </p:txBody>
      </p:sp>
    </p:spTree>
    <p:extLst>
      <p:ext uri="{BB962C8B-B14F-4D97-AF65-F5344CB8AC3E}">
        <p14:creationId xmlns:p14="http://schemas.microsoft.com/office/powerpoint/2010/main" val="1763237687"/>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Example of </a:t>
            </a:r>
            <a:r>
              <a:rPr lang="en-GB" sz="6000" b="0" cap="all">
                <a:latin typeface="Trebuchet MS" panose="020B0603020202020204" pitchFamily="34" charset="0"/>
                <a:cs typeface="+mj-cs"/>
              </a:rPr>
              <a:t>Use cases for large models</a:t>
            </a:r>
            <a:endParaRPr lang="en-US" sz="6000" b="0"/>
          </a:p>
        </p:txBody>
      </p:sp>
    </p:spTree>
    <p:extLst>
      <p:ext uri="{BB962C8B-B14F-4D97-AF65-F5344CB8AC3E}">
        <p14:creationId xmlns:p14="http://schemas.microsoft.com/office/powerpoint/2010/main" val="9255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57D0E-23FE-F196-22E2-E19D98A21EAC}"/>
              </a:ext>
            </a:extLst>
          </p:cNvPr>
          <p:cNvSpPr>
            <a:spLocks noGrp="1"/>
          </p:cNvSpPr>
          <p:nvPr>
            <p:ph type="title"/>
          </p:nvPr>
        </p:nvSpPr>
        <p:spPr/>
        <p:txBody>
          <a:bodyPr>
            <a:normAutofit/>
          </a:bodyPr>
          <a:lstStyle/>
          <a:p>
            <a:r>
              <a:rPr lang="en-GB" sz="4800" b="0" cap="all">
                <a:latin typeface="Trebuchet MS" panose="020B0603020202020204" pitchFamily="34" charset="0"/>
                <a:cs typeface="+mj-cs"/>
              </a:rPr>
              <a:t>Use cases for large models</a:t>
            </a:r>
            <a:endParaRPr lang="en-NL" sz="4800" b="0" cap="all">
              <a:latin typeface="Trebuchet MS" panose="020B0603020202020204" pitchFamily="34" charset="0"/>
              <a:cs typeface="+mj-cs"/>
            </a:endParaRPr>
          </a:p>
        </p:txBody>
      </p:sp>
      <p:sp>
        <p:nvSpPr>
          <p:cNvPr id="8" name="Text Placeholder 7">
            <a:extLst>
              <a:ext uri="{FF2B5EF4-FFF2-40B4-BE49-F238E27FC236}">
                <a16:creationId xmlns:a16="http://schemas.microsoft.com/office/drawing/2014/main" id="{98DD5575-63FC-229A-7642-B37E1E761279}"/>
              </a:ext>
            </a:extLst>
          </p:cNvPr>
          <p:cNvSpPr>
            <a:spLocks noGrp="1"/>
          </p:cNvSpPr>
          <p:nvPr>
            <p:ph type="body" sz="quarter" idx="10"/>
          </p:nvPr>
        </p:nvSpPr>
        <p:spPr/>
        <p:txBody>
          <a:bodyPr/>
          <a:lstStyle/>
          <a:p>
            <a:endParaRPr lang="en-GB"/>
          </a:p>
        </p:txBody>
      </p:sp>
      <p:pic>
        <p:nvPicPr>
          <p:cNvPr id="5" name="Online Media 4" descr="Using ChatGPT and GPT-4 to Generate 3D Content in Omniverse">
            <a:hlinkClick r:id="" action="ppaction://media"/>
            <a:extLst>
              <a:ext uri="{FF2B5EF4-FFF2-40B4-BE49-F238E27FC236}">
                <a16:creationId xmlns:a16="http://schemas.microsoft.com/office/drawing/2014/main" id="{44655A16-65A5-59EA-D95B-EB448D3CA4D4}"/>
              </a:ext>
            </a:extLst>
          </p:cNvPr>
          <p:cNvPicPr>
            <a:picLocks noRot="1" noChangeAspect="1"/>
          </p:cNvPicPr>
          <p:nvPr>
            <a:videoFile r:link="rId1"/>
          </p:nvPr>
        </p:nvPicPr>
        <p:blipFill>
          <a:blip r:embed="rId6"/>
          <a:stretch>
            <a:fillRect/>
          </a:stretch>
        </p:blipFill>
        <p:spPr>
          <a:xfrm>
            <a:off x="10102031" y="5624992"/>
            <a:ext cx="5952419" cy="3363117"/>
          </a:xfrm>
          <a:prstGeom prst="rect">
            <a:avLst/>
          </a:prstGeom>
        </p:spPr>
      </p:pic>
      <p:pic>
        <p:nvPicPr>
          <p:cNvPr id="4" name="Online Media 2" descr="An Introduction to Developing with Project Mellon">
            <a:hlinkClick r:id="" action="ppaction://media"/>
            <a:extLst>
              <a:ext uri="{FF2B5EF4-FFF2-40B4-BE49-F238E27FC236}">
                <a16:creationId xmlns:a16="http://schemas.microsoft.com/office/drawing/2014/main" id="{CF83D2E5-1289-2B5D-7BBC-339F6A49113C}"/>
              </a:ext>
            </a:extLst>
          </p:cNvPr>
          <p:cNvPicPr>
            <a:picLocks noRot="1" noChangeAspect="1"/>
          </p:cNvPicPr>
          <p:nvPr>
            <a:videoFile r:link="rId2"/>
          </p:nvPr>
        </p:nvPicPr>
        <p:blipFill>
          <a:blip r:embed="rId7"/>
          <a:stretch>
            <a:fillRect/>
          </a:stretch>
        </p:blipFill>
        <p:spPr>
          <a:xfrm>
            <a:off x="735981" y="5624992"/>
            <a:ext cx="5952419" cy="3363117"/>
          </a:xfrm>
          <a:prstGeom prst="rect">
            <a:avLst/>
          </a:prstGeom>
        </p:spPr>
      </p:pic>
      <p:sp>
        <p:nvSpPr>
          <p:cNvPr id="6" name="TextBox 5">
            <a:extLst>
              <a:ext uri="{FF2B5EF4-FFF2-40B4-BE49-F238E27FC236}">
                <a16:creationId xmlns:a16="http://schemas.microsoft.com/office/drawing/2014/main" id="{371C71C2-4AFF-203B-3770-14A19EF282C3}"/>
              </a:ext>
            </a:extLst>
          </p:cNvPr>
          <p:cNvSpPr txBox="1"/>
          <p:nvPr/>
        </p:nvSpPr>
        <p:spPr>
          <a:xfrm>
            <a:off x="735981" y="9116362"/>
            <a:ext cx="3119434" cy="369332"/>
          </a:xfrm>
          <a:prstGeom prst="rect">
            <a:avLst/>
          </a:prstGeom>
          <a:noFill/>
        </p:spPr>
        <p:txBody>
          <a:bodyPr wrap="square">
            <a:spAutoFit/>
          </a:bodyPr>
          <a:lstStyle/>
          <a:p>
            <a:r>
              <a:rPr lang="en-US" dirty="0">
                <a:solidFill>
                  <a:schemeClr val="bg1"/>
                </a:solidFill>
                <a:hlinkClick r:id="rId8"/>
              </a:rPr>
              <a:t>NVIDIA Project Mellon</a:t>
            </a:r>
            <a:endParaRPr lang="en-GB" dirty="0">
              <a:solidFill>
                <a:schemeClr val="bg1"/>
              </a:solidFill>
            </a:endParaRPr>
          </a:p>
        </p:txBody>
      </p:sp>
      <p:sp>
        <p:nvSpPr>
          <p:cNvPr id="13" name="TextBox 12">
            <a:extLst>
              <a:ext uri="{FF2B5EF4-FFF2-40B4-BE49-F238E27FC236}">
                <a16:creationId xmlns:a16="http://schemas.microsoft.com/office/drawing/2014/main" id="{ADADFA70-794B-93F7-6F8E-B019E528525B}"/>
              </a:ext>
            </a:extLst>
          </p:cNvPr>
          <p:cNvSpPr txBox="1"/>
          <p:nvPr/>
        </p:nvSpPr>
        <p:spPr>
          <a:xfrm>
            <a:off x="10100332" y="9116362"/>
            <a:ext cx="5144877" cy="369332"/>
          </a:xfrm>
          <a:prstGeom prst="rect">
            <a:avLst/>
          </a:prstGeom>
          <a:noFill/>
        </p:spPr>
        <p:txBody>
          <a:bodyPr wrap="square">
            <a:spAutoFit/>
          </a:bodyPr>
          <a:lstStyle/>
          <a:p>
            <a:r>
              <a:rPr lang="en-GB" dirty="0">
                <a:solidFill>
                  <a:schemeClr val="bg1"/>
                </a:solidFill>
                <a:hlinkClick r:id="rId9"/>
              </a:rPr>
              <a:t>GPT-4 to Generate 3D Content in Omniverse</a:t>
            </a:r>
            <a:endParaRPr lang="en-GB" dirty="0">
              <a:solidFill>
                <a:schemeClr val="bg1"/>
              </a:solidFill>
            </a:endParaRPr>
          </a:p>
        </p:txBody>
      </p:sp>
      <p:grpSp>
        <p:nvGrpSpPr>
          <p:cNvPr id="14" name="Group 13">
            <a:extLst>
              <a:ext uri="{FF2B5EF4-FFF2-40B4-BE49-F238E27FC236}">
                <a16:creationId xmlns:a16="http://schemas.microsoft.com/office/drawing/2014/main" id="{55F08698-2A29-D974-B609-F347A585FDAB}"/>
              </a:ext>
            </a:extLst>
          </p:cNvPr>
          <p:cNvGrpSpPr/>
          <p:nvPr/>
        </p:nvGrpSpPr>
        <p:grpSpPr>
          <a:xfrm>
            <a:off x="2293500" y="1541043"/>
            <a:ext cx="13701000" cy="3714617"/>
            <a:chOff x="1073866" y="1541043"/>
            <a:chExt cx="13701000" cy="3714617"/>
          </a:xfrm>
        </p:grpSpPr>
        <p:pic>
          <p:nvPicPr>
            <p:cNvPr id="10" name="Online Media 3" title="Cloud-Native AI Powers Faster, Easier Deployment of Interactive Avatars">
              <a:hlinkClick r:id="" action="ppaction://media"/>
              <a:extLst>
                <a:ext uri="{FF2B5EF4-FFF2-40B4-BE49-F238E27FC236}">
                  <a16:creationId xmlns:a16="http://schemas.microsoft.com/office/drawing/2014/main" id="{ECFDF970-3B0F-8357-837B-4B3183B84965}"/>
                </a:ext>
              </a:extLst>
            </p:cNvPr>
            <p:cNvPicPr>
              <a:picLocks noRot="1" noChangeAspect="1"/>
            </p:cNvPicPr>
            <p:nvPr>
              <a:videoFile r:link="rId3"/>
            </p:nvPr>
          </p:nvPicPr>
          <p:blipFill>
            <a:blip r:embed="rId10"/>
            <a:stretch>
              <a:fillRect/>
            </a:stretch>
          </p:blipFill>
          <p:spPr>
            <a:xfrm>
              <a:off x="1073866" y="1541043"/>
              <a:ext cx="5857143" cy="3309286"/>
            </a:xfrm>
            <a:prstGeom prst="rect">
              <a:avLst/>
            </a:prstGeom>
          </p:spPr>
        </p:pic>
        <p:sp>
          <p:nvSpPr>
            <p:cNvPr id="12" name="TextBox 11">
              <a:extLst>
                <a:ext uri="{FF2B5EF4-FFF2-40B4-BE49-F238E27FC236}">
                  <a16:creationId xmlns:a16="http://schemas.microsoft.com/office/drawing/2014/main" id="{7D6AF80D-E589-F15A-0FDF-8B66CBE97BFF}"/>
                </a:ext>
              </a:extLst>
            </p:cNvPr>
            <p:cNvSpPr txBox="1"/>
            <p:nvPr/>
          </p:nvSpPr>
          <p:spPr>
            <a:xfrm>
              <a:off x="1073866" y="4886328"/>
              <a:ext cx="2517563" cy="369332"/>
            </a:xfrm>
            <a:prstGeom prst="rect">
              <a:avLst/>
            </a:prstGeom>
            <a:noFill/>
          </p:spPr>
          <p:txBody>
            <a:bodyPr wrap="square">
              <a:spAutoFit/>
            </a:bodyPr>
            <a:lstStyle/>
            <a:p>
              <a:r>
                <a:rPr lang="en-GB" dirty="0">
                  <a:solidFill>
                    <a:srgbClr val="B2B2B2"/>
                  </a:solidFill>
                  <a:latin typeface="NVIDIAFont"/>
                  <a:hlinkClick r:id="rId11"/>
                </a:rPr>
                <a:t>NVIDIA Omniverse ACE</a:t>
              </a:r>
              <a:r>
                <a:rPr lang="en-GB" dirty="0">
                  <a:solidFill>
                    <a:srgbClr val="B2B2B2"/>
                  </a:solidFill>
                  <a:latin typeface="NVIDIAFont"/>
                </a:rPr>
                <a:t> </a:t>
              </a:r>
              <a:endParaRPr lang="en-GB"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564FC45-4427-2F26-F84C-94B55CFEE0A9}"/>
                </a:ext>
              </a:extLst>
            </p:cNvPr>
            <p:cNvSpPr txBox="1"/>
            <p:nvPr/>
          </p:nvSpPr>
          <p:spPr>
            <a:xfrm>
              <a:off x="7191867" y="3191256"/>
              <a:ext cx="7582999"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dirty="0">
                  <a:solidFill>
                    <a:schemeClr val="bg1"/>
                  </a:solidFill>
                  <a:latin typeface="Trebuchet MS" panose="020B0603020202020204" pitchFamily="34" charset="0"/>
                </a:rPr>
                <a:t>Create interactive avatars with NVIDIA Avatar Cloud Engine</a:t>
              </a:r>
            </a:p>
          </p:txBody>
        </p:sp>
      </p:grpSp>
      <p:sp>
        <p:nvSpPr>
          <p:cNvPr id="7" name="TextBox 6">
            <a:extLst>
              <a:ext uri="{FF2B5EF4-FFF2-40B4-BE49-F238E27FC236}">
                <a16:creationId xmlns:a16="http://schemas.microsoft.com/office/drawing/2014/main" id="{75AB7B9E-C9C6-5DB6-34DF-884D1080EEBC}"/>
              </a:ext>
            </a:extLst>
          </p:cNvPr>
          <p:cNvSpPr txBox="1"/>
          <p:nvPr/>
        </p:nvSpPr>
        <p:spPr>
          <a:xfrm>
            <a:off x="735981" y="9485694"/>
            <a:ext cx="594163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dirty="0">
                <a:solidFill>
                  <a:schemeClr val="bg1"/>
                </a:solidFill>
                <a:latin typeface="Trebuchet MS" panose="020B0603020202020204" pitchFamily="34" charset="0"/>
              </a:rPr>
              <a:t>Control your applications with natural language</a:t>
            </a:r>
          </a:p>
        </p:txBody>
      </p:sp>
      <p:sp>
        <p:nvSpPr>
          <p:cNvPr id="11" name="TextBox 10">
            <a:extLst>
              <a:ext uri="{FF2B5EF4-FFF2-40B4-BE49-F238E27FC236}">
                <a16:creationId xmlns:a16="http://schemas.microsoft.com/office/drawing/2014/main" id="{3DF0FE4F-2445-9B92-AD77-F494EF1318E5}"/>
              </a:ext>
            </a:extLst>
          </p:cNvPr>
          <p:cNvSpPr txBox="1"/>
          <p:nvPr/>
        </p:nvSpPr>
        <p:spPr>
          <a:xfrm>
            <a:off x="10100332" y="9485694"/>
            <a:ext cx="5941638"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dirty="0">
                <a:solidFill>
                  <a:schemeClr val="bg1"/>
                </a:solidFill>
                <a:latin typeface="Trebuchet MS" panose="020B0603020202020204" pitchFamily="34" charset="0"/>
              </a:rPr>
              <a:t>Generate 3D content using natural language</a:t>
            </a:r>
          </a:p>
        </p:txBody>
      </p:sp>
    </p:spTree>
    <p:extLst>
      <p:ext uri="{BB962C8B-B14F-4D97-AF65-F5344CB8AC3E}">
        <p14:creationId xmlns:p14="http://schemas.microsoft.com/office/powerpoint/2010/main" val="495331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
                                        </p:tgtEl>
                                      </p:cBhvr>
                                    </p:cmd>
                                  </p:childTnLst>
                                </p:cTn>
                              </p:par>
                            </p:childTnLst>
                          </p:cTn>
                        </p:par>
                      </p:childTnLst>
                    </p:cTn>
                  </p:par>
                </p:childTnLst>
              </p:cTn>
              <p:nextCondLst>
                <p:cond evt="onClick" delay="0">
                  <p:tgtEl>
                    <p:spTgt spid="4"/>
                  </p:tgtEl>
                </p:cond>
              </p:nextCondLst>
            </p:seq>
            <p:video>
              <p:cMediaNode vol="80000">
                <p:cTn id="22" fill="hold" display="0">
                  <p:stCondLst>
                    <p:cond delay="indefinite"/>
                  </p:stCondLst>
                </p:cTn>
                <p:tgtEl>
                  <p:spTgt spid="4"/>
                </p:tgtEl>
              </p:cMediaNode>
            </p:video>
            <p:video>
              <p:cMediaNode vol="80000">
                <p:cTn id="23" fill="hold" display="0">
                  <p:stCondLst>
                    <p:cond delay="indefinite"/>
                  </p:stCondLst>
                </p:cTn>
                <p:tgtEl>
                  <p:spTgt spid="10"/>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Part 1</a:t>
            </a:r>
            <a:endParaRPr lang="en-US"/>
          </a:p>
        </p:txBody>
      </p:sp>
      <p:sp>
        <p:nvSpPr>
          <p:cNvPr id="3" name="Rectangle: Rounded Corners 2">
            <a:extLst>
              <a:ext uri="{FF2B5EF4-FFF2-40B4-BE49-F238E27FC236}">
                <a16:creationId xmlns:a16="http://schemas.microsoft.com/office/drawing/2014/main" id="{F7C891FF-1983-40ED-8335-593865F47235}"/>
              </a:ext>
            </a:extLst>
          </p:cNvPr>
          <p:cNvSpPr/>
          <p:nvPr/>
        </p:nvSpPr>
        <p:spPr>
          <a:xfrm>
            <a:off x="7393183" y="1473524"/>
            <a:ext cx="10423056" cy="2900453"/>
          </a:xfrm>
          <a:prstGeom prst="roundRect">
            <a:avLst/>
          </a:prstGeom>
          <a:solidFill>
            <a:schemeClr val="tx1">
              <a:lumMod val="95000"/>
            </a:schemeClr>
          </a:solid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BE1C57-0AFE-4FE9-8CA3-EB9249AF2FBC}"/>
              </a:ext>
            </a:extLst>
          </p:cNvPr>
          <p:cNvSpPr txBox="1"/>
          <p:nvPr/>
        </p:nvSpPr>
        <p:spPr>
          <a:xfrm>
            <a:off x="7636153" y="788461"/>
            <a:ext cx="9889067" cy="784830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indent="-914400"/>
            <a:r>
              <a:rPr lang="en-US" sz="4000">
                <a:solidFill>
                  <a:srgbClr val="76B900"/>
                </a:solidFill>
              </a:rPr>
              <a:t>Motivation and basic concepts</a:t>
            </a:r>
          </a:p>
          <a:p>
            <a:pPr marL="571500" indent="-571500">
              <a:buFont typeface="Arial" panose="020B0604020202020204" pitchFamily="34" charset="0"/>
              <a:buChar char="•"/>
            </a:pPr>
            <a:r>
              <a:rPr lang="en-US" sz="4000">
                <a:solidFill>
                  <a:srgbClr val="76B900"/>
                </a:solidFill>
              </a:rPr>
              <a:t>Lecture</a:t>
            </a:r>
          </a:p>
          <a:p>
            <a:pPr marL="1332865" lvl="1" indent="-571500">
              <a:buFont typeface="Arial" panose="020B0604020202020204" pitchFamily="34" charset="0"/>
              <a:buChar char="•"/>
            </a:pPr>
            <a:r>
              <a:rPr lang="en-US" sz="2800">
                <a:solidFill>
                  <a:srgbClr val="86D000"/>
                </a:solidFill>
              </a:rPr>
              <a:t>Why large models?</a:t>
            </a:r>
          </a:p>
          <a:p>
            <a:pPr marL="1332865" lvl="1" indent="-571500">
              <a:buFont typeface="Arial" panose="020B0604020202020204" pitchFamily="34" charset="0"/>
              <a:buChar char="•"/>
            </a:pPr>
            <a:r>
              <a:rPr lang="en-US" sz="2800">
                <a:solidFill>
                  <a:srgbClr val="86D000"/>
                </a:solidFill>
              </a:rPr>
              <a:t>Impact on AI landscape</a:t>
            </a:r>
          </a:p>
          <a:p>
            <a:pPr marL="1332865" lvl="1" indent="-571500">
              <a:buFont typeface="Arial" panose="020B0604020202020204" pitchFamily="34" charset="0"/>
              <a:buChar char="•"/>
            </a:pPr>
            <a:r>
              <a:rPr lang="en-US" sz="3600" b="1">
                <a:solidFill>
                  <a:srgbClr val="86D000"/>
                </a:solidFill>
              </a:rPr>
              <a:t>Challenges of large model training</a:t>
            </a:r>
          </a:p>
          <a:p>
            <a:pPr marL="1332865" lvl="1" indent="-571500">
              <a:buFont typeface="Arial" panose="020B0604020202020204" pitchFamily="34" charset="0"/>
              <a:buChar char="•"/>
            </a:pPr>
            <a:r>
              <a:rPr lang="en-US" sz="2800">
                <a:solidFill>
                  <a:srgbClr val="86D000"/>
                </a:solidFill>
              </a:rPr>
              <a:t>Basic techniques for memory reduction</a:t>
            </a:r>
          </a:p>
          <a:p>
            <a:pPr marL="1332865" lvl="1" indent="-571500">
              <a:buFont typeface="Arial" panose="020B0604020202020204" pitchFamily="34" charset="0"/>
              <a:buChar char="•"/>
            </a:pPr>
            <a:r>
              <a:rPr lang="en-US" sz="2800">
                <a:solidFill>
                  <a:srgbClr val="86D000"/>
                </a:solidFill>
              </a:rPr>
              <a:t>Overview of the tools used in the lab</a:t>
            </a:r>
          </a:p>
          <a:p>
            <a:pPr marL="1332865" lvl="1" indent="-571500">
              <a:buFont typeface="Arial" panose="020B0604020202020204" pitchFamily="34" charset="0"/>
              <a:buChar char="•"/>
            </a:pPr>
            <a:endParaRPr lang="en-US" sz="2800">
              <a:solidFill>
                <a:srgbClr val="86D000"/>
              </a:solidFill>
            </a:endParaRPr>
          </a:p>
          <a:p>
            <a:endParaRPr lang="en-US" sz="4000">
              <a:solidFill>
                <a:srgbClr val="76B900"/>
              </a:solidFill>
            </a:endParaRPr>
          </a:p>
          <a:p>
            <a:pPr marL="571500" indent="-571500">
              <a:buFont typeface="Arial,Sans-Serif"/>
              <a:buChar char="•"/>
            </a:pPr>
            <a:r>
              <a:rPr lang="en-US" sz="4000">
                <a:solidFill>
                  <a:srgbClr val="76B900"/>
                </a:solidFill>
              </a:rPr>
              <a:t>Lab 1 / Part 1</a:t>
            </a:r>
            <a:endParaRPr lang="en-US" sz="4000">
              <a:ea typeface="+mn-lt"/>
              <a:cs typeface="+mn-lt"/>
            </a:endParaRPr>
          </a:p>
          <a:p>
            <a:pPr marL="1332865" lvl="1" indent="-571500">
              <a:buFont typeface="Arial,Sans-Serif"/>
              <a:buChar char="•"/>
            </a:pPr>
            <a:r>
              <a:rPr lang="en-US" sz="2800">
                <a:solidFill>
                  <a:schemeClr val="tx2"/>
                </a:solidFill>
              </a:rPr>
              <a:t>Introduction to the SLURM class environment</a:t>
            </a:r>
            <a:endParaRPr lang="en-US" sz="2800">
              <a:solidFill>
                <a:schemeClr val="tx2"/>
              </a:solidFill>
              <a:ea typeface="+mn-lt"/>
              <a:cs typeface="+mn-lt"/>
            </a:endParaRPr>
          </a:p>
          <a:p>
            <a:pPr marL="1332865" lvl="1" indent="-571500">
              <a:buFont typeface="Arial,Sans-Serif"/>
              <a:buChar char="•"/>
            </a:pPr>
            <a:r>
              <a:rPr lang="en-US" sz="2800">
                <a:solidFill>
                  <a:schemeClr val="tx2"/>
                </a:solidFill>
              </a:rPr>
              <a:t>GPT model pretraining</a:t>
            </a:r>
            <a:endParaRPr lang="en-US" sz="2800">
              <a:solidFill>
                <a:schemeClr val="tx2"/>
              </a:solidFill>
              <a:ea typeface="+mn-lt"/>
              <a:cs typeface="+mn-lt"/>
            </a:endParaRPr>
          </a:p>
          <a:p>
            <a:pPr marL="1332865" lvl="1" indent="-571500">
              <a:buFont typeface="Arial,Sans-Serif"/>
              <a:buChar char="•"/>
            </a:pPr>
            <a:r>
              <a:rPr lang="en-US" sz="2800">
                <a:solidFill>
                  <a:schemeClr val="tx2"/>
                </a:solidFill>
              </a:rPr>
              <a:t>Multi-node scaling</a:t>
            </a:r>
            <a:endParaRPr lang="en-US" sz="2800">
              <a:solidFill>
                <a:schemeClr val="tx2"/>
              </a:solidFill>
              <a:ea typeface="+mn-lt"/>
              <a:cs typeface="+mn-lt"/>
            </a:endParaRPr>
          </a:p>
          <a:p>
            <a:pPr marL="1332865" lvl="1" indent="-571500">
              <a:buFont typeface="Arial,Sans-Serif"/>
              <a:buChar char="•"/>
            </a:pPr>
            <a:r>
              <a:rPr lang="en-US" sz="2800">
                <a:solidFill>
                  <a:schemeClr val="tx2"/>
                </a:solidFill>
              </a:rPr>
              <a:t>Optimize the GPT model pretraining</a:t>
            </a:r>
            <a:endParaRPr lang="en-US" sz="2800">
              <a:solidFill>
                <a:schemeClr val="tx2"/>
              </a:solidFill>
              <a:ea typeface="+mn-lt"/>
              <a:cs typeface="+mn-lt"/>
            </a:endParaRPr>
          </a:p>
          <a:p>
            <a:pPr marL="571500" indent="-571500">
              <a:buFont typeface="Arial,Sans-Serif"/>
              <a:buChar char="•"/>
            </a:pPr>
            <a:endParaRPr lang="en-US" sz="2800">
              <a:ea typeface="+mn-lt"/>
              <a:cs typeface="+mn-lt"/>
            </a:endParaRPr>
          </a:p>
          <a:p>
            <a:pPr marL="761365" lvl="1"/>
            <a:endParaRPr lang="en-US" sz="2800">
              <a:solidFill>
                <a:srgbClr val="86D000"/>
              </a:solidFill>
            </a:endParaRPr>
          </a:p>
        </p:txBody>
      </p:sp>
    </p:spTree>
    <p:extLst>
      <p:ext uri="{BB962C8B-B14F-4D97-AF65-F5344CB8AC3E}">
        <p14:creationId xmlns:p14="http://schemas.microsoft.com/office/powerpoint/2010/main" val="298051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size</a:t>
            </a:r>
            <a:endParaRPr lang="en-US" sz="6000" b="0"/>
          </a:p>
        </p:txBody>
      </p:sp>
    </p:spTree>
    <p:extLst>
      <p:ext uri="{BB962C8B-B14F-4D97-AF65-F5344CB8AC3E}">
        <p14:creationId xmlns:p14="http://schemas.microsoft.com/office/powerpoint/2010/main" val="25792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auto">
          <a:prstGeom prst="rect">
            <a:avLst/>
          </a:prstGeom>
          <a:noFill/>
          <a:ln w="9525">
            <a:noFill/>
            <a:miter lim="800000"/>
            <a:headEnd/>
            <a:tailEnd/>
          </a:ln>
        </p:spPr>
        <p:txBody>
          <a:bodyPr wrap="square" anchor="b">
            <a:normAutofit/>
          </a:bodyPr>
          <a:lstStyle/>
          <a:p>
            <a:pPr fontAlgn="base">
              <a:spcBef>
                <a:spcPct val="0"/>
              </a:spcBef>
              <a:spcAft>
                <a:spcPct val="0"/>
              </a:spcAft>
            </a:pPr>
            <a:r>
              <a:rPr lang="en-GB" sz="4800"/>
              <a:t>Going Bigger</a:t>
            </a:r>
            <a:endParaRPr lang="en-US" sz="4800"/>
          </a:p>
        </p:txBody>
      </p:sp>
      <p:sp>
        <p:nvSpPr>
          <p:cNvPr id="10" name="Text Placeholder 9"/>
          <p:cNvSpPr>
            <a:spLocks noGrp="1"/>
          </p:cNvSpPr>
          <p:nvPr>
            <p:ph type="body" sz="quarter" idx="10"/>
          </p:nvPr>
        </p:nvSpPr>
        <p:spPr bwMode="auto">
          <a:prstGeom prst="rect">
            <a:avLst/>
          </a:prstGeom>
          <a:noFill/>
          <a:ln w="9525">
            <a:noFill/>
            <a:miter lim="800000"/>
            <a:headEnd/>
            <a:tailEnd/>
          </a:ln>
        </p:spPr>
        <p:txBody>
          <a:bodyPr wrap="square" anchor="t">
            <a:normAutofit/>
          </a:bodyPr>
          <a:lstStyle/>
          <a:p>
            <a:r>
              <a:rPr lang="en-US" sz="3000" dirty="0">
                <a:solidFill>
                  <a:schemeClr val="tx2"/>
                </a:solidFill>
              </a:rPr>
              <a:t>Memory requirements during training need to account for more than model weights</a:t>
            </a:r>
          </a:p>
        </p:txBody>
      </p:sp>
      <p:sp>
        <p:nvSpPr>
          <p:cNvPr id="29" name="Content Placeholder 1">
            <a:extLst>
              <a:ext uri="{FF2B5EF4-FFF2-40B4-BE49-F238E27FC236}">
                <a16:creationId xmlns:a16="http://schemas.microsoft.com/office/drawing/2014/main" id="{C0F9D0F6-FB80-4924-A289-2C3D320EDF9D}"/>
              </a:ext>
            </a:extLst>
          </p:cNvPr>
          <p:cNvSpPr>
            <a:spLocks noGrp="1"/>
          </p:cNvSpPr>
          <p:nvPr>
            <p:ph idx="1"/>
          </p:nvPr>
        </p:nvSpPr>
        <p:spPr>
          <a:xfrm>
            <a:off x="4392576" y="2320380"/>
            <a:ext cx="9841681" cy="3126577"/>
          </a:xfrm>
        </p:spPr>
        <p:txBody>
          <a:bodyPr/>
          <a:lstStyle/>
          <a:p>
            <a:pPr marL="0" indent="0" defTabSz="762053">
              <a:spcBef>
                <a:spcPct val="0"/>
              </a:spcBef>
              <a:spcAft>
                <a:spcPct val="0"/>
              </a:spcAft>
              <a:buNone/>
            </a:pPr>
            <a:endParaRPr lang="en-GB" sz="2667" kern="1200" dirty="0">
              <a:solidFill>
                <a:schemeClr val="bg1"/>
              </a:solidFill>
              <a:latin typeface="+mn-lt"/>
            </a:endParaRPr>
          </a:p>
          <a:p>
            <a:pPr marL="0" indent="0" defTabSz="762053">
              <a:spcBef>
                <a:spcPct val="0"/>
              </a:spcBef>
              <a:spcAft>
                <a:spcPct val="0"/>
              </a:spcAft>
              <a:buNone/>
            </a:pPr>
            <a:endParaRPr lang="en-GB" sz="2667" kern="1200" dirty="0">
              <a:latin typeface="+mn-lt"/>
            </a:endParaRPr>
          </a:p>
          <a:p>
            <a:pPr marL="0" indent="0" defTabSz="762053">
              <a:spcBef>
                <a:spcPct val="0"/>
              </a:spcBef>
              <a:spcAft>
                <a:spcPct val="0"/>
              </a:spcAft>
              <a:buNone/>
            </a:pPr>
            <a:r>
              <a:rPr lang="en-GB" sz="2667" kern="1200" dirty="0">
                <a:solidFill>
                  <a:schemeClr val="bg1"/>
                </a:solidFill>
                <a:latin typeface="+mn-lt"/>
              </a:rPr>
              <a:t>Consider </a:t>
            </a:r>
            <a:r>
              <a:rPr lang="en-GB" sz="2667" kern="1200" dirty="0">
                <a:solidFill>
                  <a:srgbClr val="FF0000"/>
                </a:solidFill>
                <a:latin typeface="+mn-lt"/>
              </a:rPr>
              <a:t>1 billion parameters</a:t>
            </a:r>
            <a:r>
              <a:rPr lang="en-GB" sz="2667" kern="1200" dirty="0">
                <a:solidFill>
                  <a:schemeClr val="bg1"/>
                </a:solidFill>
                <a:latin typeface="+mn-lt"/>
              </a:rPr>
              <a:t> model in </a:t>
            </a:r>
            <a:r>
              <a:rPr lang="en-GB" sz="2667" b="1" u="sng" kern="1200" dirty="0">
                <a:solidFill>
                  <a:schemeClr val="bg1"/>
                </a:solidFill>
                <a:latin typeface="+mn-lt"/>
              </a:rPr>
              <a:t>FP16</a:t>
            </a:r>
            <a:r>
              <a:rPr lang="en-GB" sz="2667" kern="1200" dirty="0">
                <a:solidFill>
                  <a:schemeClr val="bg1"/>
                </a:solidFill>
                <a:latin typeface="+mn-lt"/>
              </a:rPr>
              <a:t> and do the math: </a:t>
            </a:r>
          </a:p>
          <a:p>
            <a:pPr marL="476285" lvl="1" indent="-476285" defTabSz="762053">
              <a:spcBef>
                <a:spcPct val="0"/>
              </a:spcBef>
              <a:spcAft>
                <a:spcPct val="0"/>
              </a:spcAft>
              <a:buFont typeface="Arial" panose="020B0604020202020204" pitchFamily="34" charset="0"/>
              <a:buChar char="•"/>
            </a:pPr>
            <a:endParaRPr lang="en-GB" sz="2333" kern="1200" dirty="0">
              <a:solidFill>
                <a:schemeClr val="bg1"/>
              </a:solidFill>
              <a:latin typeface="+mn-lt"/>
              <a:ea typeface="+mn-ea"/>
              <a:cs typeface="+mn-cs"/>
            </a:endParaRPr>
          </a:p>
          <a:p>
            <a:pPr marL="0" lvl="1" indent="0" defTabSz="762053">
              <a:spcBef>
                <a:spcPct val="0"/>
              </a:spcBef>
              <a:spcAft>
                <a:spcPct val="0"/>
              </a:spcAft>
              <a:buNone/>
            </a:pPr>
            <a:r>
              <a:rPr lang="en-GB" sz="2333" kern="1200" dirty="0">
                <a:solidFill>
                  <a:schemeClr val="accent6"/>
                </a:solidFill>
                <a:latin typeface="+mn-lt"/>
                <a:ea typeface="+mn-ea"/>
                <a:cs typeface="+mn-cs"/>
              </a:rPr>
              <a:t>	Data representation: </a:t>
            </a:r>
            <a:r>
              <a:rPr lang="en-GB" sz="2333" kern="1200" dirty="0">
                <a:solidFill>
                  <a:schemeClr val="bg1"/>
                </a:solidFill>
                <a:latin typeface="+mn-lt"/>
                <a:ea typeface="+mn-ea"/>
                <a:cs typeface="+mn-cs"/>
              </a:rPr>
              <a:t>Weights and Gradients in FP16</a:t>
            </a:r>
          </a:p>
          <a:p>
            <a:pPr marL="476285" lvl="1" indent="-476285" defTabSz="762053">
              <a:spcBef>
                <a:spcPct val="0"/>
              </a:spcBef>
              <a:spcAft>
                <a:spcPct val="0"/>
              </a:spcAft>
              <a:buFont typeface="Arial" panose="020B0604020202020204" pitchFamily="34" charset="0"/>
              <a:buChar char="•"/>
            </a:pPr>
            <a:endParaRPr lang="en-GB" sz="2333" kern="1200" dirty="0">
              <a:solidFill>
                <a:schemeClr val="bg1"/>
              </a:solidFill>
              <a:latin typeface="+mn-lt"/>
              <a:ea typeface="+mn-ea"/>
              <a:cs typeface="+mn-cs"/>
            </a:endParaRPr>
          </a:p>
          <a:p>
            <a:pPr marL="0" lvl="1" indent="0" defTabSz="762053">
              <a:spcBef>
                <a:spcPct val="0"/>
              </a:spcBef>
              <a:spcAft>
                <a:spcPct val="0"/>
              </a:spcAft>
              <a:buNone/>
            </a:pPr>
            <a:r>
              <a:rPr lang="en-GB" sz="2333" kern="1200" dirty="0">
                <a:solidFill>
                  <a:schemeClr val="accent3"/>
                </a:solidFill>
                <a:latin typeface="+mn-lt"/>
                <a:ea typeface="+mn-ea"/>
                <a:cs typeface="+mn-cs"/>
              </a:rPr>
              <a:t>	Adam optimizer: </a:t>
            </a:r>
            <a:r>
              <a:rPr lang="en-GB" sz="2333" kern="1200" dirty="0">
                <a:solidFill>
                  <a:schemeClr val="bg1"/>
                </a:solidFill>
                <a:latin typeface="+mn-lt"/>
                <a:ea typeface="+mn-ea"/>
                <a:cs typeface="+mn-cs"/>
              </a:rPr>
              <a:t>Store 12 bytes per weight in FP16</a:t>
            </a:r>
          </a:p>
        </p:txBody>
      </p:sp>
      <p:grpSp>
        <p:nvGrpSpPr>
          <p:cNvPr id="4" name="Group 3">
            <a:extLst>
              <a:ext uri="{FF2B5EF4-FFF2-40B4-BE49-F238E27FC236}">
                <a16:creationId xmlns:a16="http://schemas.microsoft.com/office/drawing/2014/main" id="{08F1400B-2442-B910-2D14-7A2020C336F1}"/>
              </a:ext>
            </a:extLst>
          </p:cNvPr>
          <p:cNvGrpSpPr/>
          <p:nvPr/>
        </p:nvGrpSpPr>
        <p:grpSpPr>
          <a:xfrm>
            <a:off x="3667781" y="5793221"/>
            <a:ext cx="10952438" cy="2649409"/>
            <a:chOff x="3898675" y="5793221"/>
            <a:chExt cx="10952438" cy="2649409"/>
          </a:xfrm>
        </p:grpSpPr>
        <p:cxnSp>
          <p:nvCxnSpPr>
            <p:cNvPr id="30" name="Straight Arrow Connector 29">
              <a:extLst>
                <a:ext uri="{FF2B5EF4-FFF2-40B4-BE49-F238E27FC236}">
                  <a16:creationId xmlns:a16="http://schemas.microsoft.com/office/drawing/2014/main" id="{829E89F9-D745-4A48-A4A0-C53DCB1744B2}"/>
                </a:ext>
              </a:extLst>
            </p:cNvPr>
            <p:cNvCxnSpPr>
              <a:cxnSpLocks/>
            </p:cNvCxnSpPr>
            <p:nvPr/>
          </p:nvCxnSpPr>
          <p:spPr>
            <a:xfrm flipH="1" flipV="1">
              <a:off x="11178700" y="6622189"/>
              <a:ext cx="722085" cy="102958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C09F09A-7DA3-49BF-B923-84845314C740}"/>
                </a:ext>
              </a:extLst>
            </p:cNvPr>
            <p:cNvSpPr txBox="1"/>
            <p:nvPr/>
          </p:nvSpPr>
          <p:spPr>
            <a:xfrm>
              <a:off x="11545720" y="7780881"/>
              <a:ext cx="3305393"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kern="0">
                  <a:solidFill>
                    <a:schemeClr val="accent3"/>
                  </a:solidFill>
                  <a:latin typeface="Trebuchet MS" pitchFamily="34" charset="0"/>
                </a:rPr>
                <a:t>12 bytes per optimizer state</a:t>
              </a:r>
              <a:endParaRPr lang="en-US" sz="1833">
                <a:solidFill>
                  <a:schemeClr val="accent3"/>
                </a:solidFill>
                <a:latin typeface="Trebuchet MS" panose="020B0603020202020204" pitchFamily="34" charset="0"/>
              </a:endParaRPr>
            </a:p>
          </p:txBody>
        </p:sp>
        <p:cxnSp>
          <p:nvCxnSpPr>
            <p:cNvPr id="32" name="Straight Arrow Connector 31">
              <a:extLst>
                <a:ext uri="{FF2B5EF4-FFF2-40B4-BE49-F238E27FC236}">
                  <a16:creationId xmlns:a16="http://schemas.microsoft.com/office/drawing/2014/main" id="{7456133E-5C5B-445F-ADE7-943E0A064FB7}"/>
                </a:ext>
              </a:extLst>
            </p:cNvPr>
            <p:cNvCxnSpPr>
              <a:cxnSpLocks/>
              <a:stCxn id="33" idx="0"/>
            </p:cNvCxnSpPr>
            <p:nvPr/>
          </p:nvCxnSpPr>
          <p:spPr>
            <a:xfrm flipV="1">
              <a:off x="10015117" y="6622195"/>
              <a:ext cx="224489" cy="147425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3E686E6-1964-4B9A-8F5E-352C289A9A72}"/>
                </a:ext>
              </a:extLst>
            </p:cNvPr>
            <p:cNvSpPr txBox="1"/>
            <p:nvPr/>
          </p:nvSpPr>
          <p:spPr>
            <a:xfrm>
              <a:off x="8362420" y="8096445"/>
              <a:ext cx="3305393"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1833" kern="0">
                  <a:solidFill>
                    <a:schemeClr val="accent6"/>
                  </a:solidFill>
                  <a:latin typeface="Trebuchet MS" pitchFamily="34" charset="0"/>
                </a:rPr>
                <a:t>2 bytes per gradient</a:t>
              </a:r>
              <a:endParaRPr lang="en-US" sz="1833">
                <a:solidFill>
                  <a:schemeClr val="accent6"/>
                </a:solidFill>
                <a:latin typeface="Trebuchet MS" panose="020B0603020202020204" pitchFamily="34" charset="0"/>
              </a:endParaRPr>
            </a:p>
          </p:txBody>
        </p:sp>
        <p:cxnSp>
          <p:nvCxnSpPr>
            <p:cNvPr id="34" name="Straight Arrow Connector 33">
              <a:extLst>
                <a:ext uri="{FF2B5EF4-FFF2-40B4-BE49-F238E27FC236}">
                  <a16:creationId xmlns:a16="http://schemas.microsoft.com/office/drawing/2014/main" id="{7BE2BDD6-ED1F-4DE5-B7D9-C53B196A6695}"/>
                </a:ext>
              </a:extLst>
            </p:cNvPr>
            <p:cNvCxnSpPr>
              <a:cxnSpLocks/>
              <a:stCxn id="35" idx="0"/>
            </p:cNvCxnSpPr>
            <p:nvPr/>
          </p:nvCxnSpPr>
          <p:spPr>
            <a:xfrm flipV="1">
              <a:off x="7687045" y="6560430"/>
              <a:ext cx="1857266" cy="149329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B048EF5-6F83-4F33-99A0-A5F7543BC64D}"/>
                </a:ext>
              </a:extLst>
            </p:cNvPr>
            <p:cNvSpPr txBox="1"/>
            <p:nvPr/>
          </p:nvSpPr>
          <p:spPr>
            <a:xfrm>
              <a:off x="6615277" y="8053728"/>
              <a:ext cx="2143536"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833" kern="0">
                  <a:solidFill>
                    <a:schemeClr val="accent6"/>
                  </a:solidFill>
                  <a:latin typeface="Trebuchet MS" pitchFamily="34" charset="0"/>
                </a:rPr>
                <a:t>2 bytes per weight</a:t>
              </a:r>
              <a:endParaRPr lang="en-US" sz="1833">
                <a:solidFill>
                  <a:schemeClr val="accent6"/>
                </a:solidFill>
                <a:latin typeface="Trebuchet MS" panose="020B0603020202020204" pitchFamily="34" charset="0"/>
              </a:endParaRPr>
            </a:p>
          </p:txBody>
        </p:sp>
        <p:cxnSp>
          <p:nvCxnSpPr>
            <p:cNvPr id="36" name="Straight Arrow Connector 35">
              <a:extLst>
                <a:ext uri="{FF2B5EF4-FFF2-40B4-BE49-F238E27FC236}">
                  <a16:creationId xmlns:a16="http://schemas.microsoft.com/office/drawing/2014/main" id="{231076DD-E614-401D-9AFF-68D1E3F146F6}"/>
                </a:ext>
              </a:extLst>
            </p:cNvPr>
            <p:cNvCxnSpPr>
              <a:cxnSpLocks/>
              <a:stCxn id="37" idx="3"/>
            </p:cNvCxnSpPr>
            <p:nvPr/>
          </p:nvCxnSpPr>
          <p:spPr>
            <a:xfrm flipV="1">
              <a:off x="6207320" y="6560435"/>
              <a:ext cx="2079207" cy="6307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AFB3505-000C-4692-8540-504B8A35ED5C}"/>
                </a:ext>
              </a:extLst>
            </p:cNvPr>
            <p:cNvSpPr txBox="1"/>
            <p:nvPr/>
          </p:nvSpPr>
          <p:spPr>
            <a:xfrm>
              <a:off x="3898675" y="7018081"/>
              <a:ext cx="2308645" cy="3461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833" kern="0">
                  <a:solidFill>
                    <a:srgbClr val="FF0000"/>
                  </a:solidFill>
                  <a:latin typeface="Trebuchet MS" pitchFamily="34" charset="0"/>
                </a:rPr>
                <a:t>1 billion parameters</a:t>
              </a:r>
              <a:endParaRPr lang="en-US" sz="1833" kern="0">
                <a:solidFill>
                  <a:srgbClr val="FF0000"/>
                </a:solidFill>
                <a:latin typeface="Trebuchet MS" pitchFamily="34" charset="0"/>
              </a:endParaRPr>
            </a:p>
          </p:txBody>
        </p:sp>
        <p:sp>
          <p:nvSpPr>
            <p:cNvPr id="3" name="TextBox 2">
              <a:extLst>
                <a:ext uri="{FF2B5EF4-FFF2-40B4-BE49-F238E27FC236}">
                  <a16:creationId xmlns:a16="http://schemas.microsoft.com/office/drawing/2014/main" id="{D175F52F-7EF9-EA5D-274D-CF01F760726D}"/>
                </a:ext>
              </a:extLst>
            </p:cNvPr>
            <p:cNvSpPr txBox="1"/>
            <p:nvPr/>
          </p:nvSpPr>
          <p:spPr>
            <a:xfrm>
              <a:off x="7104084" y="5793221"/>
              <a:ext cx="774702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base" latinLnBrk="0" hangingPunct="1">
                <a:lnSpc>
                  <a:spcPct val="90000"/>
                </a:lnSpc>
                <a:spcBef>
                  <a:spcPts val="1500"/>
                </a:spcBef>
                <a:spcAft>
                  <a:spcPts val="1500"/>
                </a:spcAft>
                <a:buClr>
                  <a:srgbClr val="76B900"/>
                </a:buClr>
                <a:buSzPct val="100000"/>
                <a:buFont typeface="Wingdings" panose="05000000000000000000" pitchFamily="2" charset="2"/>
                <a:buNone/>
                <a:tabLst/>
                <a:defRPr/>
              </a:pPr>
              <a:r>
                <a:rPr kumimoji="0" lang="en-GB" sz="2800" b="0" i="0" u="none" strike="noStrike" kern="0" cap="none" spc="0" normalizeH="0" baseline="0" noProof="0" dirty="0">
                  <a:ln>
                    <a:noFill/>
                  </a:ln>
                  <a:solidFill>
                    <a:srgbClr val="FF0000"/>
                  </a:solidFill>
                  <a:effectLst/>
                  <a:uLnTx/>
                  <a:uFillTx/>
                  <a:latin typeface="Trebuchet MS" panose="020B0603020202020204" pitchFamily="34" charset="0"/>
                  <a:ea typeface="+mn-ea"/>
                  <a:cs typeface="+mn-cs"/>
                </a:rPr>
                <a:t>10^9</a:t>
              </a:r>
              <a:r>
                <a:rPr kumimoji="0" lang="en-GB" sz="2800" b="0" i="0" u="none" strike="noStrike" kern="0" cap="none" spc="0" normalizeH="0" baseline="0" noProof="0" dirty="0">
                  <a:ln>
                    <a:noFill/>
                  </a:ln>
                  <a:solidFill>
                    <a:srgbClr val="000000"/>
                  </a:solidFill>
                  <a:effectLst/>
                  <a:uLnTx/>
                  <a:uFillTx/>
                  <a:latin typeface="Trebuchet MS" panose="020B0603020202020204" pitchFamily="34" charset="0"/>
                  <a:ea typeface="+mn-ea"/>
                  <a:cs typeface="+mn-cs"/>
                </a:rPr>
                <a:t> * ( </a:t>
              </a:r>
              <a:r>
                <a:rPr kumimoji="0" lang="en-GB" sz="2800" b="0" i="0" u="none" strike="noStrike" kern="0" cap="none" spc="0" normalizeH="0" baseline="0" noProof="0" dirty="0">
                  <a:ln>
                    <a:noFill/>
                  </a:ln>
                  <a:solidFill>
                    <a:srgbClr val="0071C5"/>
                  </a:solidFill>
                  <a:effectLst/>
                  <a:uLnTx/>
                  <a:uFillTx/>
                  <a:latin typeface="Trebuchet MS" panose="020B0603020202020204" pitchFamily="34" charset="0"/>
                  <a:ea typeface="+mn-ea"/>
                  <a:cs typeface="+mn-cs"/>
                </a:rPr>
                <a:t>2B + 2B </a:t>
              </a:r>
              <a:r>
                <a:rPr kumimoji="0" lang="en-GB" sz="2800" b="0" i="0" u="none" strike="noStrike" kern="0" cap="none" spc="0" normalizeH="0" baseline="0" noProof="0" dirty="0">
                  <a:ln>
                    <a:noFill/>
                  </a:ln>
                  <a:solidFill>
                    <a:srgbClr val="000000"/>
                  </a:solidFill>
                  <a:effectLst/>
                  <a:uLnTx/>
                  <a:uFillTx/>
                  <a:latin typeface="Trebuchet MS" panose="020B0603020202020204" pitchFamily="34" charset="0"/>
                  <a:ea typeface="+mn-ea"/>
                  <a:cs typeface="+mn-cs"/>
                </a:rPr>
                <a:t>+ </a:t>
              </a:r>
              <a:r>
                <a:rPr kumimoji="0" lang="en-GB" sz="2800" b="0" i="0" u="none" strike="noStrike" kern="0" cap="none" spc="0" normalizeH="0" baseline="0" noProof="0" dirty="0">
                  <a:ln>
                    <a:noFill/>
                  </a:ln>
                  <a:solidFill>
                    <a:srgbClr val="890C58"/>
                  </a:solidFill>
                  <a:effectLst/>
                  <a:uLnTx/>
                  <a:uFillTx/>
                  <a:latin typeface="Trebuchet MS" panose="020B0603020202020204" pitchFamily="34" charset="0"/>
                  <a:ea typeface="+mn-ea"/>
                  <a:cs typeface="+mn-cs"/>
                </a:rPr>
                <a:t>12B</a:t>
              </a:r>
              <a:r>
                <a:rPr kumimoji="0" lang="en-GB" sz="2800" b="0" i="0" u="none" strike="noStrike" kern="0" cap="none" spc="0" normalizeH="0" baseline="0" noProof="0" dirty="0">
                  <a:ln>
                    <a:noFill/>
                  </a:ln>
                  <a:solidFill>
                    <a:srgbClr val="000000"/>
                  </a:solidFill>
                  <a:effectLst/>
                  <a:uLnTx/>
                  <a:uFillTx/>
                  <a:latin typeface="Trebuchet MS" panose="020B0603020202020204" pitchFamily="34" charset="0"/>
                  <a:ea typeface="+mn-ea"/>
                  <a:cs typeface="+mn-cs"/>
                </a:rPr>
                <a:t>) = </a:t>
              </a:r>
              <a:r>
                <a:rPr kumimoji="0" lang="en-US" sz="3600" b="1" i="0" u="none" strike="noStrike" kern="0" cap="none" spc="0" normalizeH="0" baseline="0" noProof="0" dirty="0">
                  <a:ln>
                    <a:noFill/>
                  </a:ln>
                  <a:solidFill>
                    <a:srgbClr val="000000"/>
                  </a:solidFill>
                  <a:effectLst/>
                  <a:uLnTx/>
                  <a:uFillTx/>
                  <a:latin typeface="Trebuchet MS" panose="020B0603020202020204" pitchFamily="34" charset="0"/>
                  <a:ea typeface="+mn-ea"/>
                  <a:cs typeface="+mn-cs"/>
                </a:rPr>
                <a:t>14.90GB</a:t>
              </a:r>
              <a:r>
                <a:rPr kumimoji="0" lang="en-GB" sz="3600" b="1" i="0" u="none" strike="noStrike" kern="0" cap="none" spc="0" normalizeH="0" baseline="0" noProof="0" dirty="0">
                  <a:ln>
                    <a:noFill/>
                  </a:ln>
                  <a:solidFill>
                    <a:srgbClr val="000000"/>
                  </a:solidFill>
                  <a:effectLst/>
                  <a:uLnTx/>
                  <a:uFillTx/>
                  <a:latin typeface="Trebuchet MS" panose="020B0603020202020204" pitchFamily="34" charset="0"/>
                  <a:ea typeface="+mn-ea"/>
                  <a:cs typeface="+mn-cs"/>
                </a:rPr>
                <a:t> </a:t>
              </a:r>
            </a:p>
          </p:txBody>
        </p:sp>
      </p:grpSp>
    </p:spTree>
    <p:extLst>
      <p:ext uri="{BB962C8B-B14F-4D97-AF65-F5344CB8AC3E}">
        <p14:creationId xmlns:p14="http://schemas.microsoft.com/office/powerpoint/2010/main" val="1817485393"/>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B65FA-F69B-424B-8D9C-8456B74E949B}"/>
              </a:ext>
            </a:extLst>
          </p:cNvPr>
          <p:cNvSpPr>
            <a:spLocks noGrp="1"/>
          </p:cNvSpPr>
          <p:nvPr>
            <p:ph type="title"/>
          </p:nvPr>
        </p:nvSpPr>
        <p:spPr/>
        <p:txBody>
          <a:bodyPr/>
          <a:lstStyle/>
          <a:p>
            <a:r>
              <a:rPr lang="en-US" sz="4400"/>
              <a:t>Dramatic increase in Model Sizes</a:t>
            </a:r>
          </a:p>
        </p:txBody>
      </p:sp>
      <p:sp>
        <p:nvSpPr>
          <p:cNvPr id="4" name="Text Placeholder 3">
            <a:extLst>
              <a:ext uri="{FF2B5EF4-FFF2-40B4-BE49-F238E27FC236}">
                <a16:creationId xmlns:a16="http://schemas.microsoft.com/office/drawing/2014/main" id="{97319532-F673-4EC1-97D3-F9BF8058BCAD}"/>
              </a:ext>
            </a:extLst>
          </p:cNvPr>
          <p:cNvSpPr>
            <a:spLocks noGrp="1"/>
          </p:cNvSpPr>
          <p:nvPr>
            <p:ph type="body" sz="quarter" idx="10"/>
          </p:nvPr>
        </p:nvSpPr>
        <p:spPr/>
        <p:txBody>
          <a:bodyPr/>
          <a:lstStyle/>
          <a:p>
            <a:r>
              <a:rPr lang="en-GB" sz="3000">
                <a:solidFill>
                  <a:schemeClr val="tx2"/>
                </a:solidFill>
              </a:rPr>
              <a:t>The Trend Continues</a:t>
            </a:r>
            <a:endParaRPr lang="en-US" sz="3000">
              <a:solidFill>
                <a:schemeClr val="tx2"/>
              </a:solidFill>
            </a:endParaRPr>
          </a:p>
        </p:txBody>
      </p:sp>
      <p:pic>
        <p:nvPicPr>
          <p:cNvPr id="5" name="Picture 4">
            <a:extLst>
              <a:ext uri="{FF2B5EF4-FFF2-40B4-BE49-F238E27FC236}">
                <a16:creationId xmlns:a16="http://schemas.microsoft.com/office/drawing/2014/main" id="{ADA47794-9D4D-11B3-B7E1-D489DD533F0F}"/>
              </a:ext>
            </a:extLst>
          </p:cNvPr>
          <p:cNvPicPr>
            <a:picLocks noChangeAspect="1"/>
          </p:cNvPicPr>
          <p:nvPr/>
        </p:nvPicPr>
        <p:blipFill>
          <a:blip r:embed="rId3"/>
          <a:stretch>
            <a:fillRect/>
          </a:stretch>
        </p:blipFill>
        <p:spPr>
          <a:xfrm>
            <a:off x="414727" y="1814322"/>
            <a:ext cx="7927653" cy="7822692"/>
          </a:xfrm>
          <a:prstGeom prst="rect">
            <a:avLst/>
          </a:prstGeom>
        </p:spPr>
      </p:pic>
      <p:sp>
        <p:nvSpPr>
          <p:cNvPr id="3" name="Content Placeholder 4">
            <a:extLst>
              <a:ext uri="{FF2B5EF4-FFF2-40B4-BE49-F238E27FC236}">
                <a16:creationId xmlns:a16="http://schemas.microsoft.com/office/drawing/2014/main" id="{F22A5689-BCC5-2ED8-8B1B-DBBAC5D433C8}"/>
              </a:ext>
            </a:extLst>
          </p:cNvPr>
          <p:cNvSpPr>
            <a:spLocks noGrp="1"/>
          </p:cNvSpPr>
          <p:nvPr>
            <p:ph idx="1"/>
          </p:nvPr>
        </p:nvSpPr>
        <p:spPr>
          <a:xfrm>
            <a:off x="8789803" y="2939796"/>
            <a:ext cx="9185046" cy="5838444"/>
          </a:xfrm>
        </p:spPr>
        <p:txBody>
          <a:bodyPr/>
          <a:lstStyle/>
          <a:p>
            <a:r>
              <a:rPr lang="en-GB" dirty="0"/>
              <a:t>2017 paper – Attention is All you Need introduced the transformer architecture</a:t>
            </a:r>
          </a:p>
          <a:p>
            <a:pPr lvl="1"/>
            <a:r>
              <a:rPr lang="en-GB" dirty="0"/>
              <a:t>Removed the sequential processing dependency of RNNs</a:t>
            </a:r>
          </a:p>
          <a:p>
            <a:pPr lvl="1"/>
            <a:r>
              <a:rPr lang="en-GB" dirty="0"/>
              <a:t>Enabled language models to be trained with parallelism</a:t>
            </a:r>
          </a:p>
          <a:p>
            <a:pPr lvl="1"/>
            <a:r>
              <a:rPr lang="en-GB" dirty="0"/>
              <a:t>Beginning of the Large Model Revolution</a:t>
            </a:r>
          </a:p>
          <a:p>
            <a:r>
              <a:rPr lang="en-GB" dirty="0"/>
              <a:t>BERT from Google in 2019 </a:t>
            </a:r>
          </a:p>
          <a:p>
            <a:pPr lvl="1"/>
            <a:r>
              <a:rPr lang="en-GB" dirty="0"/>
              <a:t>Trained on large corpus of text data and applied embeddings to other tasks</a:t>
            </a:r>
          </a:p>
          <a:p>
            <a:pPr lvl="1"/>
            <a:r>
              <a:rPr lang="en-GB" dirty="0"/>
              <a:t>Popularized finetuning of models to get task specific embeddings</a:t>
            </a:r>
          </a:p>
          <a:p>
            <a:r>
              <a:rPr lang="en-GB" dirty="0"/>
              <a:t>Megatron-LM (NVIDIA) 2021 – showed how to scale training efficiently to thousands of GPUs with model parallelism which led to the explosion of larger models </a:t>
            </a:r>
          </a:p>
          <a:p>
            <a:r>
              <a:rPr lang="en-GB" dirty="0"/>
              <a:t>GPT-3 was the precursor to the popular chat-</a:t>
            </a:r>
            <a:r>
              <a:rPr lang="en-GB" dirty="0" err="1"/>
              <a:t>gpt</a:t>
            </a:r>
            <a:r>
              <a:rPr lang="en-GB" dirty="0"/>
              <a:t> which made LLMs commercially viable</a:t>
            </a:r>
          </a:p>
        </p:txBody>
      </p:sp>
    </p:spTree>
    <p:extLst>
      <p:ext uri="{BB962C8B-B14F-4D97-AF65-F5344CB8AC3E}">
        <p14:creationId xmlns:p14="http://schemas.microsoft.com/office/powerpoint/2010/main" val="3685620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Time</a:t>
            </a:r>
            <a:endParaRPr lang="en-US" sz="6000" b="0"/>
          </a:p>
        </p:txBody>
      </p:sp>
    </p:spTree>
    <p:extLst>
      <p:ext uri="{BB962C8B-B14F-4D97-AF65-F5344CB8AC3E}">
        <p14:creationId xmlns:p14="http://schemas.microsoft.com/office/powerpoint/2010/main" val="157519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1F3A88-154A-487D-9E92-3B5807C2EED2}"/>
              </a:ext>
            </a:extLst>
          </p:cNvPr>
          <p:cNvSpPr>
            <a:spLocks noGrp="1"/>
          </p:cNvSpPr>
          <p:nvPr>
            <p:ph type="title"/>
          </p:nvPr>
        </p:nvSpPr>
        <p:spPr/>
        <p:txBody>
          <a:bodyPr/>
          <a:lstStyle/>
          <a:p>
            <a:pPr fontAlgn="base">
              <a:spcAft>
                <a:spcPct val="0"/>
              </a:spcAft>
            </a:pPr>
            <a:r>
              <a:rPr lang="en-GB" sz="4800" b="0"/>
              <a:t>Scale of compute</a:t>
            </a:r>
            <a:endParaRPr lang="en-US" sz="4800" b="0"/>
          </a:p>
        </p:txBody>
      </p:sp>
      <p:sp>
        <p:nvSpPr>
          <p:cNvPr id="7" name="Text Placeholder 6">
            <a:extLst>
              <a:ext uri="{FF2B5EF4-FFF2-40B4-BE49-F238E27FC236}">
                <a16:creationId xmlns:a16="http://schemas.microsoft.com/office/drawing/2014/main" id="{7E87F3CC-C118-413E-857A-E466B50A7FA4}"/>
              </a:ext>
            </a:extLst>
          </p:cNvPr>
          <p:cNvSpPr>
            <a:spLocks noGrp="1"/>
          </p:cNvSpPr>
          <p:nvPr>
            <p:ph type="body" sz="quarter" idx="10"/>
          </p:nvPr>
        </p:nvSpPr>
        <p:spPr/>
        <p:txBody>
          <a:bodyPr/>
          <a:lstStyle/>
          <a:p>
            <a:r>
              <a:rPr lang="en-GB" sz="3000">
                <a:solidFill>
                  <a:schemeClr val="tx2"/>
                </a:solidFill>
              </a:rPr>
              <a:t>Within reach of most companies</a:t>
            </a:r>
            <a:endParaRPr lang="en-US" sz="3000">
              <a:solidFill>
                <a:schemeClr val="tx2"/>
              </a:solidFill>
            </a:endParaRPr>
          </a:p>
        </p:txBody>
      </p:sp>
      <p:grpSp>
        <p:nvGrpSpPr>
          <p:cNvPr id="2" name="Group 1">
            <a:extLst>
              <a:ext uri="{FF2B5EF4-FFF2-40B4-BE49-F238E27FC236}">
                <a16:creationId xmlns:a16="http://schemas.microsoft.com/office/drawing/2014/main" id="{4CD0B51A-9AB8-422A-9C8E-EABA606B2055}"/>
              </a:ext>
            </a:extLst>
          </p:cNvPr>
          <p:cNvGrpSpPr/>
          <p:nvPr/>
        </p:nvGrpSpPr>
        <p:grpSpPr>
          <a:xfrm>
            <a:off x="835743" y="3437061"/>
            <a:ext cx="17088464" cy="4379583"/>
            <a:chOff x="2313237" y="1982400"/>
            <a:chExt cx="15854113" cy="3837299"/>
          </a:xfrm>
        </p:grpSpPr>
        <p:sp>
          <p:nvSpPr>
            <p:cNvPr id="8" name="TextBox 7">
              <a:extLst>
                <a:ext uri="{FF2B5EF4-FFF2-40B4-BE49-F238E27FC236}">
                  <a16:creationId xmlns:a16="http://schemas.microsoft.com/office/drawing/2014/main" id="{F23553EF-CA19-4782-BFD1-CE4F98617C09}"/>
                </a:ext>
              </a:extLst>
            </p:cNvPr>
            <p:cNvSpPr txBox="1"/>
            <p:nvPr/>
          </p:nvSpPr>
          <p:spPr>
            <a:xfrm>
              <a:off x="14747690" y="1982400"/>
              <a:ext cx="3419660" cy="5493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28625" indent="-428625">
                <a:lnSpc>
                  <a:spcPct val="90000"/>
                </a:lnSpc>
                <a:buFont typeface="Arial" panose="020B0604020202020204" pitchFamily="34" charset="0"/>
                <a:buChar char="•"/>
              </a:pPr>
              <a:r>
                <a:rPr lang="en-GB" sz="1650">
                  <a:solidFill>
                    <a:schemeClr val="bg1"/>
                  </a:solidFill>
                  <a:latin typeface="Trebuchet MS" panose="020B0603020202020204" pitchFamily="34" charset="0"/>
                </a:rPr>
                <a:t>~6 weeks on 1 x DGX A100</a:t>
              </a:r>
            </a:p>
            <a:p>
              <a:pPr marL="428625" indent="-428625">
                <a:lnSpc>
                  <a:spcPct val="90000"/>
                </a:lnSpc>
                <a:buFont typeface="Arial" panose="020B0604020202020204" pitchFamily="34" charset="0"/>
                <a:buChar char="•"/>
              </a:pPr>
              <a:r>
                <a:rPr lang="en-GB" sz="1650">
                  <a:solidFill>
                    <a:schemeClr val="bg1"/>
                  </a:solidFill>
                  <a:latin typeface="Trebuchet MS" panose="020B0603020202020204" pitchFamily="34" charset="0"/>
                </a:rPr>
                <a:t>~2 weeks on 4 x DGX A100</a:t>
              </a:r>
            </a:p>
          </p:txBody>
        </p:sp>
        <p:sp>
          <p:nvSpPr>
            <p:cNvPr id="9" name="TextBox 8">
              <a:extLst>
                <a:ext uri="{FF2B5EF4-FFF2-40B4-BE49-F238E27FC236}">
                  <a16:creationId xmlns:a16="http://schemas.microsoft.com/office/drawing/2014/main" id="{3FCACCC6-0FFE-4C92-B650-393B7C75AFC8}"/>
                </a:ext>
              </a:extLst>
            </p:cNvPr>
            <p:cNvSpPr txBox="1"/>
            <p:nvPr/>
          </p:nvSpPr>
          <p:spPr>
            <a:xfrm>
              <a:off x="14747690" y="4076295"/>
              <a:ext cx="3419660" cy="5493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28625" indent="-428625">
                <a:lnSpc>
                  <a:spcPct val="90000"/>
                </a:lnSpc>
                <a:buFont typeface="Arial" panose="020B0604020202020204" pitchFamily="34" charset="0"/>
                <a:buChar char="•"/>
              </a:pPr>
              <a:r>
                <a:rPr lang="en-GB" sz="1650">
                  <a:solidFill>
                    <a:schemeClr val="bg1"/>
                  </a:solidFill>
                  <a:latin typeface="Trebuchet MS" panose="020B0603020202020204" pitchFamily="34" charset="0"/>
                </a:rPr>
                <a:t>~5 years on 1 x DGX A100</a:t>
              </a:r>
            </a:p>
            <a:p>
              <a:pPr marL="428625" indent="-428625">
                <a:lnSpc>
                  <a:spcPct val="90000"/>
                </a:lnSpc>
                <a:buFont typeface="Arial" panose="020B0604020202020204" pitchFamily="34" charset="0"/>
                <a:buChar char="•"/>
              </a:pPr>
              <a:r>
                <a:rPr lang="en-GB" sz="1650">
                  <a:solidFill>
                    <a:schemeClr val="bg1"/>
                  </a:solidFill>
                  <a:latin typeface="Trebuchet MS" panose="020B0603020202020204" pitchFamily="34" charset="0"/>
                </a:rPr>
                <a:t>~1 year on 4 x DGX A100</a:t>
              </a:r>
            </a:p>
          </p:txBody>
        </p:sp>
        <p:grpSp>
          <p:nvGrpSpPr>
            <p:cNvPr id="10" name="Group 9">
              <a:extLst>
                <a:ext uri="{FF2B5EF4-FFF2-40B4-BE49-F238E27FC236}">
                  <a16:creationId xmlns:a16="http://schemas.microsoft.com/office/drawing/2014/main" id="{3BE203EE-3FC7-4664-A88B-3E33B1303409}"/>
                </a:ext>
              </a:extLst>
            </p:cNvPr>
            <p:cNvGrpSpPr/>
            <p:nvPr/>
          </p:nvGrpSpPr>
          <p:grpSpPr>
            <a:xfrm>
              <a:off x="2313238" y="2133823"/>
              <a:ext cx="11291274" cy="3113411"/>
              <a:chOff x="1207302" y="2647990"/>
              <a:chExt cx="8911014" cy="2532767"/>
            </a:xfrm>
          </p:grpSpPr>
          <p:pic>
            <p:nvPicPr>
              <p:cNvPr id="11" name="Picture 2">
                <a:extLst>
                  <a:ext uri="{FF2B5EF4-FFF2-40B4-BE49-F238E27FC236}">
                    <a16:creationId xmlns:a16="http://schemas.microsoft.com/office/drawing/2014/main" id="{14CFE74C-EF72-4679-9EAB-966D1EB1D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922" y="2647990"/>
                <a:ext cx="8903394" cy="253276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365A4C2-D3F5-442F-8085-F55A98CDFDAE}"/>
                  </a:ext>
                </a:extLst>
              </p:cNvPr>
              <p:cNvSpPr/>
              <p:nvPr/>
            </p:nvSpPr>
            <p:spPr>
              <a:xfrm>
                <a:off x="1207302" y="3146210"/>
                <a:ext cx="8903394" cy="225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AC35A55-725F-4F8A-9BD6-B8E29431700E}"/>
                  </a:ext>
                </a:extLst>
              </p:cNvPr>
              <p:cNvSpPr/>
              <p:nvPr/>
            </p:nvSpPr>
            <p:spPr>
              <a:xfrm>
                <a:off x="1207302" y="4338933"/>
                <a:ext cx="8903394" cy="225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4" name="Straight Arrow Connector 13">
              <a:extLst>
                <a:ext uri="{FF2B5EF4-FFF2-40B4-BE49-F238E27FC236}">
                  <a16:creationId xmlns:a16="http://schemas.microsoft.com/office/drawing/2014/main" id="{DFA71CAD-0C58-4CDF-B461-B26FC788FA9B}"/>
                </a:ext>
              </a:extLst>
            </p:cNvPr>
            <p:cNvCxnSpPr>
              <a:cxnSpLocks/>
              <a:stCxn id="13" idx="3"/>
              <a:endCxn id="9" idx="1"/>
            </p:cNvCxnSpPr>
            <p:nvPr/>
          </p:nvCxnSpPr>
          <p:spPr>
            <a:xfrm>
              <a:off x="13594857" y="4350985"/>
              <a:ext cx="1152833"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F0E96C-BDF0-473C-9E5B-24B38EDEDEB2}"/>
                </a:ext>
              </a:extLst>
            </p:cNvPr>
            <p:cNvCxnSpPr>
              <a:cxnSpLocks/>
              <a:stCxn id="12" idx="3"/>
              <a:endCxn id="8" idx="1"/>
            </p:cNvCxnSpPr>
            <p:nvPr/>
          </p:nvCxnSpPr>
          <p:spPr>
            <a:xfrm flipV="1">
              <a:off x="13594857" y="2257091"/>
              <a:ext cx="1152833" cy="6277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CA8A42-613B-4602-8B61-78DDC3896DEA}"/>
                </a:ext>
              </a:extLst>
            </p:cNvPr>
            <p:cNvSpPr txBox="1"/>
            <p:nvPr/>
          </p:nvSpPr>
          <p:spPr>
            <a:xfrm>
              <a:off x="2322894" y="5305678"/>
              <a:ext cx="11271963" cy="34624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spcBef>
                  <a:spcPts val="0"/>
                </a:spcBef>
                <a:spcAft>
                  <a:spcPts val="0"/>
                </a:spcAft>
              </a:pPr>
              <a:r>
                <a:rPr lang="en-GB" sz="1650">
                  <a:solidFill>
                    <a:srgbClr val="000000"/>
                  </a:solidFill>
                  <a:latin typeface="Trebuchet MS" panose="020B0603020202020204" pitchFamily="34" charset="0"/>
                </a:rPr>
                <a:t>Weak scaling throughput for GPT models ranging from 1 billion to 1 trillion parameters.</a:t>
              </a:r>
              <a:endParaRPr lang="en-GB" sz="1650"/>
            </a:p>
          </p:txBody>
        </p:sp>
        <p:sp>
          <p:nvSpPr>
            <p:cNvPr id="17" name="TextBox 16">
              <a:extLst>
                <a:ext uri="{FF2B5EF4-FFF2-40B4-BE49-F238E27FC236}">
                  <a16:creationId xmlns:a16="http://schemas.microsoft.com/office/drawing/2014/main" id="{3B971907-96BD-4CA7-BD06-CFA52095A5D7}"/>
                </a:ext>
              </a:extLst>
            </p:cNvPr>
            <p:cNvSpPr txBox="1"/>
            <p:nvPr/>
          </p:nvSpPr>
          <p:spPr>
            <a:xfrm>
              <a:off x="14747690" y="5270318"/>
              <a:ext cx="3419660" cy="5493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28625" indent="-428625">
                <a:lnSpc>
                  <a:spcPct val="90000"/>
                </a:lnSpc>
                <a:buFont typeface="Arial" panose="020B0604020202020204" pitchFamily="34" charset="0"/>
                <a:buChar char="•"/>
              </a:pPr>
              <a:r>
                <a:rPr lang="en-GB" sz="1650">
                  <a:solidFill>
                    <a:schemeClr val="bg1"/>
                  </a:solidFill>
                  <a:latin typeface="Trebuchet MS" panose="020B0603020202020204" pitchFamily="34" charset="0"/>
                </a:rPr>
                <a:t>~69 years on 1 x DGX A100</a:t>
              </a:r>
            </a:p>
            <a:p>
              <a:pPr marL="428625" indent="-428625">
                <a:lnSpc>
                  <a:spcPct val="90000"/>
                </a:lnSpc>
                <a:buFont typeface="Arial" panose="020B0604020202020204" pitchFamily="34" charset="0"/>
                <a:buChar char="•"/>
              </a:pPr>
              <a:r>
                <a:rPr lang="en-GB" sz="1650">
                  <a:solidFill>
                    <a:schemeClr val="bg1"/>
                  </a:solidFill>
                  <a:latin typeface="Trebuchet MS" panose="020B0603020202020204" pitchFamily="34" charset="0"/>
                </a:rPr>
                <a:t>~17 year on 4 x DGX A100</a:t>
              </a:r>
            </a:p>
          </p:txBody>
        </p:sp>
        <p:sp>
          <p:nvSpPr>
            <p:cNvPr id="18" name="Rectangle 17">
              <a:extLst>
                <a:ext uri="{FF2B5EF4-FFF2-40B4-BE49-F238E27FC236}">
                  <a16:creationId xmlns:a16="http://schemas.microsoft.com/office/drawing/2014/main" id="{55A8B844-3FE7-4DF5-856D-889587A4E1B4}"/>
                </a:ext>
              </a:extLst>
            </p:cNvPr>
            <p:cNvSpPr/>
            <p:nvPr/>
          </p:nvSpPr>
          <p:spPr>
            <a:xfrm>
              <a:off x="2318262" y="4955815"/>
              <a:ext cx="11281619" cy="277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Arrow Connector 18">
              <a:extLst>
                <a:ext uri="{FF2B5EF4-FFF2-40B4-BE49-F238E27FC236}">
                  <a16:creationId xmlns:a16="http://schemas.microsoft.com/office/drawing/2014/main" id="{92424E3D-4B01-4152-BA3F-6D3F0E457F59}"/>
                </a:ext>
              </a:extLst>
            </p:cNvPr>
            <p:cNvCxnSpPr>
              <a:cxnSpLocks/>
              <a:stCxn id="18" idx="3"/>
              <a:endCxn id="17" idx="1"/>
            </p:cNvCxnSpPr>
            <p:nvPr/>
          </p:nvCxnSpPr>
          <p:spPr>
            <a:xfrm>
              <a:off x="13599881" y="5094381"/>
              <a:ext cx="1147809" cy="4506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D85EC84-38E1-4B08-BF6F-3B9D60A4923D}"/>
                </a:ext>
              </a:extLst>
            </p:cNvPr>
            <p:cNvSpPr/>
            <p:nvPr/>
          </p:nvSpPr>
          <p:spPr>
            <a:xfrm>
              <a:off x="2313237" y="3483301"/>
              <a:ext cx="11281619" cy="277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645C0E9-1C92-4D1D-86E2-75704E899269}"/>
                </a:ext>
              </a:extLst>
            </p:cNvPr>
            <p:cNvSpPr txBox="1"/>
            <p:nvPr/>
          </p:nvSpPr>
          <p:spPr>
            <a:xfrm>
              <a:off x="14747690" y="3156839"/>
              <a:ext cx="3419660" cy="5493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428625" indent="-428625">
                <a:lnSpc>
                  <a:spcPct val="90000"/>
                </a:lnSpc>
                <a:buFont typeface="Arial" panose="020B0604020202020204" pitchFamily="34" charset="0"/>
                <a:buChar char="•"/>
              </a:pPr>
              <a:r>
                <a:rPr lang="en-GB" sz="1650">
                  <a:solidFill>
                    <a:schemeClr val="bg1"/>
                  </a:solidFill>
                  <a:latin typeface="Trebuchet MS" panose="020B0603020202020204" pitchFamily="34" charset="0"/>
                </a:rPr>
                <a:t>~65 weeks on 1 x DGX A100</a:t>
              </a:r>
            </a:p>
            <a:p>
              <a:pPr marL="428625" indent="-428625">
                <a:lnSpc>
                  <a:spcPct val="90000"/>
                </a:lnSpc>
                <a:buFont typeface="Arial" panose="020B0604020202020204" pitchFamily="34" charset="0"/>
                <a:buChar char="•"/>
              </a:pPr>
              <a:r>
                <a:rPr lang="en-GB" sz="1650">
                  <a:solidFill>
                    <a:schemeClr val="bg1"/>
                  </a:solidFill>
                  <a:latin typeface="Trebuchet MS" panose="020B0603020202020204" pitchFamily="34" charset="0"/>
                </a:rPr>
                <a:t>~16 weeks on 4 x DGX A100</a:t>
              </a:r>
            </a:p>
          </p:txBody>
        </p:sp>
        <p:cxnSp>
          <p:nvCxnSpPr>
            <p:cNvPr id="22" name="Straight Arrow Connector 21">
              <a:extLst>
                <a:ext uri="{FF2B5EF4-FFF2-40B4-BE49-F238E27FC236}">
                  <a16:creationId xmlns:a16="http://schemas.microsoft.com/office/drawing/2014/main" id="{C4848527-5B7C-4E06-B51C-29A4A081529B}"/>
                </a:ext>
              </a:extLst>
            </p:cNvPr>
            <p:cNvCxnSpPr>
              <a:cxnSpLocks/>
              <a:stCxn id="20" idx="3"/>
              <a:endCxn id="21" idx="1"/>
            </p:cNvCxnSpPr>
            <p:nvPr/>
          </p:nvCxnSpPr>
          <p:spPr>
            <a:xfrm flipV="1">
              <a:off x="13594856" y="3431530"/>
              <a:ext cx="1152834" cy="1903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663A1803-580D-AA96-B282-158E3D615B4B}"/>
              </a:ext>
            </a:extLst>
          </p:cNvPr>
          <p:cNvSpPr txBox="1"/>
          <p:nvPr/>
        </p:nvSpPr>
        <p:spPr>
          <a:xfrm>
            <a:off x="69096" y="9548686"/>
            <a:ext cx="14803758" cy="64633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i="0">
                <a:solidFill>
                  <a:schemeClr val="tx2"/>
                </a:solidFill>
                <a:effectLst/>
              </a:rPr>
              <a:t>Narayanan, Deepak, et al. "</a:t>
            </a:r>
            <a:r>
              <a:rPr lang="en-US" b="1" i="0">
                <a:solidFill>
                  <a:schemeClr val="tx2"/>
                </a:solidFill>
                <a:effectLst/>
              </a:rPr>
              <a:t>Efficient large-scale language model training on GPU clusters using </a:t>
            </a:r>
            <a:r>
              <a:rPr lang="en-US" b="1" i="0" err="1">
                <a:solidFill>
                  <a:schemeClr val="tx2"/>
                </a:solidFill>
                <a:effectLst/>
              </a:rPr>
              <a:t>megatron</a:t>
            </a:r>
            <a:r>
              <a:rPr lang="en-US" b="1" i="0">
                <a:solidFill>
                  <a:schemeClr val="tx2"/>
                </a:solidFill>
                <a:effectLst/>
              </a:rPr>
              <a:t>-LM</a:t>
            </a:r>
            <a:r>
              <a:rPr lang="en-US" b="0" i="0">
                <a:solidFill>
                  <a:schemeClr val="tx2"/>
                </a:solidFill>
                <a:effectLst/>
              </a:rPr>
              <a:t>." </a:t>
            </a:r>
            <a:r>
              <a:rPr lang="en-US" b="0" i="1">
                <a:solidFill>
                  <a:schemeClr val="tx2"/>
                </a:solidFill>
                <a:effectLst/>
              </a:rPr>
              <a:t>Proceedings of the International Conference for High Performance Computing, Networking, Storage and Analysis</a:t>
            </a:r>
            <a:r>
              <a:rPr lang="en-US" b="0" i="0">
                <a:solidFill>
                  <a:schemeClr val="tx2"/>
                </a:solidFill>
                <a:effectLst/>
              </a:rPr>
              <a:t>. 2021.</a:t>
            </a:r>
            <a:endParaRPr lang="en-US">
              <a:solidFill>
                <a:schemeClr val="tx2"/>
              </a:solidFill>
            </a:endParaRPr>
          </a:p>
        </p:txBody>
      </p:sp>
      <p:sp>
        <p:nvSpPr>
          <p:cNvPr id="3" name="TextBox 2">
            <a:extLst>
              <a:ext uri="{FF2B5EF4-FFF2-40B4-BE49-F238E27FC236}">
                <a16:creationId xmlns:a16="http://schemas.microsoft.com/office/drawing/2014/main" id="{AE5DF13C-BEFD-CE8D-2874-8D1E0A870DAB}"/>
              </a:ext>
            </a:extLst>
          </p:cNvPr>
          <p:cNvSpPr txBox="1"/>
          <p:nvPr/>
        </p:nvSpPr>
        <p:spPr>
          <a:xfrm>
            <a:off x="846151" y="8300568"/>
            <a:ext cx="12423594"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Scaling up of training is a form of time compression enabling faster time to convergence</a:t>
            </a:r>
          </a:p>
        </p:txBody>
      </p:sp>
    </p:spTree>
    <p:extLst>
      <p:ext uri="{BB962C8B-B14F-4D97-AF65-F5344CB8AC3E}">
        <p14:creationId xmlns:p14="http://schemas.microsoft.com/office/powerpoint/2010/main" val="1887295783"/>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Choose model size?</a:t>
            </a:r>
            <a:endParaRPr lang="en-US" sz="6000" b="0"/>
          </a:p>
        </p:txBody>
      </p:sp>
    </p:spTree>
    <p:extLst>
      <p:ext uri="{BB962C8B-B14F-4D97-AF65-F5344CB8AC3E}">
        <p14:creationId xmlns:p14="http://schemas.microsoft.com/office/powerpoint/2010/main" val="212015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800"/>
              <a:t>Predictability of large models</a:t>
            </a:r>
            <a:endParaRPr lang="en-US" sz="48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GB" sz="3000">
                <a:solidFill>
                  <a:schemeClr val="tx2"/>
                </a:solidFill>
              </a:rPr>
              <a:t>Optimal Model size given a compute budget</a:t>
            </a:r>
            <a:endParaRPr lang="en-US" sz="3000">
              <a:solidFill>
                <a:schemeClr val="tx2"/>
              </a:solidFill>
            </a:endParaRPr>
          </a:p>
        </p:txBody>
      </p:sp>
      <p:pic>
        <p:nvPicPr>
          <p:cNvPr id="11" name="Picture 10">
            <a:extLst>
              <a:ext uri="{FF2B5EF4-FFF2-40B4-BE49-F238E27FC236}">
                <a16:creationId xmlns:a16="http://schemas.microsoft.com/office/drawing/2014/main" id="{FDC9251A-6A54-4534-B314-F2449F4B03D3}"/>
              </a:ext>
            </a:extLst>
          </p:cNvPr>
          <p:cNvPicPr>
            <a:picLocks noChangeAspect="1"/>
          </p:cNvPicPr>
          <p:nvPr/>
        </p:nvPicPr>
        <p:blipFill>
          <a:blip r:embed="rId4">
            <a:alphaModFix/>
          </a:blip>
          <a:stretch>
            <a:fillRect/>
          </a:stretch>
        </p:blipFill>
        <p:spPr>
          <a:xfrm>
            <a:off x="8536008" y="2527419"/>
            <a:ext cx="9140378" cy="4494737"/>
          </a:xfrm>
          <a:prstGeom prst="roundRect">
            <a:avLst>
              <a:gd name="adj" fmla="val 875"/>
            </a:avLst>
          </a:prstGeom>
          <a:noFill/>
          <a:ln>
            <a:noFill/>
          </a:ln>
          <a:effectLst>
            <a:outerShdw blurRad="57150" dist="19050" dir="5400000" algn="bl" rotWithShape="0">
              <a:srgbClr val="000000">
                <a:alpha val="50000"/>
              </a:srgbClr>
            </a:outerShdw>
          </a:effectLst>
        </p:spPr>
      </p:pic>
      <p:sp>
        <p:nvSpPr>
          <p:cNvPr id="13" name="TextBox 12">
            <a:extLst>
              <a:ext uri="{FF2B5EF4-FFF2-40B4-BE49-F238E27FC236}">
                <a16:creationId xmlns:a16="http://schemas.microsoft.com/office/drawing/2014/main" id="{BB41998B-6803-4070-96DB-6B1220C16922}"/>
              </a:ext>
            </a:extLst>
          </p:cNvPr>
          <p:cNvSpPr txBox="1"/>
          <p:nvPr/>
        </p:nvSpPr>
        <p:spPr>
          <a:xfrm>
            <a:off x="168676" y="9630185"/>
            <a:ext cx="14079217" cy="584775"/>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0" i="0" err="1">
                <a:solidFill>
                  <a:schemeClr val="tx2"/>
                </a:solidFill>
                <a:effectLst/>
              </a:rPr>
              <a:t>Henighan</a:t>
            </a:r>
            <a:r>
              <a:rPr lang="en-US" sz="1600" b="0" i="0">
                <a:solidFill>
                  <a:schemeClr val="tx2"/>
                </a:solidFill>
                <a:effectLst/>
              </a:rPr>
              <a:t>, Tom, et al. "</a:t>
            </a:r>
            <a:r>
              <a:rPr lang="en-US" sz="1600" b="1" i="0">
                <a:solidFill>
                  <a:schemeClr val="tx2"/>
                </a:solidFill>
                <a:effectLst/>
              </a:rPr>
              <a:t>Scaling laws for autoregressive generative modeling</a:t>
            </a:r>
            <a:r>
              <a:rPr lang="en-US" sz="1600" b="0" i="0">
                <a:solidFill>
                  <a:schemeClr val="tx2"/>
                </a:solidFill>
                <a:effectLst/>
              </a:rPr>
              <a:t>." </a:t>
            </a:r>
            <a:r>
              <a:rPr lang="en-US" sz="1600" b="0" i="1" err="1">
                <a:solidFill>
                  <a:schemeClr val="tx2"/>
                </a:solidFill>
                <a:effectLst/>
              </a:rPr>
              <a:t>arXiv</a:t>
            </a:r>
            <a:r>
              <a:rPr lang="en-US" sz="1600" b="0" i="1">
                <a:solidFill>
                  <a:schemeClr val="tx2"/>
                </a:solidFill>
                <a:effectLst/>
              </a:rPr>
              <a:t> preprint arXiv:2010.14701</a:t>
            </a:r>
            <a:r>
              <a:rPr lang="en-US" sz="1600" b="0" i="0">
                <a:solidFill>
                  <a:schemeClr val="tx2"/>
                </a:solidFill>
                <a:effectLst/>
              </a:rPr>
              <a:t> (2020).</a:t>
            </a:r>
            <a:endParaRPr lang="en-US" sz="1600" b="0" i="0">
              <a:solidFill>
                <a:schemeClr val="tx2"/>
              </a:solidFill>
              <a:effectLst/>
              <a:latin typeface="Arial" panose="020B0604020202020204" pitchFamily="34" charset="0"/>
            </a:endParaRPr>
          </a:p>
          <a:p>
            <a:r>
              <a:rPr lang="en-US" sz="1600" b="0" i="0">
                <a:solidFill>
                  <a:schemeClr val="tx2"/>
                </a:solidFill>
                <a:effectLst/>
                <a:latin typeface="Arial" panose="020B0604020202020204" pitchFamily="34" charset="0"/>
              </a:rPr>
              <a:t>Hoffmann, Jordan, et al. "</a:t>
            </a:r>
            <a:r>
              <a:rPr lang="en-US" sz="1600" b="1" i="0">
                <a:solidFill>
                  <a:schemeClr val="tx2"/>
                </a:solidFill>
                <a:effectLst/>
                <a:latin typeface="Arial" panose="020B0604020202020204" pitchFamily="34" charset="0"/>
              </a:rPr>
              <a:t>Training Compute-Optimal Large Language Models</a:t>
            </a:r>
            <a:r>
              <a:rPr lang="en-US" sz="1600" b="0" i="0">
                <a:solidFill>
                  <a:schemeClr val="tx2"/>
                </a:solidFill>
                <a:effectLst/>
                <a:latin typeface="Arial" panose="020B0604020202020204" pitchFamily="34" charset="0"/>
              </a:rPr>
              <a:t>." </a:t>
            </a:r>
            <a:r>
              <a:rPr lang="en-US" sz="1600" b="0" i="1" err="1">
                <a:solidFill>
                  <a:schemeClr val="tx2"/>
                </a:solidFill>
                <a:effectLst/>
                <a:latin typeface="Arial" panose="020B0604020202020204" pitchFamily="34" charset="0"/>
              </a:rPr>
              <a:t>arXiv</a:t>
            </a:r>
            <a:r>
              <a:rPr lang="en-US" sz="1600" b="0" i="1">
                <a:solidFill>
                  <a:schemeClr val="tx2"/>
                </a:solidFill>
                <a:effectLst/>
                <a:latin typeface="Arial" panose="020B0604020202020204" pitchFamily="34" charset="0"/>
              </a:rPr>
              <a:t> preprint arXiv:2203.15556</a:t>
            </a:r>
            <a:r>
              <a:rPr lang="en-US" sz="1600" b="0" i="0">
                <a:solidFill>
                  <a:schemeClr val="tx2"/>
                </a:solidFill>
                <a:effectLst/>
                <a:latin typeface="Arial" panose="020B0604020202020204" pitchFamily="34" charset="0"/>
              </a:rPr>
              <a:t> (2022).</a:t>
            </a:r>
            <a:endParaRPr lang="en-US" sz="1600">
              <a:solidFill>
                <a:schemeClr val="tx2"/>
              </a:solidFill>
            </a:endParaRPr>
          </a:p>
        </p:txBody>
      </p:sp>
      <p:pic>
        <p:nvPicPr>
          <p:cNvPr id="3" name="Picture 2">
            <a:extLst>
              <a:ext uri="{FF2B5EF4-FFF2-40B4-BE49-F238E27FC236}">
                <a16:creationId xmlns:a16="http://schemas.microsoft.com/office/drawing/2014/main" id="{0A142BDF-134F-133A-2F8F-D0E4A7A9C939}"/>
              </a:ext>
            </a:extLst>
          </p:cNvPr>
          <p:cNvPicPr>
            <a:picLocks noChangeAspect="1"/>
          </p:cNvPicPr>
          <p:nvPr/>
        </p:nvPicPr>
        <p:blipFill rotWithShape="1">
          <a:blip r:embed="rId5">
            <a:alphaModFix/>
          </a:blip>
          <a:srcRect l="6035" r="9676"/>
          <a:stretch/>
        </p:blipFill>
        <p:spPr>
          <a:xfrm>
            <a:off x="655058" y="2500884"/>
            <a:ext cx="7635219" cy="4521272"/>
          </a:xfrm>
          <a:prstGeom prst="roundRect">
            <a:avLst>
              <a:gd name="adj" fmla="val 875"/>
            </a:avLst>
          </a:prstGeom>
          <a:noFill/>
          <a:ln>
            <a:noFill/>
          </a:ln>
          <a:effectLst>
            <a:outerShdw blurRad="57150" dist="19050" dir="5400000" algn="bl" rotWithShape="0">
              <a:srgbClr val="000000">
                <a:alpha val="50000"/>
              </a:srgbClr>
            </a:outerShdw>
          </a:effectLst>
        </p:spPr>
      </p:pic>
      <p:sp>
        <p:nvSpPr>
          <p:cNvPr id="5" name="TextBox 4">
            <a:extLst>
              <a:ext uri="{FF2B5EF4-FFF2-40B4-BE49-F238E27FC236}">
                <a16:creationId xmlns:a16="http://schemas.microsoft.com/office/drawing/2014/main" id="{5FBA590B-D938-5BC2-71E0-837CAA728219}"/>
              </a:ext>
            </a:extLst>
          </p:cNvPr>
          <p:cNvSpPr txBox="1"/>
          <p:nvPr/>
        </p:nvSpPr>
        <p:spPr>
          <a:xfrm>
            <a:off x="655058" y="7196803"/>
            <a:ext cx="7635219"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For a given compute budget you can estimate to optimal model size to train across different domains</a:t>
            </a:r>
          </a:p>
        </p:txBody>
      </p:sp>
      <p:sp>
        <p:nvSpPr>
          <p:cNvPr id="6" name="TextBox 5">
            <a:extLst>
              <a:ext uri="{FF2B5EF4-FFF2-40B4-BE49-F238E27FC236}">
                <a16:creationId xmlns:a16="http://schemas.microsoft.com/office/drawing/2014/main" id="{05C971B7-4830-81CA-D343-29DC8B2B5B37}"/>
              </a:ext>
            </a:extLst>
          </p:cNvPr>
          <p:cNvSpPr txBox="1"/>
          <p:nvPr/>
        </p:nvSpPr>
        <p:spPr>
          <a:xfrm>
            <a:off x="8290277" y="7190475"/>
            <a:ext cx="9751992"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bg1"/>
                </a:solidFill>
                <a:latin typeface="Trebuchet MS" panose="020B0603020202020204" pitchFamily="34" charset="0"/>
              </a:rPr>
              <a:t>For a given compute budget you can estimate to optimal model size and number of tokens needed to achieve a specific loss value</a:t>
            </a:r>
          </a:p>
        </p:txBody>
      </p:sp>
    </p:spTree>
    <p:extLst>
      <p:ext uri="{BB962C8B-B14F-4D97-AF65-F5344CB8AC3E}">
        <p14:creationId xmlns:p14="http://schemas.microsoft.com/office/powerpoint/2010/main" val="357474586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The challenges</a:t>
            </a:r>
            <a:endParaRPr lang="en-US" sz="6000" b="0"/>
          </a:p>
        </p:txBody>
      </p:sp>
    </p:spTree>
    <p:extLst>
      <p:ext uri="{BB962C8B-B14F-4D97-AF65-F5344CB8AC3E}">
        <p14:creationId xmlns:p14="http://schemas.microsoft.com/office/powerpoint/2010/main" val="299753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3A90D38-304B-45AA-8A05-DDF278015124}"/>
              </a:ext>
            </a:extLst>
          </p:cNvPr>
          <p:cNvGrpSpPr/>
          <p:nvPr/>
        </p:nvGrpSpPr>
        <p:grpSpPr>
          <a:xfrm>
            <a:off x="3758311" y="3261348"/>
            <a:ext cx="10771378" cy="5076110"/>
            <a:chOff x="2816970" y="3505964"/>
            <a:chExt cx="10771378" cy="5076110"/>
          </a:xfrm>
        </p:grpSpPr>
        <p:sp>
          <p:nvSpPr>
            <p:cNvPr id="5" name="Oval 4">
              <a:extLst>
                <a:ext uri="{FF2B5EF4-FFF2-40B4-BE49-F238E27FC236}">
                  <a16:creationId xmlns:a16="http://schemas.microsoft.com/office/drawing/2014/main" id="{5A27C78A-87BB-4EE0-95DB-2D01F2FA8216}"/>
                </a:ext>
              </a:extLst>
            </p:cNvPr>
            <p:cNvSpPr/>
            <p:nvPr/>
          </p:nvSpPr>
          <p:spPr>
            <a:xfrm>
              <a:off x="2816970" y="5409862"/>
              <a:ext cx="3386763" cy="17589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Algorithms</a:t>
              </a:r>
              <a:endParaRPr lang="en-US"/>
            </a:p>
          </p:txBody>
        </p:sp>
        <p:sp>
          <p:nvSpPr>
            <p:cNvPr id="14" name="Oval 13">
              <a:extLst>
                <a:ext uri="{FF2B5EF4-FFF2-40B4-BE49-F238E27FC236}">
                  <a16:creationId xmlns:a16="http://schemas.microsoft.com/office/drawing/2014/main" id="{C18E4AB5-F3FA-416B-814B-45F9F16DB54A}"/>
                </a:ext>
              </a:extLst>
            </p:cNvPr>
            <p:cNvSpPr/>
            <p:nvPr/>
          </p:nvSpPr>
          <p:spPr>
            <a:xfrm>
              <a:off x="8508204" y="3505964"/>
              <a:ext cx="3386763" cy="17589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Tools </a:t>
              </a:r>
            </a:p>
            <a:p>
              <a:pPr algn="ctr"/>
              <a:r>
                <a:rPr lang="en-GB"/>
                <a:t>(GPU Utilisation, Memory footprint)</a:t>
              </a:r>
              <a:endParaRPr lang="en-US"/>
            </a:p>
          </p:txBody>
        </p:sp>
        <p:sp>
          <p:nvSpPr>
            <p:cNvPr id="15" name="Oval 14">
              <a:extLst>
                <a:ext uri="{FF2B5EF4-FFF2-40B4-BE49-F238E27FC236}">
                  <a16:creationId xmlns:a16="http://schemas.microsoft.com/office/drawing/2014/main" id="{A411A5BB-7356-4303-A1E7-C4F961024F2A}"/>
                </a:ext>
              </a:extLst>
            </p:cNvPr>
            <p:cNvSpPr/>
            <p:nvPr/>
          </p:nvSpPr>
          <p:spPr>
            <a:xfrm>
              <a:off x="10201585" y="5409861"/>
              <a:ext cx="3386763" cy="17589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Inference</a:t>
              </a:r>
              <a:endParaRPr lang="en-US"/>
            </a:p>
          </p:txBody>
        </p:sp>
        <p:sp>
          <p:nvSpPr>
            <p:cNvPr id="16" name="Oval 15">
              <a:extLst>
                <a:ext uri="{FF2B5EF4-FFF2-40B4-BE49-F238E27FC236}">
                  <a16:creationId xmlns:a16="http://schemas.microsoft.com/office/drawing/2014/main" id="{62A5AAF2-277C-4C85-A262-BC948D2EE98F}"/>
                </a:ext>
              </a:extLst>
            </p:cNvPr>
            <p:cNvSpPr/>
            <p:nvPr/>
          </p:nvSpPr>
          <p:spPr>
            <a:xfrm>
              <a:off x="6509277" y="6823165"/>
              <a:ext cx="3386763" cy="17589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Systems </a:t>
              </a:r>
            </a:p>
            <a:p>
              <a:pPr algn="ctr"/>
              <a:r>
                <a:rPr lang="en-GB"/>
                <a:t>(Compute, Communication, Storage, Operations)</a:t>
              </a:r>
              <a:endParaRPr lang="en-US"/>
            </a:p>
          </p:txBody>
        </p:sp>
        <p:sp>
          <p:nvSpPr>
            <p:cNvPr id="17" name="Oval 16">
              <a:extLst>
                <a:ext uri="{FF2B5EF4-FFF2-40B4-BE49-F238E27FC236}">
                  <a16:creationId xmlns:a16="http://schemas.microsoft.com/office/drawing/2014/main" id="{DF746D9D-75DB-4D06-BE00-CB0516D1291F}"/>
                </a:ext>
              </a:extLst>
            </p:cNvPr>
            <p:cNvSpPr/>
            <p:nvPr/>
          </p:nvSpPr>
          <p:spPr>
            <a:xfrm>
              <a:off x="4514727" y="3505964"/>
              <a:ext cx="3386763" cy="17589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Data</a:t>
              </a:r>
              <a:endParaRPr lang="en-US"/>
            </a:p>
          </p:txBody>
        </p:sp>
      </p:grpSp>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800"/>
              <a:t>Key challenges</a:t>
            </a:r>
            <a:endParaRPr lang="en-US" sz="48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GB" sz="3000">
                <a:solidFill>
                  <a:schemeClr val="tx2"/>
                </a:solidFill>
              </a:rPr>
              <a:t>Large models require large execution time – catastrophic impact of bottlenecks</a:t>
            </a:r>
            <a:endParaRPr lang="en-US" sz="3000">
              <a:solidFill>
                <a:schemeClr val="tx2"/>
              </a:solidFill>
            </a:endParaRPr>
          </a:p>
        </p:txBody>
      </p:sp>
      <p:sp>
        <p:nvSpPr>
          <p:cNvPr id="18" name="Oval 17">
            <a:extLst>
              <a:ext uri="{FF2B5EF4-FFF2-40B4-BE49-F238E27FC236}">
                <a16:creationId xmlns:a16="http://schemas.microsoft.com/office/drawing/2014/main" id="{AE06AB29-5A4F-4570-8006-37F5263F96F3}"/>
              </a:ext>
            </a:extLst>
          </p:cNvPr>
          <p:cNvSpPr/>
          <p:nvPr/>
        </p:nvSpPr>
        <p:spPr>
          <a:xfrm>
            <a:off x="6834476" y="4572296"/>
            <a:ext cx="4493600" cy="2351858"/>
          </a:xfrm>
          <a:prstGeom prst="ellipse">
            <a:avLst/>
          </a:prstGeom>
          <a:solidFill>
            <a:srgbClr val="76B900">
              <a:alpha val="60000"/>
            </a:srgbClr>
          </a:solid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a:t>! Time !</a:t>
            </a:r>
            <a:endParaRPr lang="en-US" sz="4000"/>
          </a:p>
        </p:txBody>
      </p:sp>
    </p:spTree>
    <p:extLst>
      <p:ext uri="{BB962C8B-B14F-4D97-AF65-F5344CB8AC3E}">
        <p14:creationId xmlns:p14="http://schemas.microsoft.com/office/powerpoint/2010/main" val="2128436589"/>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Part 1</a:t>
            </a:r>
            <a:endParaRPr lang="en-US"/>
          </a:p>
        </p:txBody>
      </p:sp>
      <p:sp>
        <p:nvSpPr>
          <p:cNvPr id="3" name="Rectangle: Rounded Corners 2">
            <a:extLst>
              <a:ext uri="{FF2B5EF4-FFF2-40B4-BE49-F238E27FC236}">
                <a16:creationId xmlns:a16="http://schemas.microsoft.com/office/drawing/2014/main" id="{F7C891FF-1983-40ED-8335-593865F47235}"/>
              </a:ext>
            </a:extLst>
          </p:cNvPr>
          <p:cNvSpPr/>
          <p:nvPr/>
        </p:nvSpPr>
        <p:spPr>
          <a:xfrm>
            <a:off x="7393183" y="1473524"/>
            <a:ext cx="10423056" cy="2900453"/>
          </a:xfrm>
          <a:prstGeom prst="roundRect">
            <a:avLst/>
          </a:prstGeom>
          <a:solidFill>
            <a:schemeClr val="tx1">
              <a:lumMod val="95000"/>
            </a:schemeClr>
          </a:solid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BE1C57-0AFE-4FE9-8CA3-EB9249AF2FBC}"/>
              </a:ext>
            </a:extLst>
          </p:cNvPr>
          <p:cNvSpPr txBox="1"/>
          <p:nvPr/>
        </p:nvSpPr>
        <p:spPr>
          <a:xfrm>
            <a:off x="7636153" y="788461"/>
            <a:ext cx="10296571" cy="784830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indent="-914400"/>
            <a:r>
              <a:rPr lang="en-US" sz="4000">
                <a:solidFill>
                  <a:srgbClr val="76B900"/>
                </a:solidFill>
              </a:rPr>
              <a:t>Motivation and basic concepts</a:t>
            </a:r>
          </a:p>
          <a:p>
            <a:pPr marL="571500" indent="-571500">
              <a:buFont typeface="Arial" panose="020B0604020202020204" pitchFamily="34" charset="0"/>
              <a:buChar char="•"/>
            </a:pPr>
            <a:r>
              <a:rPr lang="en-US" sz="4000">
                <a:solidFill>
                  <a:srgbClr val="76B900"/>
                </a:solidFill>
              </a:rPr>
              <a:t>Lecture</a:t>
            </a:r>
          </a:p>
          <a:p>
            <a:pPr marL="1332865" lvl="1" indent="-571500">
              <a:buFont typeface="Arial" panose="020B0604020202020204" pitchFamily="34" charset="0"/>
              <a:buChar char="•"/>
            </a:pPr>
            <a:r>
              <a:rPr lang="en-US" sz="2800">
                <a:solidFill>
                  <a:srgbClr val="86D000"/>
                </a:solidFill>
              </a:rPr>
              <a:t>Why large models?</a:t>
            </a:r>
          </a:p>
          <a:p>
            <a:pPr marL="1332865" lvl="1" indent="-571500">
              <a:buFont typeface="Arial" panose="020B0604020202020204" pitchFamily="34" charset="0"/>
              <a:buChar char="•"/>
            </a:pPr>
            <a:r>
              <a:rPr lang="en-US" sz="2800">
                <a:solidFill>
                  <a:srgbClr val="86D000"/>
                </a:solidFill>
              </a:rPr>
              <a:t>Impact on AI landscape</a:t>
            </a:r>
          </a:p>
          <a:p>
            <a:pPr marL="1332865" lvl="1" indent="-571500">
              <a:buFont typeface="Arial" panose="020B0604020202020204" pitchFamily="34" charset="0"/>
              <a:buChar char="•"/>
            </a:pPr>
            <a:r>
              <a:rPr lang="en-US" sz="2800">
                <a:solidFill>
                  <a:srgbClr val="86D000"/>
                </a:solidFill>
              </a:rPr>
              <a:t>Challenges of large model training</a:t>
            </a:r>
          </a:p>
          <a:p>
            <a:pPr marL="1332865" lvl="1" indent="-571500">
              <a:buFont typeface="Arial" panose="020B0604020202020204" pitchFamily="34" charset="0"/>
              <a:buChar char="•"/>
            </a:pPr>
            <a:r>
              <a:rPr lang="en-US" sz="3600" b="1">
                <a:solidFill>
                  <a:srgbClr val="86D000"/>
                </a:solidFill>
              </a:rPr>
              <a:t>Basic techniques for memory reduction</a:t>
            </a:r>
          </a:p>
          <a:p>
            <a:pPr marL="1332865" lvl="1" indent="-571500">
              <a:buFont typeface="Arial" panose="020B0604020202020204" pitchFamily="34" charset="0"/>
              <a:buChar char="•"/>
            </a:pPr>
            <a:r>
              <a:rPr lang="en-US" sz="2800">
                <a:solidFill>
                  <a:srgbClr val="86D000"/>
                </a:solidFill>
              </a:rPr>
              <a:t>Overview of the tools used in the lab</a:t>
            </a:r>
          </a:p>
          <a:p>
            <a:pPr marL="1332865" lvl="1" indent="-571500">
              <a:buFont typeface="Arial" panose="020B0604020202020204" pitchFamily="34" charset="0"/>
              <a:buChar char="•"/>
            </a:pPr>
            <a:endParaRPr lang="en-US" sz="2800">
              <a:solidFill>
                <a:srgbClr val="86D000"/>
              </a:solidFill>
            </a:endParaRPr>
          </a:p>
          <a:p>
            <a:pPr marL="1332865" lvl="1" indent="-571500">
              <a:buFont typeface="Arial" panose="020B0604020202020204" pitchFamily="34" charset="0"/>
              <a:buChar char="•"/>
            </a:pPr>
            <a:endParaRPr lang="en-US" sz="2800">
              <a:solidFill>
                <a:srgbClr val="86D000"/>
              </a:solidFill>
            </a:endParaRPr>
          </a:p>
          <a:p>
            <a:pPr marL="571500" indent="-571500">
              <a:buFont typeface="Arial,Sans-Serif"/>
              <a:buChar char="•"/>
            </a:pPr>
            <a:endParaRPr lang="en-US" sz="4000">
              <a:solidFill>
                <a:srgbClr val="76B900"/>
              </a:solidFill>
              <a:ea typeface="+mn-lt"/>
              <a:cs typeface="+mn-lt"/>
            </a:endParaRPr>
          </a:p>
          <a:p>
            <a:pPr marL="571500" indent="-571500">
              <a:buFont typeface="Arial,Sans-Serif"/>
              <a:buChar char="•"/>
            </a:pPr>
            <a:r>
              <a:rPr lang="en-US" sz="4000">
                <a:solidFill>
                  <a:srgbClr val="76B900"/>
                </a:solidFill>
              </a:rPr>
              <a:t>Lab 1 / Part 1</a:t>
            </a:r>
            <a:endParaRPr lang="en-US" sz="4000">
              <a:ea typeface="+mn-lt"/>
              <a:cs typeface="+mn-lt"/>
            </a:endParaRPr>
          </a:p>
          <a:p>
            <a:pPr marL="1332865" lvl="1" indent="-571500">
              <a:buFont typeface="Arial,Sans-Serif"/>
              <a:buChar char="•"/>
            </a:pPr>
            <a:r>
              <a:rPr lang="en-US" sz="2800">
                <a:solidFill>
                  <a:schemeClr val="tx2"/>
                </a:solidFill>
                <a:ea typeface="+mn-lt"/>
                <a:cs typeface="+mn-lt"/>
              </a:rPr>
              <a:t>Introduction to the SLURM class environment</a:t>
            </a:r>
          </a:p>
          <a:p>
            <a:pPr marL="1332865" lvl="1" indent="-571500">
              <a:buFont typeface="Arial,Sans-Serif"/>
              <a:buChar char="•"/>
            </a:pPr>
            <a:r>
              <a:rPr lang="en-US" sz="2800">
                <a:solidFill>
                  <a:schemeClr val="tx2"/>
                </a:solidFill>
                <a:ea typeface="+mn-lt"/>
                <a:cs typeface="+mn-lt"/>
              </a:rPr>
              <a:t>GPT model pretraining</a:t>
            </a:r>
          </a:p>
          <a:p>
            <a:pPr marL="1332865" lvl="1" indent="-571500">
              <a:buFont typeface="Arial,Sans-Serif"/>
              <a:buChar char="•"/>
            </a:pPr>
            <a:r>
              <a:rPr lang="en-US" sz="2800">
                <a:solidFill>
                  <a:schemeClr val="tx2"/>
                </a:solidFill>
                <a:ea typeface="+mn-lt"/>
                <a:cs typeface="+mn-lt"/>
              </a:rPr>
              <a:t>Multi-node scaling</a:t>
            </a:r>
          </a:p>
          <a:p>
            <a:pPr marL="1332865" lvl="1" indent="-571500">
              <a:buFont typeface="Arial,Sans-Serif"/>
              <a:buChar char="•"/>
            </a:pPr>
            <a:r>
              <a:rPr lang="en-US" sz="2800">
                <a:solidFill>
                  <a:schemeClr val="tx2"/>
                </a:solidFill>
                <a:ea typeface="+mn-lt"/>
                <a:cs typeface="+mn-lt"/>
              </a:rPr>
              <a:t>Optimize the GPT model pretraining</a:t>
            </a:r>
          </a:p>
          <a:p>
            <a:pPr marL="761365" lvl="1"/>
            <a:endParaRPr lang="en-US" sz="2800">
              <a:solidFill>
                <a:srgbClr val="86D000"/>
              </a:solidFill>
            </a:endParaRPr>
          </a:p>
        </p:txBody>
      </p:sp>
    </p:spTree>
    <p:extLst>
      <p:ext uri="{BB962C8B-B14F-4D97-AF65-F5344CB8AC3E}">
        <p14:creationId xmlns:p14="http://schemas.microsoft.com/office/powerpoint/2010/main" val="146725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400"/>
              <a:t>Dealing with Memory Constraints</a:t>
            </a:r>
            <a:endParaRPr lang="en-US" sz="44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GB" sz="3000">
                <a:solidFill>
                  <a:schemeClr val="tx2"/>
                </a:solidFill>
              </a:rPr>
              <a:t>Various forms of parallelism – covered in the next part</a:t>
            </a:r>
            <a:endParaRPr lang="en-US" sz="3000">
              <a:solidFill>
                <a:schemeClr val="tx2"/>
              </a:solidFill>
            </a:endParaRPr>
          </a:p>
        </p:txBody>
      </p:sp>
      <p:grpSp>
        <p:nvGrpSpPr>
          <p:cNvPr id="5" name="Group 4">
            <a:extLst>
              <a:ext uri="{FF2B5EF4-FFF2-40B4-BE49-F238E27FC236}">
                <a16:creationId xmlns:a16="http://schemas.microsoft.com/office/drawing/2014/main" id="{9DED8A24-70C7-4F6D-8DEC-BA196A6684B2}"/>
              </a:ext>
            </a:extLst>
          </p:cNvPr>
          <p:cNvGrpSpPr/>
          <p:nvPr/>
        </p:nvGrpSpPr>
        <p:grpSpPr>
          <a:xfrm>
            <a:off x="2351835" y="2037358"/>
            <a:ext cx="13584329" cy="6212283"/>
            <a:chOff x="3842314" y="3118092"/>
            <a:chExt cx="10110059" cy="4623456"/>
          </a:xfrm>
        </p:grpSpPr>
        <p:pic>
          <p:nvPicPr>
            <p:cNvPr id="14" name="Picture 2" descr="NVIDIA, Stanford &amp;amp; Microsoft Propose Efficient Trillion-Parameter Language  Model Training on GPU Clusters | by Synced | SyncedReview | Medium">
              <a:extLst>
                <a:ext uri="{FF2B5EF4-FFF2-40B4-BE49-F238E27FC236}">
                  <a16:creationId xmlns:a16="http://schemas.microsoft.com/office/drawing/2014/main" id="{6CC35E10-7725-424B-8C34-ED7F2C65F7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226"/>
            <a:stretch/>
          </p:blipFill>
          <p:spPr bwMode="auto">
            <a:xfrm>
              <a:off x="3842314" y="3118092"/>
              <a:ext cx="9753600" cy="22134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NVIDIA, Stanford &amp;amp; Microsoft Propose Efficient Trillion-Parameter Language  Model Training on GPU Clusters | by Synced | SyncedReview | Medium">
              <a:extLst>
                <a:ext uri="{FF2B5EF4-FFF2-40B4-BE49-F238E27FC236}">
                  <a16:creationId xmlns:a16="http://schemas.microsoft.com/office/drawing/2014/main" id="{713C460A-85D0-497F-B413-6F7DEBA889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226"/>
            <a:stretch/>
          </p:blipFill>
          <p:spPr bwMode="auto">
            <a:xfrm>
              <a:off x="3842314" y="5331525"/>
              <a:ext cx="9753600" cy="221343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657930E0-66C0-4BAE-9E16-7A38E80D05FD}"/>
                </a:ext>
              </a:extLst>
            </p:cNvPr>
            <p:cNvSpPr/>
            <p:nvPr/>
          </p:nvSpPr>
          <p:spPr>
            <a:xfrm>
              <a:off x="4060580" y="3191256"/>
              <a:ext cx="9891793" cy="2243379"/>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pPr algn="ctr"/>
              <a:r>
                <a:rPr lang="en-GB">
                  <a:solidFill>
                    <a:schemeClr val="tx2"/>
                  </a:solidFill>
                </a:rPr>
                <a:t>Data Parallelism 1</a:t>
              </a:r>
              <a:endParaRPr lang="en-US">
                <a:solidFill>
                  <a:schemeClr val="tx2"/>
                </a:solidFill>
              </a:endParaRPr>
            </a:p>
          </p:txBody>
        </p:sp>
        <p:sp>
          <p:nvSpPr>
            <p:cNvPr id="17" name="Rectangle: Rounded Corners 16">
              <a:extLst>
                <a:ext uri="{FF2B5EF4-FFF2-40B4-BE49-F238E27FC236}">
                  <a16:creationId xmlns:a16="http://schemas.microsoft.com/office/drawing/2014/main" id="{797CEAE6-D324-43FE-8523-96CC4CB37771}"/>
                </a:ext>
              </a:extLst>
            </p:cNvPr>
            <p:cNvSpPr/>
            <p:nvPr/>
          </p:nvSpPr>
          <p:spPr>
            <a:xfrm>
              <a:off x="4060580" y="5528115"/>
              <a:ext cx="9891793" cy="221343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pPr algn="ctr"/>
              <a:r>
                <a:rPr lang="en-GB">
                  <a:solidFill>
                    <a:schemeClr val="tx2"/>
                  </a:solidFill>
                </a:rPr>
                <a:t>Data Parallelism 2</a:t>
              </a:r>
              <a:endParaRPr lang="en-US">
                <a:solidFill>
                  <a:schemeClr val="tx2"/>
                </a:solidFill>
              </a:endParaRPr>
            </a:p>
          </p:txBody>
        </p:sp>
      </p:grpSp>
      <p:sp>
        <p:nvSpPr>
          <p:cNvPr id="10" name="TextBox 9">
            <a:extLst>
              <a:ext uri="{FF2B5EF4-FFF2-40B4-BE49-F238E27FC236}">
                <a16:creationId xmlns:a16="http://schemas.microsoft.com/office/drawing/2014/main" id="{B2B3D91F-E95D-AD1A-2322-4BAFE97D4EA9}"/>
              </a:ext>
            </a:extLst>
          </p:cNvPr>
          <p:cNvSpPr txBox="1"/>
          <p:nvPr/>
        </p:nvSpPr>
        <p:spPr>
          <a:xfrm>
            <a:off x="284018" y="9736351"/>
            <a:ext cx="6317672" cy="33855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GB" sz="1600">
                <a:hlinkClick r:id="rId4"/>
              </a:rPr>
              <a:t>https://github.com/NVIDIA/Megatron-LM/</a:t>
            </a:r>
            <a:endParaRPr lang="en-GB" sz="1600"/>
          </a:p>
        </p:txBody>
      </p:sp>
      <p:sp>
        <p:nvSpPr>
          <p:cNvPr id="3" name="TextBox 2">
            <a:extLst>
              <a:ext uri="{FF2B5EF4-FFF2-40B4-BE49-F238E27FC236}">
                <a16:creationId xmlns:a16="http://schemas.microsoft.com/office/drawing/2014/main" id="{56487FA3-8128-322E-2A03-7F46286F14B1}"/>
              </a:ext>
            </a:extLst>
          </p:cNvPr>
          <p:cNvSpPr txBox="1"/>
          <p:nvPr/>
        </p:nvSpPr>
        <p:spPr>
          <a:xfrm>
            <a:off x="2884915" y="8568264"/>
            <a:ext cx="12518170"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dirty="0">
                <a:solidFill>
                  <a:schemeClr val="bg1"/>
                </a:solidFill>
                <a:latin typeface="Trebuchet MS" panose="020B0603020202020204" pitchFamily="34" charset="0"/>
              </a:rPr>
              <a:t>Example of data, tensor and pipeline parallelism applied to the transformer architecture</a:t>
            </a:r>
          </a:p>
        </p:txBody>
      </p:sp>
    </p:spTree>
    <p:extLst>
      <p:ext uri="{BB962C8B-B14F-4D97-AF65-F5344CB8AC3E}">
        <p14:creationId xmlns:p14="http://schemas.microsoft.com/office/powerpoint/2010/main" val="237125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800"/>
              <a:t>Dealing with Memory Constraints</a:t>
            </a:r>
            <a:endParaRPr lang="en-US" sz="48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GB" sz="3000">
                <a:solidFill>
                  <a:schemeClr val="tx2"/>
                </a:solidFill>
                <a:latin typeface="Trebuchet MS"/>
              </a:rPr>
              <a:t>Activation Checkpointing</a:t>
            </a:r>
            <a:endParaRPr lang="en-US" sz="3000">
              <a:solidFill>
                <a:schemeClr val="tx2"/>
              </a:solidFill>
            </a:endParaRPr>
          </a:p>
        </p:txBody>
      </p:sp>
      <p:pic>
        <p:nvPicPr>
          <p:cNvPr id="3" name="Picture 4" descr="Diagram&#10;&#10;Description automatically generated">
            <a:extLst>
              <a:ext uri="{FF2B5EF4-FFF2-40B4-BE49-F238E27FC236}">
                <a16:creationId xmlns:a16="http://schemas.microsoft.com/office/drawing/2014/main" id="{0B6E84DA-0296-FDC8-44FD-A73DE4FFABEF}"/>
              </a:ext>
            </a:extLst>
          </p:cNvPr>
          <p:cNvPicPr>
            <a:picLocks noChangeAspect="1"/>
          </p:cNvPicPr>
          <p:nvPr/>
        </p:nvPicPr>
        <p:blipFill>
          <a:blip r:embed="rId3">
            <a:alphaModFix/>
          </a:blip>
          <a:stretch>
            <a:fillRect/>
          </a:stretch>
        </p:blipFill>
        <p:spPr>
          <a:xfrm>
            <a:off x="2244013" y="2087507"/>
            <a:ext cx="13799974" cy="6625001"/>
          </a:xfrm>
          <a:prstGeom prst="roundRect">
            <a:avLst>
              <a:gd name="adj" fmla="val 875"/>
            </a:avLst>
          </a:prstGeom>
          <a:noFill/>
          <a:ln>
            <a:noFill/>
          </a:ln>
          <a:effectLst>
            <a:outerShdw blurRad="57150" dist="19050" dir="5400000" algn="bl" rotWithShape="0">
              <a:srgbClr val="000000">
                <a:alpha val="50000"/>
              </a:srgbClr>
            </a:outerShdw>
          </a:effectLst>
        </p:spPr>
      </p:pic>
      <p:sp>
        <p:nvSpPr>
          <p:cNvPr id="5" name="TextBox 4">
            <a:extLst>
              <a:ext uri="{FF2B5EF4-FFF2-40B4-BE49-F238E27FC236}">
                <a16:creationId xmlns:a16="http://schemas.microsoft.com/office/drawing/2014/main" id="{F0B5571D-AD81-138A-65BA-F36E92D83A5F}"/>
              </a:ext>
            </a:extLst>
          </p:cNvPr>
          <p:cNvSpPr txBox="1"/>
          <p:nvPr/>
        </p:nvSpPr>
        <p:spPr>
          <a:xfrm>
            <a:off x="650328" y="9234423"/>
            <a:ext cx="16987343"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Instead of storing all activations (outputs inside the network), re-compute ones that are fast to compute to save memory</a:t>
            </a:r>
          </a:p>
        </p:txBody>
      </p:sp>
    </p:spTree>
    <p:extLst>
      <p:ext uri="{BB962C8B-B14F-4D97-AF65-F5344CB8AC3E}">
        <p14:creationId xmlns:p14="http://schemas.microsoft.com/office/powerpoint/2010/main" val="4175281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800"/>
              <a:t>Dealing with Memory Constraints</a:t>
            </a:r>
            <a:endParaRPr lang="en-US" sz="48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GB" sz="3000">
                <a:solidFill>
                  <a:schemeClr val="tx2"/>
                </a:solidFill>
              </a:rPr>
              <a:t>Tensor Offloading</a:t>
            </a:r>
            <a:endParaRPr lang="en-US" sz="3000">
              <a:solidFill>
                <a:schemeClr val="tx2"/>
              </a:solidFill>
            </a:endParaRPr>
          </a:p>
        </p:txBody>
      </p:sp>
      <p:sp>
        <p:nvSpPr>
          <p:cNvPr id="3" name="Content Placeholder 2">
            <a:extLst>
              <a:ext uri="{FF2B5EF4-FFF2-40B4-BE49-F238E27FC236}">
                <a16:creationId xmlns:a16="http://schemas.microsoft.com/office/drawing/2014/main" id="{17331368-6425-55C9-D3BF-31107345DD99}"/>
              </a:ext>
            </a:extLst>
          </p:cNvPr>
          <p:cNvSpPr>
            <a:spLocks noGrp="1"/>
          </p:cNvSpPr>
          <p:nvPr>
            <p:ph idx="1"/>
          </p:nvPr>
        </p:nvSpPr>
        <p:spPr/>
        <p:txBody>
          <a:bodyPr/>
          <a:lstStyle/>
          <a:p>
            <a:endParaRPr lang="en-GB"/>
          </a:p>
        </p:txBody>
      </p:sp>
      <p:pic>
        <p:nvPicPr>
          <p:cNvPr id="5" name="Picture 5" descr="Diagram&#10;&#10;Description automatically generated">
            <a:extLst>
              <a:ext uri="{FF2B5EF4-FFF2-40B4-BE49-F238E27FC236}">
                <a16:creationId xmlns:a16="http://schemas.microsoft.com/office/drawing/2014/main" id="{72B5A130-5333-C658-4CD3-60686E5CFE66}"/>
              </a:ext>
            </a:extLst>
          </p:cNvPr>
          <p:cNvPicPr>
            <a:picLocks noChangeAspect="1"/>
          </p:cNvPicPr>
          <p:nvPr/>
        </p:nvPicPr>
        <p:blipFill rotWithShape="1">
          <a:blip r:embed="rId3">
            <a:alphaModFix/>
          </a:blip>
          <a:srcRect r="16667"/>
          <a:stretch/>
        </p:blipFill>
        <p:spPr>
          <a:xfrm>
            <a:off x="5018209" y="2839653"/>
            <a:ext cx="8251581" cy="5993010"/>
          </a:xfrm>
          <a:prstGeom prst="roundRect">
            <a:avLst>
              <a:gd name="adj" fmla="val 875"/>
            </a:avLst>
          </a:prstGeom>
          <a:noFill/>
          <a:ln>
            <a:noFill/>
          </a:ln>
          <a:effectLst>
            <a:outerShdw blurRad="57150" dist="19050" dir="5400000" algn="bl" rotWithShape="0">
              <a:srgbClr val="000000">
                <a:alpha val="50000"/>
              </a:srgbClr>
            </a:outerShdw>
          </a:effectLst>
        </p:spPr>
      </p:pic>
      <p:sp>
        <p:nvSpPr>
          <p:cNvPr id="6" name="TextBox 5">
            <a:extLst>
              <a:ext uri="{FF2B5EF4-FFF2-40B4-BE49-F238E27FC236}">
                <a16:creationId xmlns:a16="http://schemas.microsoft.com/office/drawing/2014/main" id="{89E8C658-32ED-803E-AC96-86B5ADBE0864}"/>
              </a:ext>
            </a:extLst>
          </p:cNvPr>
          <p:cNvSpPr txBox="1"/>
          <p:nvPr/>
        </p:nvSpPr>
        <p:spPr>
          <a:xfrm>
            <a:off x="4881518" y="9299913"/>
            <a:ext cx="8087342"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Training times will be slower due to slow data movement</a:t>
            </a:r>
          </a:p>
        </p:txBody>
      </p:sp>
    </p:spTree>
    <p:extLst>
      <p:ext uri="{BB962C8B-B14F-4D97-AF65-F5344CB8AC3E}">
        <p14:creationId xmlns:p14="http://schemas.microsoft.com/office/powerpoint/2010/main" val="3811328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646E9-D34F-A98B-E568-E6D85B222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4845BE-64CF-B5C9-3894-4DDC316E613F}"/>
              </a:ext>
            </a:extLst>
          </p:cNvPr>
          <p:cNvSpPr>
            <a:spLocks noGrp="1"/>
          </p:cNvSpPr>
          <p:nvPr>
            <p:ph type="title"/>
          </p:nvPr>
        </p:nvSpPr>
        <p:spPr/>
        <p:txBody>
          <a:bodyPr/>
          <a:lstStyle/>
          <a:p>
            <a:r>
              <a:rPr lang="en-GB" sz="4800" b="0">
                <a:latin typeface="Trebuchet MS"/>
              </a:rPr>
              <a:t>Transforming speech processing</a:t>
            </a:r>
            <a:endParaRPr lang="en-GB" sz="4800"/>
          </a:p>
        </p:txBody>
      </p:sp>
      <p:sp>
        <p:nvSpPr>
          <p:cNvPr id="3" name="Text Placeholder 2">
            <a:extLst>
              <a:ext uri="{FF2B5EF4-FFF2-40B4-BE49-F238E27FC236}">
                <a16:creationId xmlns:a16="http://schemas.microsoft.com/office/drawing/2014/main" id="{C4DD5264-639A-CE2C-CE9D-6F93C2047437}"/>
              </a:ext>
            </a:extLst>
          </p:cNvPr>
          <p:cNvSpPr>
            <a:spLocks noGrp="1"/>
          </p:cNvSpPr>
          <p:nvPr>
            <p:ph type="body" sz="quarter" idx="10"/>
          </p:nvPr>
        </p:nvSpPr>
        <p:spPr/>
        <p:txBody>
          <a:bodyPr/>
          <a:lstStyle/>
          <a:p>
            <a:endParaRPr lang="en-GB"/>
          </a:p>
        </p:txBody>
      </p:sp>
      <p:sp>
        <p:nvSpPr>
          <p:cNvPr id="6" name="TextBox 5">
            <a:extLst>
              <a:ext uri="{FF2B5EF4-FFF2-40B4-BE49-F238E27FC236}">
                <a16:creationId xmlns:a16="http://schemas.microsoft.com/office/drawing/2014/main" id="{DD9A3D2C-E8BB-5E9F-4BD5-ABE6BA02A8AD}"/>
              </a:ext>
            </a:extLst>
          </p:cNvPr>
          <p:cNvSpPr txBox="1"/>
          <p:nvPr/>
        </p:nvSpPr>
        <p:spPr>
          <a:xfrm>
            <a:off x="106533" y="9724644"/>
            <a:ext cx="8590770"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en-GB">
                <a:solidFill>
                  <a:srgbClr val="76B900"/>
                </a:solidFill>
                <a:hlinkClick r:id="rId3">
                  <a:extLst>
                    <a:ext uri="{A12FA001-AC4F-418D-AE19-62706E023703}">
                      <ahyp:hlinkClr xmlns:ahyp="http://schemas.microsoft.com/office/drawing/2018/hyperlinkcolor" val="tx"/>
                    </a:ext>
                  </a:extLst>
                </a:hlinkClick>
              </a:rPr>
              <a:t>From A Review of Deep Learning Techniques for Speech Processi</a:t>
            </a:r>
            <a:r>
              <a:rPr lang="en-GB">
                <a:solidFill>
                  <a:srgbClr val="86D000"/>
                </a:solidFill>
                <a:hlinkClick r:id="rId3">
                  <a:extLst>
                    <a:ext uri="{A12FA001-AC4F-418D-AE19-62706E023703}">
                      <ahyp:hlinkClr xmlns:ahyp="http://schemas.microsoft.com/office/drawing/2018/hyperlinkcolor" val="tx"/>
                    </a:ext>
                  </a:extLst>
                </a:hlinkClick>
              </a:rPr>
              <a:t>ng</a:t>
            </a:r>
            <a:r>
              <a:rPr lang="en-GB">
                <a:solidFill>
                  <a:srgbClr val="86D000"/>
                </a:solidFill>
              </a:rPr>
              <a:t>, 2023 </a:t>
            </a:r>
          </a:p>
        </p:txBody>
      </p:sp>
      <p:pic>
        <p:nvPicPr>
          <p:cNvPr id="4" name="Image 3" descr="Une image contenant texte, diagramme, Tracé, ligne&#10;&#10;Description générée automatiquement">
            <a:extLst>
              <a:ext uri="{FF2B5EF4-FFF2-40B4-BE49-F238E27FC236}">
                <a16:creationId xmlns:a16="http://schemas.microsoft.com/office/drawing/2014/main" id="{49DD923B-37FC-8691-4CDF-21091323DFFF}"/>
              </a:ext>
            </a:extLst>
          </p:cNvPr>
          <p:cNvPicPr>
            <a:picLocks noChangeAspect="1"/>
          </p:cNvPicPr>
          <p:nvPr/>
        </p:nvPicPr>
        <p:blipFill>
          <a:blip r:embed="rId4"/>
          <a:stretch>
            <a:fillRect/>
          </a:stretch>
        </p:blipFill>
        <p:spPr>
          <a:xfrm>
            <a:off x="299565" y="2283991"/>
            <a:ext cx="8278981" cy="5435133"/>
          </a:xfrm>
          <a:prstGeom prst="rect">
            <a:avLst/>
          </a:prstGeom>
          <a:ln>
            <a:noFill/>
          </a:ln>
          <a:effectLst>
            <a:outerShdw blurRad="292100" dist="139700" dir="2700000" algn="tl" rotWithShape="0">
              <a:srgbClr val="333333">
                <a:alpha val="65000"/>
              </a:srgbClr>
            </a:outerShdw>
          </a:effectLst>
        </p:spPr>
      </p:pic>
      <p:pic>
        <p:nvPicPr>
          <p:cNvPr id="5" name="Image 4" descr="Une image contenant texte, capture d’écran, diagramme, Tracé&#10;&#10;Description générée automatiquement">
            <a:extLst>
              <a:ext uri="{FF2B5EF4-FFF2-40B4-BE49-F238E27FC236}">
                <a16:creationId xmlns:a16="http://schemas.microsoft.com/office/drawing/2014/main" id="{95A0CF9D-6314-9A08-C11B-4D5D2E7A4592}"/>
              </a:ext>
            </a:extLst>
          </p:cNvPr>
          <p:cNvPicPr>
            <a:picLocks noChangeAspect="1"/>
          </p:cNvPicPr>
          <p:nvPr/>
        </p:nvPicPr>
        <p:blipFill>
          <a:blip r:embed="rId5"/>
          <a:stretch>
            <a:fillRect/>
          </a:stretch>
        </p:blipFill>
        <p:spPr>
          <a:xfrm>
            <a:off x="8902902" y="2283991"/>
            <a:ext cx="9085533" cy="543513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26AD21F-C703-1E9B-688E-4D5DA135FD54}"/>
              </a:ext>
            </a:extLst>
          </p:cNvPr>
          <p:cNvSpPr txBox="1"/>
          <p:nvPr/>
        </p:nvSpPr>
        <p:spPr>
          <a:xfrm>
            <a:off x="504132" y="8167886"/>
            <a:ext cx="807441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chemeClr val="bg1"/>
                </a:solidFill>
                <a:latin typeface="Trebuchet MS" panose="020B0603020202020204" pitchFamily="34" charset="0"/>
              </a:rPr>
              <a:t>Speech processing accuracy has improved significantly over time</a:t>
            </a:r>
          </a:p>
        </p:txBody>
      </p:sp>
      <p:sp>
        <p:nvSpPr>
          <p:cNvPr id="9" name="TextBox 8">
            <a:extLst>
              <a:ext uri="{FF2B5EF4-FFF2-40B4-BE49-F238E27FC236}">
                <a16:creationId xmlns:a16="http://schemas.microsoft.com/office/drawing/2014/main" id="{455BA289-E371-1232-E08A-7193572DA4A3}"/>
              </a:ext>
            </a:extLst>
          </p:cNvPr>
          <p:cNvSpPr txBox="1"/>
          <p:nvPr/>
        </p:nvSpPr>
        <p:spPr>
          <a:xfrm>
            <a:off x="9408461" y="8167886"/>
            <a:ext cx="8074414"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000" dirty="0">
                <a:solidFill>
                  <a:schemeClr val="bg1"/>
                </a:solidFill>
                <a:latin typeface="Trebuchet MS" panose="020B0603020202020204" pitchFamily="34" charset="0"/>
              </a:rPr>
              <a:t>Increase in performance of model tracks with increase in model size</a:t>
            </a:r>
          </a:p>
        </p:txBody>
      </p:sp>
    </p:spTree>
    <p:extLst>
      <p:ext uri="{BB962C8B-B14F-4D97-AF65-F5344CB8AC3E}">
        <p14:creationId xmlns:p14="http://schemas.microsoft.com/office/powerpoint/2010/main" val="34143598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Automatic Mixed Precision</a:t>
            </a:r>
          </a:p>
        </p:txBody>
      </p:sp>
    </p:spTree>
    <p:extLst>
      <p:ext uri="{BB962C8B-B14F-4D97-AF65-F5344CB8AC3E}">
        <p14:creationId xmlns:p14="http://schemas.microsoft.com/office/powerpoint/2010/main" val="369976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B799-4270-4070-80DE-5C57D1D697B1}"/>
              </a:ext>
            </a:extLst>
          </p:cNvPr>
          <p:cNvSpPr>
            <a:spLocks noGrp="1"/>
          </p:cNvSpPr>
          <p:nvPr>
            <p:ph type="title"/>
          </p:nvPr>
        </p:nvSpPr>
        <p:spPr/>
        <p:txBody>
          <a:bodyPr/>
          <a:lstStyle/>
          <a:p>
            <a:r>
              <a:rPr lang="en-GB" sz="4800"/>
              <a:t>Dealing with Memory Constraints</a:t>
            </a:r>
            <a:endParaRPr lang="en-US" sz="4800"/>
          </a:p>
        </p:txBody>
      </p:sp>
      <p:sp>
        <p:nvSpPr>
          <p:cNvPr id="4" name="Text Placeholder 3">
            <a:extLst>
              <a:ext uri="{FF2B5EF4-FFF2-40B4-BE49-F238E27FC236}">
                <a16:creationId xmlns:a16="http://schemas.microsoft.com/office/drawing/2014/main" id="{8B0335A4-5AAB-4F4B-8D6C-8A9C148109E8}"/>
              </a:ext>
            </a:extLst>
          </p:cNvPr>
          <p:cNvSpPr>
            <a:spLocks noGrp="1"/>
          </p:cNvSpPr>
          <p:nvPr>
            <p:ph type="body" sz="quarter" idx="10"/>
          </p:nvPr>
        </p:nvSpPr>
        <p:spPr/>
        <p:txBody>
          <a:bodyPr/>
          <a:lstStyle/>
          <a:p>
            <a:r>
              <a:rPr lang="en-GB" sz="3000">
                <a:solidFill>
                  <a:schemeClr val="tx2"/>
                </a:solidFill>
              </a:rPr>
              <a:t>Automatic Mixed Precision</a:t>
            </a:r>
            <a:endParaRPr lang="en-US" sz="3000">
              <a:solidFill>
                <a:schemeClr val="tx2"/>
              </a:solidFill>
            </a:endParaRPr>
          </a:p>
        </p:txBody>
      </p:sp>
      <p:grpSp>
        <p:nvGrpSpPr>
          <p:cNvPr id="6" name="Group 5">
            <a:extLst>
              <a:ext uri="{FF2B5EF4-FFF2-40B4-BE49-F238E27FC236}">
                <a16:creationId xmlns:a16="http://schemas.microsoft.com/office/drawing/2014/main" id="{BCCC1318-4700-41AD-A424-F15FA38FBD58}"/>
              </a:ext>
            </a:extLst>
          </p:cNvPr>
          <p:cNvGrpSpPr/>
          <p:nvPr/>
        </p:nvGrpSpPr>
        <p:grpSpPr>
          <a:xfrm>
            <a:off x="10020805" y="2675419"/>
            <a:ext cx="7753350" cy="4141845"/>
            <a:chOff x="9144000" y="3191256"/>
            <a:chExt cx="8845102" cy="4970105"/>
          </a:xfrm>
        </p:grpSpPr>
        <p:pic>
          <p:nvPicPr>
            <p:cNvPr id="3076" name="Picture 4" descr="FP16 Tensor Cores">
              <a:extLst>
                <a:ext uri="{FF2B5EF4-FFF2-40B4-BE49-F238E27FC236}">
                  <a16:creationId xmlns:a16="http://schemas.microsoft.com/office/drawing/2014/main" id="{F069DBF4-A0CD-471A-AFA2-B0A8A0B52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3191256"/>
              <a:ext cx="8845102" cy="49701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E6FF63-AB09-443C-A7C5-7D3342B63BE5}"/>
                </a:ext>
              </a:extLst>
            </p:cNvPr>
            <p:cNvSpPr txBox="1"/>
            <p:nvPr/>
          </p:nvSpPr>
          <p:spPr>
            <a:xfrm>
              <a:off x="10702614" y="3567696"/>
              <a:ext cx="1127232"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a:solidFill>
                    <a:schemeClr val="bg1"/>
                  </a:solidFill>
                  <a:latin typeface="Trebuchet MS" panose="020B0603020202020204" pitchFamily="34" charset="0"/>
                </a:rPr>
                <a:t>A100 FP16</a:t>
              </a:r>
              <a:endParaRPr lang="en-US" sz="1600" err="1">
                <a:solidFill>
                  <a:schemeClr val="bg1"/>
                </a:solidFill>
                <a:latin typeface="Trebuchet MS" panose="020B0603020202020204" pitchFamily="34" charset="0"/>
              </a:endParaRPr>
            </a:p>
          </p:txBody>
        </p:sp>
        <p:sp>
          <p:nvSpPr>
            <p:cNvPr id="12" name="TextBox 11">
              <a:extLst>
                <a:ext uri="{FF2B5EF4-FFF2-40B4-BE49-F238E27FC236}">
                  <a16:creationId xmlns:a16="http://schemas.microsoft.com/office/drawing/2014/main" id="{3C132474-DACE-4B9D-807A-511B5C2B0E28}"/>
                </a:ext>
              </a:extLst>
            </p:cNvPr>
            <p:cNvSpPr txBox="1"/>
            <p:nvPr/>
          </p:nvSpPr>
          <p:spPr>
            <a:xfrm>
              <a:off x="15052111" y="3567696"/>
              <a:ext cx="1140057"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1600">
                  <a:solidFill>
                    <a:schemeClr val="bg1"/>
                  </a:solidFill>
                  <a:latin typeface="Trebuchet MS" panose="020B0603020202020204" pitchFamily="34" charset="0"/>
                </a:rPr>
                <a:t>H100 FP16</a:t>
              </a:r>
              <a:endParaRPr lang="en-US" sz="1600" err="1">
                <a:solidFill>
                  <a:schemeClr val="bg1"/>
                </a:solidFill>
                <a:latin typeface="Trebuchet MS" panose="020B0603020202020204" pitchFamily="34" charset="0"/>
              </a:endParaRPr>
            </a:p>
          </p:txBody>
        </p:sp>
      </p:grpSp>
      <p:pic>
        <p:nvPicPr>
          <p:cNvPr id="3074" name="Picture 2" descr="amp">
            <a:extLst>
              <a:ext uri="{FF2B5EF4-FFF2-40B4-BE49-F238E27FC236}">
                <a16:creationId xmlns:a16="http://schemas.microsoft.com/office/drawing/2014/main" id="{2FFAF9DD-F207-CE0E-8B11-DAE526C8A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845" y="2844318"/>
            <a:ext cx="8630155" cy="2881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2D68A7-4401-A19C-6D5E-7A173DBFB125}"/>
              </a:ext>
            </a:extLst>
          </p:cNvPr>
          <p:cNvSpPr txBox="1"/>
          <p:nvPr/>
        </p:nvSpPr>
        <p:spPr>
          <a:xfrm>
            <a:off x="3061309" y="7021693"/>
            <a:ext cx="12165382"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Training frameworks will train in different precisions for different layers of the model </a:t>
            </a:r>
          </a:p>
          <a:p>
            <a:pPr algn="ctr">
              <a:lnSpc>
                <a:spcPct val="90000"/>
              </a:lnSpc>
            </a:pPr>
            <a:r>
              <a:rPr lang="en-US" sz="2400" dirty="0">
                <a:solidFill>
                  <a:schemeClr val="bg1"/>
                </a:solidFill>
                <a:latin typeface="Trebuchet MS" panose="020B0603020202020204" pitchFamily="34" charset="0"/>
              </a:rPr>
              <a:t>depending on the hardware being used</a:t>
            </a:r>
          </a:p>
        </p:txBody>
      </p:sp>
    </p:spTree>
    <p:extLst>
      <p:ext uri="{BB962C8B-B14F-4D97-AF65-F5344CB8AC3E}">
        <p14:creationId xmlns:p14="http://schemas.microsoft.com/office/powerpoint/2010/main" val="3962769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normAutofit/>
          </a:bodyPr>
          <a:lstStyle/>
          <a:p>
            <a:r>
              <a:rPr lang="en-GB" sz="6000" b="0"/>
              <a:t>NeMo Framework</a:t>
            </a:r>
            <a:endParaRPr lang="en-US" sz="6000" b="0"/>
          </a:p>
        </p:txBody>
      </p:sp>
    </p:spTree>
    <p:extLst>
      <p:ext uri="{BB962C8B-B14F-4D97-AF65-F5344CB8AC3E}">
        <p14:creationId xmlns:p14="http://schemas.microsoft.com/office/powerpoint/2010/main" val="263824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2A688-CBA1-EC9A-EF90-419619E93652}"/>
              </a:ext>
            </a:extLst>
          </p:cNvPr>
          <p:cNvSpPr>
            <a:spLocks noGrp="1"/>
          </p:cNvSpPr>
          <p:nvPr>
            <p:ph type="title"/>
          </p:nvPr>
        </p:nvSpPr>
        <p:spPr/>
        <p:txBody>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6000">
                <a:solidFill>
                  <a:schemeClr val="bg1"/>
                </a:solidFill>
                <a:latin typeface="Trebuchet MS" panose="020B0603020202020204" pitchFamily="34" charset="0"/>
                <a:ea typeface="+mj-ea"/>
                <a:cs typeface="+mj-cs"/>
              </a:rPr>
              <a:t>NEMO FRAMEWORK</a:t>
            </a:r>
            <a:endParaRPr lang="fr-FR">
              <a:ea typeface="+mj-ea"/>
              <a:cs typeface="+mj-cs"/>
            </a:endParaRPr>
          </a:p>
        </p:txBody>
      </p:sp>
      <p:sp>
        <p:nvSpPr>
          <p:cNvPr id="18" name="Text Placeholder 17">
            <a:extLst>
              <a:ext uri="{FF2B5EF4-FFF2-40B4-BE49-F238E27FC236}">
                <a16:creationId xmlns:a16="http://schemas.microsoft.com/office/drawing/2014/main" id="{176BB4F0-D6EA-1B76-A83A-B525B7631AA9}"/>
              </a:ext>
            </a:extLst>
          </p:cNvPr>
          <p:cNvSpPr>
            <a:spLocks noGrp="1"/>
          </p:cNvSpPr>
          <p:nvPr>
            <p:ph type="body" sz="quarter" idx="10"/>
          </p:nvPr>
        </p:nvSpPr>
        <p:spPr/>
        <p:txBody>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2400">
                <a:solidFill>
                  <a:srgbClr val="76B900"/>
                </a:solidFill>
              </a:rPr>
              <a:t>Build, customize and deploy generative AI models with NVIDIA </a:t>
            </a:r>
            <a:r>
              <a:rPr lang="en-US" sz="2400" err="1">
                <a:solidFill>
                  <a:srgbClr val="76B900"/>
                </a:solidFill>
              </a:rPr>
              <a:t>NeMo</a:t>
            </a:r>
            <a:endParaRPr lang="en-US" sz="2400">
              <a:solidFill>
                <a:srgbClr val="76B900"/>
              </a:solidFill>
            </a:endParaRPr>
          </a:p>
        </p:txBody>
      </p:sp>
      <p:sp>
        <p:nvSpPr>
          <p:cNvPr id="55" name="TextBox 54">
            <a:extLst>
              <a:ext uri="{FF2B5EF4-FFF2-40B4-BE49-F238E27FC236}">
                <a16:creationId xmlns:a16="http://schemas.microsoft.com/office/drawing/2014/main" id="{F477EB4C-D07A-8CB4-EFD2-3212AF317B6D}"/>
              </a:ext>
            </a:extLst>
          </p:cNvPr>
          <p:cNvSpPr txBox="1"/>
          <p:nvPr/>
        </p:nvSpPr>
        <p:spPr>
          <a:xfrm>
            <a:off x="1777189" y="2260082"/>
            <a:ext cx="1328038" cy="637119"/>
          </a:xfrm>
          <a:prstGeom prst="rect">
            <a:avLst/>
          </a:prstGeom>
          <a:noFill/>
        </p:spPr>
        <p:txBody>
          <a:bodyPr wrap="square" lIns="0" tIns="0" rIns="0" bIns="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Data </a:t>
            </a:r>
          </a:p>
          <a:p>
            <a:pPr marL="0" marR="0" lvl="0" indent="0" algn="ctr" defTabSz="1371551" rtl="0" eaLnBrk="1" fontAlgn="auto" latinLnBrk="0" hangingPunct="1">
              <a:lnSpc>
                <a:spcPct val="100000"/>
              </a:lnSpc>
              <a:spcBef>
                <a:spcPts val="0"/>
              </a:spcBef>
              <a:spcAft>
                <a:spcPts val="0"/>
              </a:spcAft>
              <a:buClrTx/>
              <a:buSzTx/>
              <a:buFontTx/>
              <a:buNone/>
              <a:tabLst/>
              <a:defRPr/>
            </a:pPr>
            <a:r>
              <a:rPr lang="en-US" sz="2000">
                <a:solidFill>
                  <a:srgbClr val="000000"/>
                </a:solidFill>
                <a:latin typeface="NVIDIA Sans"/>
                <a:cs typeface="NVIDIA Sans" panose="020B0503020203020204" pitchFamily="34" charset="0"/>
              </a:rPr>
              <a:t>Curation</a:t>
            </a:r>
            <a:endParaRPr lang="en-US" sz="2000" b="0" i="0" u="none" strike="noStrike" kern="1200" cap="none" spc="0" normalizeH="0" baseline="0" noProof="0" err="1">
              <a:ln>
                <a:noFill/>
              </a:ln>
              <a:solidFill>
                <a:srgbClr val="000000"/>
              </a:solidFill>
              <a:effectLst/>
              <a:uLnTx/>
              <a:uFillTx/>
              <a:latin typeface="NVIDIA Sans" panose="020B0503020203020204" pitchFamily="34" charset="0"/>
              <a:cs typeface="NVIDIA Sans" panose="020B0503020203020204" pitchFamily="34" charset="0"/>
            </a:endParaRPr>
          </a:p>
        </p:txBody>
      </p:sp>
      <p:sp>
        <p:nvSpPr>
          <p:cNvPr id="56" name="TextBox 55">
            <a:extLst>
              <a:ext uri="{FF2B5EF4-FFF2-40B4-BE49-F238E27FC236}">
                <a16:creationId xmlns:a16="http://schemas.microsoft.com/office/drawing/2014/main" id="{BDBCF70E-9B25-262C-5D5E-24147A2815BB}"/>
              </a:ext>
            </a:extLst>
          </p:cNvPr>
          <p:cNvSpPr txBox="1"/>
          <p:nvPr/>
        </p:nvSpPr>
        <p:spPr>
          <a:xfrm>
            <a:off x="4069396" y="2275619"/>
            <a:ext cx="1363354" cy="615553"/>
          </a:xfrm>
          <a:prstGeom prst="rect">
            <a:avLst/>
          </a:prstGeom>
          <a:noFill/>
        </p:spPr>
        <p:txBody>
          <a:bodyPr wrap="square" lIns="0" tIns="0" rIns="0" bIns="0"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Distributed</a:t>
            </a:r>
          </a:p>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Training</a:t>
            </a:r>
          </a:p>
        </p:txBody>
      </p:sp>
      <p:sp>
        <p:nvSpPr>
          <p:cNvPr id="57" name="TextBox 56">
            <a:extLst>
              <a:ext uri="{FF2B5EF4-FFF2-40B4-BE49-F238E27FC236}">
                <a16:creationId xmlns:a16="http://schemas.microsoft.com/office/drawing/2014/main" id="{C2D5FB2E-3B26-72A3-70A4-2C572D557B25}"/>
              </a:ext>
            </a:extLst>
          </p:cNvPr>
          <p:cNvSpPr txBox="1"/>
          <p:nvPr/>
        </p:nvSpPr>
        <p:spPr>
          <a:xfrm>
            <a:off x="6340563" y="2260082"/>
            <a:ext cx="1732205" cy="615553"/>
          </a:xfrm>
          <a:prstGeom prst="rect">
            <a:avLst/>
          </a:prstGeom>
          <a:noFill/>
        </p:spPr>
        <p:txBody>
          <a:bodyPr wrap="square" lIns="0" tIns="0" rIns="0" bIns="0"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Model </a:t>
            </a:r>
          </a:p>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Customization</a:t>
            </a:r>
          </a:p>
        </p:txBody>
      </p:sp>
      <p:sp>
        <p:nvSpPr>
          <p:cNvPr id="58" name="TextBox 57">
            <a:extLst>
              <a:ext uri="{FF2B5EF4-FFF2-40B4-BE49-F238E27FC236}">
                <a16:creationId xmlns:a16="http://schemas.microsoft.com/office/drawing/2014/main" id="{2C5EBCAA-1AAF-4322-0D70-91F2ED2444ED}"/>
              </a:ext>
            </a:extLst>
          </p:cNvPr>
          <p:cNvSpPr txBox="1"/>
          <p:nvPr/>
        </p:nvSpPr>
        <p:spPr>
          <a:xfrm>
            <a:off x="10058367" y="2259091"/>
            <a:ext cx="1489382" cy="615553"/>
          </a:xfrm>
          <a:prstGeom prst="rect">
            <a:avLst/>
          </a:prstGeom>
          <a:noFill/>
        </p:spPr>
        <p:txBody>
          <a:bodyPr wrap="square" lIns="0" tIns="0" rIns="0" bIns="0"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Accelerated </a:t>
            </a:r>
          </a:p>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Inference</a:t>
            </a:r>
          </a:p>
        </p:txBody>
      </p:sp>
      <p:sp>
        <p:nvSpPr>
          <p:cNvPr id="59" name="TextBox 58">
            <a:extLst>
              <a:ext uri="{FF2B5EF4-FFF2-40B4-BE49-F238E27FC236}">
                <a16:creationId xmlns:a16="http://schemas.microsoft.com/office/drawing/2014/main" id="{80B5DCFD-7DDE-5A0E-4A78-303E23426EE2}"/>
              </a:ext>
            </a:extLst>
          </p:cNvPr>
          <p:cNvSpPr txBox="1"/>
          <p:nvPr/>
        </p:nvSpPr>
        <p:spPr>
          <a:xfrm>
            <a:off x="15135184" y="2567859"/>
            <a:ext cx="1210332" cy="307777"/>
          </a:xfrm>
          <a:prstGeom prst="rect">
            <a:avLst/>
          </a:prstGeom>
          <a:noFill/>
        </p:spPr>
        <p:txBody>
          <a:bodyPr wrap="square" lIns="0" tIns="0" rIns="0" bIns="0"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Guardrails</a:t>
            </a:r>
          </a:p>
        </p:txBody>
      </p:sp>
      <p:sp>
        <p:nvSpPr>
          <p:cNvPr id="233" name="Rectangle 232">
            <a:extLst>
              <a:ext uri="{FF2B5EF4-FFF2-40B4-BE49-F238E27FC236}">
                <a16:creationId xmlns:a16="http://schemas.microsoft.com/office/drawing/2014/main" id="{80BE9D61-F768-AFB2-7477-95B3AF998F35}"/>
              </a:ext>
            </a:extLst>
          </p:cNvPr>
          <p:cNvSpPr/>
          <p:nvPr/>
        </p:nvSpPr>
        <p:spPr>
          <a:xfrm>
            <a:off x="6122717" y="2952865"/>
            <a:ext cx="2161035" cy="2161035"/>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nvGrpSpPr>
          <p:cNvPr id="145" name="Group 144">
            <a:extLst>
              <a:ext uri="{FF2B5EF4-FFF2-40B4-BE49-F238E27FC236}">
                <a16:creationId xmlns:a16="http://schemas.microsoft.com/office/drawing/2014/main" id="{B1BBEA7F-AB3C-4D83-AE28-028F3A23E99E}"/>
              </a:ext>
            </a:extLst>
          </p:cNvPr>
          <p:cNvGrpSpPr/>
          <p:nvPr/>
        </p:nvGrpSpPr>
        <p:grpSpPr>
          <a:xfrm>
            <a:off x="6372314" y="3176787"/>
            <a:ext cx="1636919" cy="1471575"/>
            <a:chOff x="16899541" y="7541698"/>
            <a:chExt cx="3047574" cy="2739741"/>
          </a:xfrm>
        </p:grpSpPr>
        <p:grpSp>
          <p:nvGrpSpPr>
            <p:cNvPr id="119" name="Group 118">
              <a:extLst>
                <a:ext uri="{FF2B5EF4-FFF2-40B4-BE49-F238E27FC236}">
                  <a16:creationId xmlns:a16="http://schemas.microsoft.com/office/drawing/2014/main" id="{773D11AF-747D-3BAB-4195-69ECD8959856}"/>
                </a:ext>
              </a:extLst>
            </p:cNvPr>
            <p:cNvGrpSpPr/>
            <p:nvPr/>
          </p:nvGrpSpPr>
          <p:grpSpPr>
            <a:xfrm>
              <a:off x="17538263" y="7541698"/>
              <a:ext cx="2408852" cy="2018937"/>
              <a:chOff x="15198725" y="7174789"/>
              <a:chExt cx="2063465" cy="1729457"/>
            </a:xfrm>
          </p:grpSpPr>
          <p:sp>
            <p:nvSpPr>
              <p:cNvPr id="120" name="Rectangle 119">
                <a:extLst>
                  <a:ext uri="{FF2B5EF4-FFF2-40B4-BE49-F238E27FC236}">
                    <a16:creationId xmlns:a16="http://schemas.microsoft.com/office/drawing/2014/main" id="{E3415C30-37FD-F994-AFDF-95097F738CF8}"/>
                  </a:ext>
                </a:extLst>
              </p:cNvPr>
              <p:cNvSpPr/>
              <p:nvPr/>
            </p:nvSpPr>
            <p:spPr>
              <a:xfrm>
                <a:off x="15202767" y="7174789"/>
                <a:ext cx="2059423" cy="17294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21" name="Rectangle 120">
                <a:extLst>
                  <a:ext uri="{FF2B5EF4-FFF2-40B4-BE49-F238E27FC236}">
                    <a16:creationId xmlns:a16="http://schemas.microsoft.com/office/drawing/2014/main" id="{41848897-58C1-7767-000E-590437B11936}"/>
                  </a:ext>
                </a:extLst>
              </p:cNvPr>
              <p:cNvSpPr/>
              <p:nvPr/>
            </p:nvSpPr>
            <p:spPr>
              <a:xfrm>
                <a:off x="15198725" y="7174797"/>
                <a:ext cx="2059423" cy="172944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nvGrpSpPr>
              <p:cNvPr id="122" name="Group 121">
                <a:extLst>
                  <a:ext uri="{FF2B5EF4-FFF2-40B4-BE49-F238E27FC236}">
                    <a16:creationId xmlns:a16="http://schemas.microsoft.com/office/drawing/2014/main" id="{106162BE-11E7-E246-DCE3-0C257FE77421}"/>
                  </a:ext>
                </a:extLst>
              </p:cNvPr>
              <p:cNvGrpSpPr/>
              <p:nvPr/>
            </p:nvGrpSpPr>
            <p:grpSpPr>
              <a:xfrm>
                <a:off x="15202784" y="7174793"/>
                <a:ext cx="2049721" cy="1729449"/>
                <a:chOff x="30714174" y="7640285"/>
                <a:chExt cx="2034810" cy="1716868"/>
              </a:xfrm>
            </p:grpSpPr>
            <p:sp>
              <p:nvSpPr>
                <p:cNvPr id="123" name="Freeform 33">
                  <a:extLst>
                    <a:ext uri="{FF2B5EF4-FFF2-40B4-BE49-F238E27FC236}">
                      <a16:creationId xmlns:a16="http://schemas.microsoft.com/office/drawing/2014/main" id="{AE03052C-676A-6E4B-16A7-650A036FBB7E}"/>
                    </a:ext>
                  </a:extLst>
                </p:cNvPr>
                <p:cNvSpPr/>
                <p:nvPr/>
              </p:nvSpPr>
              <p:spPr>
                <a:xfrm>
                  <a:off x="30714174" y="7640285"/>
                  <a:ext cx="2034174" cy="254349"/>
                </a:xfrm>
                <a:custGeom>
                  <a:avLst/>
                  <a:gdLst>
                    <a:gd name="connsiteX0" fmla="*/ 0 w 678058"/>
                    <a:gd name="connsiteY0" fmla="*/ 0 h 84783"/>
                    <a:gd name="connsiteX1" fmla="*/ 678058 w 678058"/>
                    <a:gd name="connsiteY1" fmla="*/ 0 h 84783"/>
                    <a:gd name="connsiteX2" fmla="*/ 678058 w 678058"/>
                    <a:gd name="connsiteY2" fmla="*/ 84784 h 84783"/>
                    <a:gd name="connsiteX3" fmla="*/ 0 w 678058"/>
                    <a:gd name="connsiteY3" fmla="*/ 84784 h 84783"/>
                  </a:gdLst>
                  <a:ahLst/>
                  <a:cxnLst>
                    <a:cxn ang="0">
                      <a:pos x="connsiteX0" y="connsiteY0"/>
                    </a:cxn>
                    <a:cxn ang="0">
                      <a:pos x="connsiteX1" y="connsiteY1"/>
                    </a:cxn>
                    <a:cxn ang="0">
                      <a:pos x="connsiteX2" y="connsiteY2"/>
                    </a:cxn>
                    <a:cxn ang="0">
                      <a:pos x="connsiteX3" y="connsiteY3"/>
                    </a:cxn>
                  </a:cxnLst>
                  <a:rect l="l" t="t" r="r" b="b"/>
                  <a:pathLst>
                    <a:path w="678058" h="84783">
                      <a:moveTo>
                        <a:pt x="0" y="0"/>
                      </a:moveTo>
                      <a:lnTo>
                        <a:pt x="678058" y="0"/>
                      </a:lnTo>
                      <a:lnTo>
                        <a:pt x="678058" y="84784"/>
                      </a:lnTo>
                      <a:lnTo>
                        <a:pt x="0" y="84784"/>
                      </a:lnTo>
                      <a:close/>
                    </a:path>
                  </a:pathLst>
                </a:custGeom>
                <a:noFill/>
                <a:ln w="9525" cap="flat">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124" name="Freeform 34">
                  <a:extLst>
                    <a:ext uri="{FF2B5EF4-FFF2-40B4-BE49-F238E27FC236}">
                      <a16:creationId xmlns:a16="http://schemas.microsoft.com/office/drawing/2014/main" id="{C41200D0-08AE-EAC7-51C2-52807C47AB0B}"/>
                    </a:ext>
                  </a:extLst>
                </p:cNvPr>
                <p:cNvSpPr/>
                <p:nvPr/>
              </p:nvSpPr>
              <p:spPr>
                <a:xfrm>
                  <a:off x="30714174" y="7894635"/>
                  <a:ext cx="2034810" cy="1462518"/>
                </a:xfrm>
                <a:custGeom>
                  <a:avLst/>
                  <a:gdLst>
                    <a:gd name="connsiteX0" fmla="*/ 402723 w 678270"/>
                    <a:gd name="connsiteY0" fmla="*/ 487507 h 487506"/>
                    <a:gd name="connsiteX1" fmla="*/ 0 w 678270"/>
                    <a:gd name="connsiteY1" fmla="*/ 487507 h 487506"/>
                    <a:gd name="connsiteX2" fmla="*/ 0 w 678270"/>
                    <a:gd name="connsiteY2" fmla="*/ 0 h 487506"/>
                    <a:gd name="connsiteX3" fmla="*/ 678058 w 678270"/>
                    <a:gd name="connsiteY3" fmla="*/ 0 h 487506"/>
                    <a:gd name="connsiteX4" fmla="*/ 678270 w 678270"/>
                    <a:gd name="connsiteY4" fmla="*/ 254351 h 48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270" h="487506">
                      <a:moveTo>
                        <a:pt x="402723" y="487507"/>
                      </a:moveTo>
                      <a:lnTo>
                        <a:pt x="0" y="487507"/>
                      </a:lnTo>
                      <a:lnTo>
                        <a:pt x="0" y="0"/>
                      </a:lnTo>
                      <a:lnTo>
                        <a:pt x="678058" y="0"/>
                      </a:lnTo>
                      <a:lnTo>
                        <a:pt x="678270" y="254351"/>
                      </a:lnTo>
                    </a:path>
                  </a:pathLst>
                </a:custGeom>
                <a:noFill/>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grpSp>
              <p:nvGrpSpPr>
                <p:cNvPr id="125" name="Graphic 17">
                  <a:extLst>
                    <a:ext uri="{FF2B5EF4-FFF2-40B4-BE49-F238E27FC236}">
                      <a16:creationId xmlns:a16="http://schemas.microsoft.com/office/drawing/2014/main" id="{A04249B6-2B65-BE0A-FFF1-D43CA48610C2}"/>
                    </a:ext>
                  </a:extLst>
                </p:cNvPr>
                <p:cNvGrpSpPr/>
                <p:nvPr/>
              </p:nvGrpSpPr>
              <p:grpSpPr>
                <a:xfrm>
                  <a:off x="32174789" y="7767461"/>
                  <a:ext cx="447021" cy="63585"/>
                  <a:chOff x="10641172" y="2530332"/>
                  <a:chExt cx="149007" cy="21195"/>
                </a:xfrm>
              </p:grpSpPr>
              <p:sp>
                <p:nvSpPr>
                  <p:cNvPr id="126" name="Freeform 83">
                    <a:extLst>
                      <a:ext uri="{FF2B5EF4-FFF2-40B4-BE49-F238E27FC236}">
                        <a16:creationId xmlns:a16="http://schemas.microsoft.com/office/drawing/2014/main" id="{CA1AFD90-6084-658C-5788-4611FD62D2D2}"/>
                      </a:ext>
                    </a:extLst>
                  </p:cNvPr>
                  <p:cNvSpPr/>
                  <p:nvPr/>
                </p:nvSpPr>
                <p:spPr>
                  <a:xfrm>
                    <a:off x="10641172" y="2530332"/>
                    <a:ext cx="20983" cy="21195"/>
                  </a:xfrm>
                  <a:custGeom>
                    <a:avLst/>
                    <a:gdLst>
                      <a:gd name="connsiteX0" fmla="*/ 0 w 20983"/>
                      <a:gd name="connsiteY0" fmla="*/ 0 h 21195"/>
                      <a:gd name="connsiteX1" fmla="*/ 20984 w 20983"/>
                      <a:gd name="connsiteY1" fmla="*/ 0 h 21195"/>
                    </a:gdLst>
                    <a:ahLst/>
                    <a:cxnLst>
                      <a:cxn ang="0">
                        <a:pos x="connsiteX0" y="connsiteY0"/>
                      </a:cxn>
                      <a:cxn ang="0">
                        <a:pos x="connsiteX1" y="connsiteY1"/>
                      </a:cxn>
                    </a:cxnLst>
                    <a:rect l="l" t="t" r="r" b="b"/>
                    <a:pathLst>
                      <a:path w="20983" h="21195">
                        <a:moveTo>
                          <a:pt x="0" y="0"/>
                        </a:moveTo>
                        <a:lnTo>
                          <a:pt x="20984"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127" name="Freeform 84">
                    <a:extLst>
                      <a:ext uri="{FF2B5EF4-FFF2-40B4-BE49-F238E27FC236}">
                        <a16:creationId xmlns:a16="http://schemas.microsoft.com/office/drawing/2014/main" id="{CDF6EFD0-E120-429B-FF9A-F27B870A17A3}"/>
                      </a:ext>
                    </a:extLst>
                  </p:cNvPr>
                  <p:cNvSpPr/>
                  <p:nvPr/>
                </p:nvSpPr>
                <p:spPr>
                  <a:xfrm>
                    <a:off x="10705396" y="2530332"/>
                    <a:ext cx="20983" cy="21195"/>
                  </a:xfrm>
                  <a:custGeom>
                    <a:avLst/>
                    <a:gdLst>
                      <a:gd name="connsiteX0" fmla="*/ 0 w 20983"/>
                      <a:gd name="connsiteY0" fmla="*/ 0 h 21195"/>
                      <a:gd name="connsiteX1" fmla="*/ 20984 w 20983"/>
                      <a:gd name="connsiteY1" fmla="*/ 0 h 21195"/>
                    </a:gdLst>
                    <a:ahLst/>
                    <a:cxnLst>
                      <a:cxn ang="0">
                        <a:pos x="connsiteX0" y="connsiteY0"/>
                      </a:cxn>
                      <a:cxn ang="0">
                        <a:pos x="connsiteX1" y="connsiteY1"/>
                      </a:cxn>
                    </a:cxnLst>
                    <a:rect l="l" t="t" r="r" b="b"/>
                    <a:pathLst>
                      <a:path w="20983" h="21195">
                        <a:moveTo>
                          <a:pt x="0" y="0"/>
                        </a:moveTo>
                        <a:lnTo>
                          <a:pt x="20984"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128" name="Freeform 85">
                    <a:extLst>
                      <a:ext uri="{FF2B5EF4-FFF2-40B4-BE49-F238E27FC236}">
                        <a16:creationId xmlns:a16="http://schemas.microsoft.com/office/drawing/2014/main" id="{62022931-2EBD-FE0E-E0FE-78188C892E34}"/>
                      </a:ext>
                    </a:extLst>
                  </p:cNvPr>
                  <p:cNvSpPr/>
                  <p:nvPr/>
                </p:nvSpPr>
                <p:spPr>
                  <a:xfrm>
                    <a:off x="10768984" y="2530332"/>
                    <a:ext cx="21195" cy="21195"/>
                  </a:xfrm>
                  <a:custGeom>
                    <a:avLst/>
                    <a:gdLst>
                      <a:gd name="connsiteX0" fmla="*/ 0 w 21195"/>
                      <a:gd name="connsiteY0" fmla="*/ 0 h 21195"/>
                      <a:gd name="connsiteX1" fmla="*/ 21196 w 21195"/>
                      <a:gd name="connsiteY1" fmla="*/ 0 h 21195"/>
                    </a:gdLst>
                    <a:ahLst/>
                    <a:cxnLst>
                      <a:cxn ang="0">
                        <a:pos x="connsiteX0" y="connsiteY0"/>
                      </a:cxn>
                      <a:cxn ang="0">
                        <a:pos x="connsiteX1" y="connsiteY1"/>
                      </a:cxn>
                    </a:cxnLst>
                    <a:rect l="l" t="t" r="r" b="b"/>
                    <a:pathLst>
                      <a:path w="21195" h="21195">
                        <a:moveTo>
                          <a:pt x="0" y="0"/>
                        </a:moveTo>
                        <a:lnTo>
                          <a:pt x="21196"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grpSp>
          </p:grpSp>
        </p:grpSp>
        <p:grpSp>
          <p:nvGrpSpPr>
            <p:cNvPr id="95" name="Group 94">
              <a:extLst>
                <a:ext uri="{FF2B5EF4-FFF2-40B4-BE49-F238E27FC236}">
                  <a16:creationId xmlns:a16="http://schemas.microsoft.com/office/drawing/2014/main" id="{55138C4F-6A49-318F-A7B2-1F2ADBCCD795}"/>
                </a:ext>
              </a:extLst>
            </p:cNvPr>
            <p:cNvGrpSpPr/>
            <p:nvPr/>
          </p:nvGrpSpPr>
          <p:grpSpPr>
            <a:xfrm>
              <a:off x="17229173" y="7771259"/>
              <a:ext cx="2408852" cy="2018937"/>
              <a:chOff x="15198725" y="7174789"/>
              <a:chExt cx="2063465" cy="1729457"/>
            </a:xfrm>
          </p:grpSpPr>
          <p:sp>
            <p:nvSpPr>
              <p:cNvPr id="105" name="Rectangle 104">
                <a:extLst>
                  <a:ext uri="{FF2B5EF4-FFF2-40B4-BE49-F238E27FC236}">
                    <a16:creationId xmlns:a16="http://schemas.microsoft.com/office/drawing/2014/main" id="{856ADB14-B247-742C-BA0C-77C1CE62D384}"/>
                  </a:ext>
                </a:extLst>
              </p:cNvPr>
              <p:cNvSpPr/>
              <p:nvPr/>
            </p:nvSpPr>
            <p:spPr>
              <a:xfrm>
                <a:off x="15202767" y="7174789"/>
                <a:ext cx="2059423" cy="17294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06" name="Rectangle 105">
                <a:extLst>
                  <a:ext uri="{FF2B5EF4-FFF2-40B4-BE49-F238E27FC236}">
                    <a16:creationId xmlns:a16="http://schemas.microsoft.com/office/drawing/2014/main" id="{FFEBA90F-5C53-B52C-81A6-3EE3AA7DB04F}"/>
                  </a:ext>
                </a:extLst>
              </p:cNvPr>
              <p:cNvSpPr/>
              <p:nvPr/>
            </p:nvSpPr>
            <p:spPr>
              <a:xfrm>
                <a:off x="15198725" y="7174797"/>
                <a:ext cx="2059423" cy="172944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nvGrpSpPr>
              <p:cNvPr id="108" name="Group 107">
                <a:extLst>
                  <a:ext uri="{FF2B5EF4-FFF2-40B4-BE49-F238E27FC236}">
                    <a16:creationId xmlns:a16="http://schemas.microsoft.com/office/drawing/2014/main" id="{4C79B71E-20E1-5C6F-F0E6-FD83FA3A6960}"/>
                  </a:ext>
                </a:extLst>
              </p:cNvPr>
              <p:cNvGrpSpPr/>
              <p:nvPr/>
            </p:nvGrpSpPr>
            <p:grpSpPr>
              <a:xfrm>
                <a:off x="15202784" y="7174793"/>
                <a:ext cx="2049721" cy="1729449"/>
                <a:chOff x="30714174" y="7640285"/>
                <a:chExt cx="2034810" cy="1716868"/>
              </a:xfrm>
            </p:grpSpPr>
            <p:sp>
              <p:nvSpPr>
                <p:cNvPr id="112" name="Freeform 33">
                  <a:extLst>
                    <a:ext uri="{FF2B5EF4-FFF2-40B4-BE49-F238E27FC236}">
                      <a16:creationId xmlns:a16="http://schemas.microsoft.com/office/drawing/2014/main" id="{C1FF6421-8C81-F976-9A3F-1A9F9873E53E}"/>
                    </a:ext>
                  </a:extLst>
                </p:cNvPr>
                <p:cNvSpPr/>
                <p:nvPr/>
              </p:nvSpPr>
              <p:spPr>
                <a:xfrm>
                  <a:off x="30714174" y="7640285"/>
                  <a:ext cx="2034174" cy="254349"/>
                </a:xfrm>
                <a:custGeom>
                  <a:avLst/>
                  <a:gdLst>
                    <a:gd name="connsiteX0" fmla="*/ 0 w 678058"/>
                    <a:gd name="connsiteY0" fmla="*/ 0 h 84783"/>
                    <a:gd name="connsiteX1" fmla="*/ 678058 w 678058"/>
                    <a:gd name="connsiteY1" fmla="*/ 0 h 84783"/>
                    <a:gd name="connsiteX2" fmla="*/ 678058 w 678058"/>
                    <a:gd name="connsiteY2" fmla="*/ 84784 h 84783"/>
                    <a:gd name="connsiteX3" fmla="*/ 0 w 678058"/>
                    <a:gd name="connsiteY3" fmla="*/ 84784 h 84783"/>
                  </a:gdLst>
                  <a:ahLst/>
                  <a:cxnLst>
                    <a:cxn ang="0">
                      <a:pos x="connsiteX0" y="connsiteY0"/>
                    </a:cxn>
                    <a:cxn ang="0">
                      <a:pos x="connsiteX1" y="connsiteY1"/>
                    </a:cxn>
                    <a:cxn ang="0">
                      <a:pos x="connsiteX2" y="connsiteY2"/>
                    </a:cxn>
                    <a:cxn ang="0">
                      <a:pos x="connsiteX3" y="connsiteY3"/>
                    </a:cxn>
                  </a:cxnLst>
                  <a:rect l="l" t="t" r="r" b="b"/>
                  <a:pathLst>
                    <a:path w="678058" h="84783">
                      <a:moveTo>
                        <a:pt x="0" y="0"/>
                      </a:moveTo>
                      <a:lnTo>
                        <a:pt x="678058" y="0"/>
                      </a:lnTo>
                      <a:lnTo>
                        <a:pt x="678058" y="84784"/>
                      </a:lnTo>
                      <a:lnTo>
                        <a:pt x="0" y="84784"/>
                      </a:lnTo>
                      <a:close/>
                    </a:path>
                  </a:pathLst>
                </a:custGeom>
                <a:noFill/>
                <a:ln w="9525" cap="flat">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113" name="Freeform 34">
                  <a:extLst>
                    <a:ext uri="{FF2B5EF4-FFF2-40B4-BE49-F238E27FC236}">
                      <a16:creationId xmlns:a16="http://schemas.microsoft.com/office/drawing/2014/main" id="{81975381-F61A-6F08-611A-9747376249D8}"/>
                    </a:ext>
                  </a:extLst>
                </p:cNvPr>
                <p:cNvSpPr/>
                <p:nvPr/>
              </p:nvSpPr>
              <p:spPr>
                <a:xfrm>
                  <a:off x="30714174" y="7894635"/>
                  <a:ext cx="2034810" cy="1462518"/>
                </a:xfrm>
                <a:custGeom>
                  <a:avLst/>
                  <a:gdLst>
                    <a:gd name="connsiteX0" fmla="*/ 402723 w 678270"/>
                    <a:gd name="connsiteY0" fmla="*/ 487507 h 487506"/>
                    <a:gd name="connsiteX1" fmla="*/ 0 w 678270"/>
                    <a:gd name="connsiteY1" fmla="*/ 487507 h 487506"/>
                    <a:gd name="connsiteX2" fmla="*/ 0 w 678270"/>
                    <a:gd name="connsiteY2" fmla="*/ 0 h 487506"/>
                    <a:gd name="connsiteX3" fmla="*/ 678058 w 678270"/>
                    <a:gd name="connsiteY3" fmla="*/ 0 h 487506"/>
                    <a:gd name="connsiteX4" fmla="*/ 678270 w 678270"/>
                    <a:gd name="connsiteY4" fmla="*/ 254351 h 48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270" h="487506">
                      <a:moveTo>
                        <a:pt x="402723" y="487507"/>
                      </a:moveTo>
                      <a:lnTo>
                        <a:pt x="0" y="487507"/>
                      </a:lnTo>
                      <a:lnTo>
                        <a:pt x="0" y="0"/>
                      </a:lnTo>
                      <a:lnTo>
                        <a:pt x="678058" y="0"/>
                      </a:lnTo>
                      <a:lnTo>
                        <a:pt x="678270" y="254351"/>
                      </a:lnTo>
                    </a:path>
                  </a:pathLst>
                </a:custGeom>
                <a:noFill/>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grpSp>
              <p:nvGrpSpPr>
                <p:cNvPr id="114" name="Graphic 17">
                  <a:extLst>
                    <a:ext uri="{FF2B5EF4-FFF2-40B4-BE49-F238E27FC236}">
                      <a16:creationId xmlns:a16="http://schemas.microsoft.com/office/drawing/2014/main" id="{FFC55DF6-6F72-7C15-0209-95F6A5409865}"/>
                    </a:ext>
                  </a:extLst>
                </p:cNvPr>
                <p:cNvGrpSpPr/>
                <p:nvPr/>
              </p:nvGrpSpPr>
              <p:grpSpPr>
                <a:xfrm>
                  <a:off x="32174789" y="7767461"/>
                  <a:ext cx="447021" cy="63585"/>
                  <a:chOff x="10641172" y="2530332"/>
                  <a:chExt cx="149007" cy="21195"/>
                </a:xfrm>
              </p:grpSpPr>
              <p:sp>
                <p:nvSpPr>
                  <p:cNvPr id="116" name="Freeform 83">
                    <a:extLst>
                      <a:ext uri="{FF2B5EF4-FFF2-40B4-BE49-F238E27FC236}">
                        <a16:creationId xmlns:a16="http://schemas.microsoft.com/office/drawing/2014/main" id="{067D8583-A8BD-127D-65AE-0965E236539C}"/>
                      </a:ext>
                    </a:extLst>
                  </p:cNvPr>
                  <p:cNvSpPr/>
                  <p:nvPr/>
                </p:nvSpPr>
                <p:spPr>
                  <a:xfrm>
                    <a:off x="10641172" y="2530332"/>
                    <a:ext cx="20983" cy="21195"/>
                  </a:xfrm>
                  <a:custGeom>
                    <a:avLst/>
                    <a:gdLst>
                      <a:gd name="connsiteX0" fmla="*/ 0 w 20983"/>
                      <a:gd name="connsiteY0" fmla="*/ 0 h 21195"/>
                      <a:gd name="connsiteX1" fmla="*/ 20984 w 20983"/>
                      <a:gd name="connsiteY1" fmla="*/ 0 h 21195"/>
                    </a:gdLst>
                    <a:ahLst/>
                    <a:cxnLst>
                      <a:cxn ang="0">
                        <a:pos x="connsiteX0" y="connsiteY0"/>
                      </a:cxn>
                      <a:cxn ang="0">
                        <a:pos x="connsiteX1" y="connsiteY1"/>
                      </a:cxn>
                    </a:cxnLst>
                    <a:rect l="l" t="t" r="r" b="b"/>
                    <a:pathLst>
                      <a:path w="20983" h="21195">
                        <a:moveTo>
                          <a:pt x="0" y="0"/>
                        </a:moveTo>
                        <a:lnTo>
                          <a:pt x="20984"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117" name="Freeform 84">
                    <a:extLst>
                      <a:ext uri="{FF2B5EF4-FFF2-40B4-BE49-F238E27FC236}">
                        <a16:creationId xmlns:a16="http://schemas.microsoft.com/office/drawing/2014/main" id="{3CD73897-55BC-FA9D-5941-A673630A49DD}"/>
                      </a:ext>
                    </a:extLst>
                  </p:cNvPr>
                  <p:cNvSpPr/>
                  <p:nvPr/>
                </p:nvSpPr>
                <p:spPr>
                  <a:xfrm>
                    <a:off x="10705396" y="2530332"/>
                    <a:ext cx="20983" cy="21195"/>
                  </a:xfrm>
                  <a:custGeom>
                    <a:avLst/>
                    <a:gdLst>
                      <a:gd name="connsiteX0" fmla="*/ 0 w 20983"/>
                      <a:gd name="connsiteY0" fmla="*/ 0 h 21195"/>
                      <a:gd name="connsiteX1" fmla="*/ 20984 w 20983"/>
                      <a:gd name="connsiteY1" fmla="*/ 0 h 21195"/>
                    </a:gdLst>
                    <a:ahLst/>
                    <a:cxnLst>
                      <a:cxn ang="0">
                        <a:pos x="connsiteX0" y="connsiteY0"/>
                      </a:cxn>
                      <a:cxn ang="0">
                        <a:pos x="connsiteX1" y="connsiteY1"/>
                      </a:cxn>
                    </a:cxnLst>
                    <a:rect l="l" t="t" r="r" b="b"/>
                    <a:pathLst>
                      <a:path w="20983" h="21195">
                        <a:moveTo>
                          <a:pt x="0" y="0"/>
                        </a:moveTo>
                        <a:lnTo>
                          <a:pt x="20984"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118" name="Freeform 85">
                    <a:extLst>
                      <a:ext uri="{FF2B5EF4-FFF2-40B4-BE49-F238E27FC236}">
                        <a16:creationId xmlns:a16="http://schemas.microsoft.com/office/drawing/2014/main" id="{BC90D2EE-7806-C689-46E2-AEDF4DA30A74}"/>
                      </a:ext>
                    </a:extLst>
                  </p:cNvPr>
                  <p:cNvSpPr/>
                  <p:nvPr/>
                </p:nvSpPr>
                <p:spPr>
                  <a:xfrm>
                    <a:off x="10768984" y="2530332"/>
                    <a:ext cx="21195" cy="21195"/>
                  </a:xfrm>
                  <a:custGeom>
                    <a:avLst/>
                    <a:gdLst>
                      <a:gd name="connsiteX0" fmla="*/ 0 w 21195"/>
                      <a:gd name="connsiteY0" fmla="*/ 0 h 21195"/>
                      <a:gd name="connsiteX1" fmla="*/ 21196 w 21195"/>
                      <a:gd name="connsiteY1" fmla="*/ 0 h 21195"/>
                    </a:gdLst>
                    <a:ahLst/>
                    <a:cxnLst>
                      <a:cxn ang="0">
                        <a:pos x="connsiteX0" y="connsiteY0"/>
                      </a:cxn>
                      <a:cxn ang="0">
                        <a:pos x="connsiteX1" y="connsiteY1"/>
                      </a:cxn>
                    </a:cxnLst>
                    <a:rect l="l" t="t" r="r" b="b"/>
                    <a:pathLst>
                      <a:path w="21195" h="21195">
                        <a:moveTo>
                          <a:pt x="0" y="0"/>
                        </a:moveTo>
                        <a:lnTo>
                          <a:pt x="21196"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grpSp>
          </p:grpSp>
        </p:grpSp>
        <p:grpSp>
          <p:nvGrpSpPr>
            <p:cNvPr id="93" name="Group 92">
              <a:extLst>
                <a:ext uri="{FF2B5EF4-FFF2-40B4-BE49-F238E27FC236}">
                  <a16:creationId xmlns:a16="http://schemas.microsoft.com/office/drawing/2014/main" id="{3026FA2D-BF0B-1F22-8284-5335089299C2}"/>
                </a:ext>
              </a:extLst>
            </p:cNvPr>
            <p:cNvGrpSpPr/>
            <p:nvPr/>
          </p:nvGrpSpPr>
          <p:grpSpPr>
            <a:xfrm>
              <a:off x="16899541" y="7986917"/>
              <a:ext cx="2427886" cy="2294522"/>
              <a:chOff x="15027165" y="6825835"/>
              <a:chExt cx="2207475" cy="2086218"/>
            </a:xfrm>
          </p:grpSpPr>
          <p:grpSp>
            <p:nvGrpSpPr>
              <p:cNvPr id="47" name="Group 46">
                <a:extLst>
                  <a:ext uri="{FF2B5EF4-FFF2-40B4-BE49-F238E27FC236}">
                    <a16:creationId xmlns:a16="http://schemas.microsoft.com/office/drawing/2014/main" id="{8D6E3010-0050-DEFB-8166-F62353A71A52}"/>
                  </a:ext>
                </a:extLst>
              </p:cNvPr>
              <p:cNvGrpSpPr/>
              <p:nvPr/>
            </p:nvGrpSpPr>
            <p:grpSpPr>
              <a:xfrm>
                <a:off x="15027165" y="6825835"/>
                <a:ext cx="2207475" cy="2086218"/>
                <a:chOff x="15198725" y="7161641"/>
                <a:chExt cx="2079770" cy="1965528"/>
              </a:xfrm>
            </p:grpSpPr>
            <p:sp>
              <p:nvSpPr>
                <p:cNvPr id="50" name="Rectangle 49">
                  <a:extLst>
                    <a:ext uri="{FF2B5EF4-FFF2-40B4-BE49-F238E27FC236}">
                      <a16:creationId xmlns:a16="http://schemas.microsoft.com/office/drawing/2014/main" id="{1B67EAFF-44C7-1112-2D68-6ED395C63CBE}"/>
                    </a:ext>
                  </a:extLst>
                </p:cNvPr>
                <p:cNvSpPr/>
                <p:nvPr/>
              </p:nvSpPr>
              <p:spPr>
                <a:xfrm>
                  <a:off x="15202767" y="7161641"/>
                  <a:ext cx="2059423" cy="17426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51" name="Rectangle 50">
                  <a:extLst>
                    <a:ext uri="{FF2B5EF4-FFF2-40B4-BE49-F238E27FC236}">
                      <a16:creationId xmlns:a16="http://schemas.microsoft.com/office/drawing/2014/main" id="{D03AD3CA-1071-6321-546D-4079984F2F20}"/>
                    </a:ext>
                  </a:extLst>
                </p:cNvPr>
                <p:cNvSpPr/>
                <p:nvPr/>
              </p:nvSpPr>
              <p:spPr>
                <a:xfrm>
                  <a:off x="15198725" y="7174797"/>
                  <a:ext cx="2059423" cy="172944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nvGrpSpPr>
                <p:cNvPr id="52" name="Group 51">
                  <a:extLst>
                    <a:ext uri="{FF2B5EF4-FFF2-40B4-BE49-F238E27FC236}">
                      <a16:creationId xmlns:a16="http://schemas.microsoft.com/office/drawing/2014/main" id="{A2C358F8-A180-305D-31D6-181797FAC095}"/>
                    </a:ext>
                  </a:extLst>
                </p:cNvPr>
                <p:cNvGrpSpPr/>
                <p:nvPr/>
              </p:nvGrpSpPr>
              <p:grpSpPr>
                <a:xfrm>
                  <a:off x="15202784" y="7174793"/>
                  <a:ext cx="2075711" cy="1952376"/>
                  <a:chOff x="15434838" y="7329533"/>
                  <a:chExt cx="1877165" cy="1765627"/>
                </a:xfrm>
              </p:grpSpPr>
              <p:grpSp>
                <p:nvGrpSpPr>
                  <p:cNvPr id="54" name="Group 53">
                    <a:extLst>
                      <a:ext uri="{FF2B5EF4-FFF2-40B4-BE49-F238E27FC236}">
                        <a16:creationId xmlns:a16="http://schemas.microsoft.com/office/drawing/2014/main" id="{C7DD3AB1-C779-6C1C-D517-E33747DD216F}"/>
                      </a:ext>
                    </a:extLst>
                  </p:cNvPr>
                  <p:cNvGrpSpPr/>
                  <p:nvPr/>
                </p:nvGrpSpPr>
                <p:grpSpPr>
                  <a:xfrm>
                    <a:off x="15434838" y="7329533"/>
                    <a:ext cx="1853661" cy="1564024"/>
                    <a:chOff x="30714174" y="7640285"/>
                    <a:chExt cx="2034810" cy="1716868"/>
                  </a:xfrm>
                </p:grpSpPr>
                <p:sp>
                  <p:nvSpPr>
                    <p:cNvPr id="71" name="Freeform 33">
                      <a:extLst>
                        <a:ext uri="{FF2B5EF4-FFF2-40B4-BE49-F238E27FC236}">
                          <a16:creationId xmlns:a16="http://schemas.microsoft.com/office/drawing/2014/main" id="{7C0F2963-23D8-C996-5D5A-A58697FF2156}"/>
                        </a:ext>
                      </a:extLst>
                    </p:cNvPr>
                    <p:cNvSpPr/>
                    <p:nvPr/>
                  </p:nvSpPr>
                  <p:spPr>
                    <a:xfrm>
                      <a:off x="30714174" y="7640285"/>
                      <a:ext cx="2034174" cy="254349"/>
                    </a:xfrm>
                    <a:custGeom>
                      <a:avLst/>
                      <a:gdLst>
                        <a:gd name="connsiteX0" fmla="*/ 0 w 678058"/>
                        <a:gd name="connsiteY0" fmla="*/ 0 h 84783"/>
                        <a:gd name="connsiteX1" fmla="*/ 678058 w 678058"/>
                        <a:gd name="connsiteY1" fmla="*/ 0 h 84783"/>
                        <a:gd name="connsiteX2" fmla="*/ 678058 w 678058"/>
                        <a:gd name="connsiteY2" fmla="*/ 84784 h 84783"/>
                        <a:gd name="connsiteX3" fmla="*/ 0 w 678058"/>
                        <a:gd name="connsiteY3" fmla="*/ 84784 h 84783"/>
                      </a:gdLst>
                      <a:ahLst/>
                      <a:cxnLst>
                        <a:cxn ang="0">
                          <a:pos x="connsiteX0" y="connsiteY0"/>
                        </a:cxn>
                        <a:cxn ang="0">
                          <a:pos x="connsiteX1" y="connsiteY1"/>
                        </a:cxn>
                        <a:cxn ang="0">
                          <a:pos x="connsiteX2" y="connsiteY2"/>
                        </a:cxn>
                        <a:cxn ang="0">
                          <a:pos x="connsiteX3" y="connsiteY3"/>
                        </a:cxn>
                      </a:cxnLst>
                      <a:rect l="l" t="t" r="r" b="b"/>
                      <a:pathLst>
                        <a:path w="678058" h="84783">
                          <a:moveTo>
                            <a:pt x="0" y="0"/>
                          </a:moveTo>
                          <a:lnTo>
                            <a:pt x="678058" y="0"/>
                          </a:lnTo>
                          <a:lnTo>
                            <a:pt x="678058" y="84784"/>
                          </a:lnTo>
                          <a:lnTo>
                            <a:pt x="0" y="84784"/>
                          </a:lnTo>
                          <a:close/>
                        </a:path>
                      </a:pathLst>
                    </a:custGeom>
                    <a:noFill/>
                    <a:ln w="9525" cap="flat">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72" name="Freeform 34">
                      <a:extLst>
                        <a:ext uri="{FF2B5EF4-FFF2-40B4-BE49-F238E27FC236}">
                          <a16:creationId xmlns:a16="http://schemas.microsoft.com/office/drawing/2014/main" id="{9A870712-D327-E338-D266-A2AE28A6E936}"/>
                        </a:ext>
                      </a:extLst>
                    </p:cNvPr>
                    <p:cNvSpPr/>
                    <p:nvPr/>
                  </p:nvSpPr>
                  <p:spPr>
                    <a:xfrm>
                      <a:off x="30714174" y="7894635"/>
                      <a:ext cx="2034810" cy="1462518"/>
                    </a:xfrm>
                    <a:custGeom>
                      <a:avLst/>
                      <a:gdLst>
                        <a:gd name="connsiteX0" fmla="*/ 402723 w 678270"/>
                        <a:gd name="connsiteY0" fmla="*/ 487507 h 487506"/>
                        <a:gd name="connsiteX1" fmla="*/ 0 w 678270"/>
                        <a:gd name="connsiteY1" fmla="*/ 487507 h 487506"/>
                        <a:gd name="connsiteX2" fmla="*/ 0 w 678270"/>
                        <a:gd name="connsiteY2" fmla="*/ 0 h 487506"/>
                        <a:gd name="connsiteX3" fmla="*/ 678058 w 678270"/>
                        <a:gd name="connsiteY3" fmla="*/ 0 h 487506"/>
                        <a:gd name="connsiteX4" fmla="*/ 678270 w 678270"/>
                        <a:gd name="connsiteY4" fmla="*/ 254351 h 48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270" h="487506">
                          <a:moveTo>
                            <a:pt x="402723" y="487507"/>
                          </a:moveTo>
                          <a:lnTo>
                            <a:pt x="0" y="487507"/>
                          </a:lnTo>
                          <a:lnTo>
                            <a:pt x="0" y="0"/>
                          </a:lnTo>
                          <a:lnTo>
                            <a:pt x="678058" y="0"/>
                          </a:lnTo>
                          <a:lnTo>
                            <a:pt x="678270" y="254351"/>
                          </a:lnTo>
                        </a:path>
                      </a:pathLst>
                    </a:custGeom>
                    <a:noFill/>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grpSp>
                  <p:nvGrpSpPr>
                    <p:cNvPr id="77" name="Graphic 17">
                      <a:extLst>
                        <a:ext uri="{FF2B5EF4-FFF2-40B4-BE49-F238E27FC236}">
                          <a16:creationId xmlns:a16="http://schemas.microsoft.com/office/drawing/2014/main" id="{625C95A9-9ECD-6B10-E6CF-C1F54C129B57}"/>
                        </a:ext>
                      </a:extLst>
                    </p:cNvPr>
                    <p:cNvGrpSpPr/>
                    <p:nvPr/>
                  </p:nvGrpSpPr>
                  <p:grpSpPr>
                    <a:xfrm>
                      <a:off x="32174789" y="7767461"/>
                      <a:ext cx="447021" cy="63585"/>
                      <a:chOff x="10641172" y="2530332"/>
                      <a:chExt cx="149007" cy="21195"/>
                    </a:xfrm>
                  </p:grpSpPr>
                  <p:sp>
                    <p:nvSpPr>
                      <p:cNvPr id="81" name="Freeform 83">
                        <a:extLst>
                          <a:ext uri="{FF2B5EF4-FFF2-40B4-BE49-F238E27FC236}">
                            <a16:creationId xmlns:a16="http://schemas.microsoft.com/office/drawing/2014/main" id="{EE1DFFE0-F446-7B8C-5034-1EB20A89F68D}"/>
                          </a:ext>
                        </a:extLst>
                      </p:cNvPr>
                      <p:cNvSpPr/>
                      <p:nvPr/>
                    </p:nvSpPr>
                    <p:spPr>
                      <a:xfrm>
                        <a:off x="10641172" y="2530332"/>
                        <a:ext cx="20983" cy="21195"/>
                      </a:xfrm>
                      <a:custGeom>
                        <a:avLst/>
                        <a:gdLst>
                          <a:gd name="connsiteX0" fmla="*/ 0 w 20983"/>
                          <a:gd name="connsiteY0" fmla="*/ 0 h 21195"/>
                          <a:gd name="connsiteX1" fmla="*/ 20984 w 20983"/>
                          <a:gd name="connsiteY1" fmla="*/ 0 h 21195"/>
                        </a:gdLst>
                        <a:ahLst/>
                        <a:cxnLst>
                          <a:cxn ang="0">
                            <a:pos x="connsiteX0" y="connsiteY0"/>
                          </a:cxn>
                          <a:cxn ang="0">
                            <a:pos x="connsiteX1" y="connsiteY1"/>
                          </a:cxn>
                        </a:cxnLst>
                        <a:rect l="l" t="t" r="r" b="b"/>
                        <a:pathLst>
                          <a:path w="20983" h="21195">
                            <a:moveTo>
                              <a:pt x="0" y="0"/>
                            </a:moveTo>
                            <a:lnTo>
                              <a:pt x="20984"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82" name="Freeform 84">
                        <a:extLst>
                          <a:ext uri="{FF2B5EF4-FFF2-40B4-BE49-F238E27FC236}">
                            <a16:creationId xmlns:a16="http://schemas.microsoft.com/office/drawing/2014/main" id="{5411EB3F-EA1B-85CC-D921-BC5370E458E4}"/>
                          </a:ext>
                        </a:extLst>
                      </p:cNvPr>
                      <p:cNvSpPr/>
                      <p:nvPr/>
                    </p:nvSpPr>
                    <p:spPr>
                      <a:xfrm>
                        <a:off x="10705396" y="2530332"/>
                        <a:ext cx="20983" cy="21195"/>
                      </a:xfrm>
                      <a:custGeom>
                        <a:avLst/>
                        <a:gdLst>
                          <a:gd name="connsiteX0" fmla="*/ 0 w 20983"/>
                          <a:gd name="connsiteY0" fmla="*/ 0 h 21195"/>
                          <a:gd name="connsiteX1" fmla="*/ 20984 w 20983"/>
                          <a:gd name="connsiteY1" fmla="*/ 0 h 21195"/>
                        </a:gdLst>
                        <a:ahLst/>
                        <a:cxnLst>
                          <a:cxn ang="0">
                            <a:pos x="connsiteX0" y="connsiteY0"/>
                          </a:cxn>
                          <a:cxn ang="0">
                            <a:pos x="connsiteX1" y="connsiteY1"/>
                          </a:cxn>
                        </a:cxnLst>
                        <a:rect l="l" t="t" r="r" b="b"/>
                        <a:pathLst>
                          <a:path w="20983" h="21195">
                            <a:moveTo>
                              <a:pt x="0" y="0"/>
                            </a:moveTo>
                            <a:lnTo>
                              <a:pt x="20984"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83" name="Freeform 85">
                        <a:extLst>
                          <a:ext uri="{FF2B5EF4-FFF2-40B4-BE49-F238E27FC236}">
                            <a16:creationId xmlns:a16="http://schemas.microsoft.com/office/drawing/2014/main" id="{B3FCD474-FA28-5B4A-4632-7202560E4419}"/>
                          </a:ext>
                        </a:extLst>
                      </p:cNvPr>
                      <p:cNvSpPr/>
                      <p:nvPr/>
                    </p:nvSpPr>
                    <p:spPr>
                      <a:xfrm>
                        <a:off x="10768984" y="2530332"/>
                        <a:ext cx="21195" cy="21195"/>
                      </a:xfrm>
                      <a:custGeom>
                        <a:avLst/>
                        <a:gdLst>
                          <a:gd name="connsiteX0" fmla="*/ 0 w 21195"/>
                          <a:gd name="connsiteY0" fmla="*/ 0 h 21195"/>
                          <a:gd name="connsiteX1" fmla="*/ 21196 w 21195"/>
                          <a:gd name="connsiteY1" fmla="*/ 0 h 21195"/>
                        </a:gdLst>
                        <a:ahLst/>
                        <a:cxnLst>
                          <a:cxn ang="0">
                            <a:pos x="connsiteX0" y="connsiteY0"/>
                          </a:cxn>
                          <a:cxn ang="0">
                            <a:pos x="connsiteX1" y="connsiteY1"/>
                          </a:cxn>
                        </a:cxnLst>
                        <a:rect l="l" t="t" r="r" b="b"/>
                        <a:pathLst>
                          <a:path w="21195" h="21195">
                            <a:moveTo>
                              <a:pt x="0" y="0"/>
                            </a:moveTo>
                            <a:lnTo>
                              <a:pt x="21196"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grpSp>
                <p:sp>
                  <p:nvSpPr>
                    <p:cNvPr id="79" name="Freeform 81">
                      <a:extLst>
                        <a:ext uri="{FF2B5EF4-FFF2-40B4-BE49-F238E27FC236}">
                          <a16:creationId xmlns:a16="http://schemas.microsoft.com/office/drawing/2014/main" id="{E8A5976A-7443-24CA-7EEF-708BFA1EBE24}"/>
                        </a:ext>
                      </a:extLst>
                    </p:cNvPr>
                    <p:cNvSpPr/>
                    <p:nvPr/>
                  </p:nvSpPr>
                  <p:spPr>
                    <a:xfrm>
                      <a:off x="32367461" y="9039218"/>
                      <a:ext cx="254349" cy="254349"/>
                    </a:xfrm>
                    <a:custGeom>
                      <a:avLst/>
                      <a:gdLst>
                        <a:gd name="connsiteX0" fmla="*/ 84784 w 84783"/>
                        <a:gd name="connsiteY0" fmla="*/ 42392 h 84783"/>
                        <a:gd name="connsiteX1" fmla="*/ 42392 w 84783"/>
                        <a:gd name="connsiteY1" fmla="*/ 84784 h 84783"/>
                        <a:gd name="connsiteX2" fmla="*/ 0 w 84783"/>
                        <a:gd name="connsiteY2" fmla="*/ 42392 h 84783"/>
                        <a:gd name="connsiteX3" fmla="*/ 42392 w 84783"/>
                        <a:gd name="connsiteY3" fmla="*/ 0 h 84783"/>
                        <a:gd name="connsiteX4" fmla="*/ 84784 w 84783"/>
                        <a:gd name="connsiteY4" fmla="*/ 42392 h 84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83" h="84783">
                          <a:moveTo>
                            <a:pt x="84784" y="42392"/>
                          </a:moveTo>
                          <a:cubicBezTo>
                            <a:pt x="84784" y="65804"/>
                            <a:pt x="65804" y="84784"/>
                            <a:pt x="42392" y="84784"/>
                          </a:cubicBezTo>
                          <a:cubicBezTo>
                            <a:pt x="18979" y="84784"/>
                            <a:pt x="0" y="65804"/>
                            <a:pt x="0" y="42392"/>
                          </a:cubicBezTo>
                          <a:cubicBezTo>
                            <a:pt x="0" y="18979"/>
                            <a:pt x="18979" y="0"/>
                            <a:pt x="42392" y="0"/>
                          </a:cubicBezTo>
                          <a:cubicBezTo>
                            <a:pt x="65804" y="0"/>
                            <a:pt x="84784" y="18979"/>
                            <a:pt x="84784" y="42392"/>
                          </a:cubicBezTo>
                          <a:close/>
                        </a:path>
                      </a:pathLst>
                    </a:custGeom>
                    <a:noFill/>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grpSp>
              <p:grpSp>
                <p:nvGrpSpPr>
                  <p:cNvPr id="66" name="Group 65">
                    <a:extLst>
                      <a:ext uri="{FF2B5EF4-FFF2-40B4-BE49-F238E27FC236}">
                        <a16:creationId xmlns:a16="http://schemas.microsoft.com/office/drawing/2014/main" id="{95302017-EE7D-0741-657D-F4BA18CA44B6}"/>
                      </a:ext>
                    </a:extLst>
                  </p:cNvPr>
                  <p:cNvGrpSpPr/>
                  <p:nvPr/>
                </p:nvGrpSpPr>
                <p:grpSpPr>
                  <a:xfrm>
                    <a:off x="16780991" y="8564148"/>
                    <a:ext cx="531012" cy="531012"/>
                    <a:chOff x="29984700" y="18188093"/>
                    <a:chExt cx="821212" cy="821212"/>
                  </a:xfrm>
                </p:grpSpPr>
                <p:sp>
                  <p:nvSpPr>
                    <p:cNvPr id="67" name="Oval 66">
                      <a:extLst>
                        <a:ext uri="{FF2B5EF4-FFF2-40B4-BE49-F238E27FC236}">
                          <a16:creationId xmlns:a16="http://schemas.microsoft.com/office/drawing/2014/main" id="{24685407-7F18-E23B-7C95-B915CA24817F}"/>
                        </a:ext>
                      </a:extLst>
                    </p:cNvPr>
                    <p:cNvSpPr/>
                    <p:nvPr/>
                  </p:nvSpPr>
                  <p:spPr>
                    <a:xfrm>
                      <a:off x="29984700" y="18188093"/>
                      <a:ext cx="821212" cy="821212"/>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pic>
                  <p:nvPicPr>
                    <p:cNvPr id="68" name="Graphic 67" descr="Checkmark with solid fill">
                      <a:extLst>
                        <a:ext uri="{FF2B5EF4-FFF2-40B4-BE49-F238E27FC236}">
                          <a16:creationId xmlns:a16="http://schemas.microsoft.com/office/drawing/2014/main" id="{8C6D5E3D-ECDF-3794-B102-54C2233F31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48931" y="18357505"/>
                      <a:ext cx="511800" cy="511800"/>
                    </a:xfrm>
                    <a:prstGeom prst="rect">
                      <a:avLst/>
                    </a:prstGeom>
                  </p:spPr>
                </p:pic>
              </p:grpSp>
            </p:grpSp>
          </p:grpSp>
          <p:grpSp>
            <p:nvGrpSpPr>
              <p:cNvPr id="84" name="Group 83">
                <a:extLst>
                  <a:ext uri="{FF2B5EF4-FFF2-40B4-BE49-F238E27FC236}">
                    <a16:creationId xmlns:a16="http://schemas.microsoft.com/office/drawing/2014/main" id="{3D562B0E-D06C-2EF9-ADBE-AA64FFDDC67A}"/>
                  </a:ext>
                </a:extLst>
              </p:cNvPr>
              <p:cNvGrpSpPr/>
              <p:nvPr/>
            </p:nvGrpSpPr>
            <p:grpSpPr>
              <a:xfrm>
                <a:off x="15383959" y="7138120"/>
                <a:ext cx="1437943" cy="1437943"/>
                <a:chOff x="32007700" y="16170003"/>
                <a:chExt cx="1462147" cy="1462147"/>
              </a:xfrm>
            </p:grpSpPr>
            <p:sp>
              <p:nvSpPr>
                <p:cNvPr id="85" name="Oval 84">
                  <a:extLst>
                    <a:ext uri="{FF2B5EF4-FFF2-40B4-BE49-F238E27FC236}">
                      <a16:creationId xmlns:a16="http://schemas.microsoft.com/office/drawing/2014/main" id="{A9B869DC-58A7-BB2C-C422-FDFBD5B488B9}"/>
                    </a:ext>
                  </a:extLst>
                </p:cNvPr>
                <p:cNvSpPr/>
                <p:nvPr/>
              </p:nvSpPr>
              <p:spPr>
                <a:xfrm>
                  <a:off x="32652918" y="16347656"/>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86" name="Oval 85">
                  <a:extLst>
                    <a:ext uri="{FF2B5EF4-FFF2-40B4-BE49-F238E27FC236}">
                      <a16:creationId xmlns:a16="http://schemas.microsoft.com/office/drawing/2014/main" id="{817B534A-8252-67C8-1870-3E4767B86C73}"/>
                    </a:ext>
                  </a:extLst>
                </p:cNvPr>
                <p:cNvSpPr/>
                <p:nvPr/>
              </p:nvSpPr>
              <p:spPr>
                <a:xfrm>
                  <a:off x="32650192" y="16802592"/>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87" name="Oval 86">
                  <a:extLst>
                    <a:ext uri="{FF2B5EF4-FFF2-40B4-BE49-F238E27FC236}">
                      <a16:creationId xmlns:a16="http://schemas.microsoft.com/office/drawing/2014/main" id="{C66678F6-F5B6-0E9E-A5BC-51D196CACB69}"/>
                    </a:ext>
                  </a:extLst>
                </p:cNvPr>
                <p:cNvSpPr/>
                <p:nvPr/>
              </p:nvSpPr>
              <p:spPr>
                <a:xfrm>
                  <a:off x="32660602" y="17300943"/>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88" name="Oval 87">
                  <a:extLst>
                    <a:ext uri="{FF2B5EF4-FFF2-40B4-BE49-F238E27FC236}">
                      <a16:creationId xmlns:a16="http://schemas.microsoft.com/office/drawing/2014/main" id="{470E1D42-60EC-83B0-B0DA-A8A7F8411213}"/>
                    </a:ext>
                  </a:extLst>
                </p:cNvPr>
                <p:cNvSpPr/>
                <p:nvPr/>
              </p:nvSpPr>
              <p:spPr>
                <a:xfrm>
                  <a:off x="32219453" y="16586345"/>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89" name="Oval 88">
                  <a:extLst>
                    <a:ext uri="{FF2B5EF4-FFF2-40B4-BE49-F238E27FC236}">
                      <a16:creationId xmlns:a16="http://schemas.microsoft.com/office/drawing/2014/main" id="{6A2F6635-0830-975F-82C8-4B79BFA4A887}"/>
                    </a:ext>
                  </a:extLst>
                </p:cNvPr>
                <p:cNvSpPr/>
                <p:nvPr/>
              </p:nvSpPr>
              <p:spPr>
                <a:xfrm>
                  <a:off x="33081028" y="16596324"/>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90" name="Oval 89">
                  <a:extLst>
                    <a:ext uri="{FF2B5EF4-FFF2-40B4-BE49-F238E27FC236}">
                      <a16:creationId xmlns:a16="http://schemas.microsoft.com/office/drawing/2014/main" id="{6873615C-F530-1378-C13E-19DF9D2F49A0}"/>
                    </a:ext>
                  </a:extLst>
                </p:cNvPr>
                <p:cNvSpPr/>
                <p:nvPr/>
              </p:nvSpPr>
              <p:spPr>
                <a:xfrm>
                  <a:off x="32227023" y="17018351"/>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91" name="Oval 90">
                  <a:extLst>
                    <a:ext uri="{FF2B5EF4-FFF2-40B4-BE49-F238E27FC236}">
                      <a16:creationId xmlns:a16="http://schemas.microsoft.com/office/drawing/2014/main" id="{171BA856-0596-B6E9-6C1B-B20A6CDBF0DE}"/>
                    </a:ext>
                  </a:extLst>
                </p:cNvPr>
                <p:cNvSpPr/>
                <p:nvPr/>
              </p:nvSpPr>
              <p:spPr>
                <a:xfrm>
                  <a:off x="33076989" y="17019421"/>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pic>
              <p:nvPicPr>
                <p:cNvPr id="92" name="Picture 91" descr="Icon&#10;&#10;Description automatically generated">
                  <a:extLst>
                    <a:ext uri="{FF2B5EF4-FFF2-40B4-BE49-F238E27FC236}">
                      <a16:creationId xmlns:a16="http://schemas.microsoft.com/office/drawing/2014/main" id="{71C38F18-CDCB-C5E2-E531-653B783F6D57}"/>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32007700" y="16170003"/>
                  <a:ext cx="1462147" cy="1462147"/>
                </a:xfrm>
                <a:prstGeom prst="rect">
                  <a:avLst/>
                </a:prstGeom>
                <a:noFill/>
                <a:ln w="28575">
                  <a:noFill/>
                </a:ln>
              </p:spPr>
            </p:pic>
          </p:grpSp>
        </p:grpSp>
      </p:grpSp>
      <p:sp>
        <p:nvSpPr>
          <p:cNvPr id="235" name="Rectangle 234">
            <a:extLst>
              <a:ext uri="{FF2B5EF4-FFF2-40B4-BE49-F238E27FC236}">
                <a16:creationId xmlns:a16="http://schemas.microsoft.com/office/drawing/2014/main" id="{608451DB-42D4-4F8F-C17B-B2CF504DDB42}"/>
              </a:ext>
            </a:extLst>
          </p:cNvPr>
          <p:cNvSpPr/>
          <p:nvPr/>
        </p:nvSpPr>
        <p:spPr>
          <a:xfrm>
            <a:off x="9722541" y="2952865"/>
            <a:ext cx="2161035" cy="2161035"/>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nvGrpSpPr>
          <p:cNvPr id="151" name="Group 150">
            <a:extLst>
              <a:ext uri="{FF2B5EF4-FFF2-40B4-BE49-F238E27FC236}">
                <a16:creationId xmlns:a16="http://schemas.microsoft.com/office/drawing/2014/main" id="{55DACD37-ABF1-29A3-8AA4-20F451C4E749}"/>
              </a:ext>
            </a:extLst>
          </p:cNvPr>
          <p:cNvGrpSpPr/>
          <p:nvPr/>
        </p:nvGrpSpPr>
        <p:grpSpPr>
          <a:xfrm>
            <a:off x="9832053" y="3046913"/>
            <a:ext cx="2036430" cy="1693323"/>
            <a:chOff x="21660582" y="6188972"/>
            <a:chExt cx="3297688" cy="2742078"/>
          </a:xfrm>
        </p:grpSpPr>
        <p:grpSp>
          <p:nvGrpSpPr>
            <p:cNvPr id="131" name="Group 130">
              <a:extLst>
                <a:ext uri="{FF2B5EF4-FFF2-40B4-BE49-F238E27FC236}">
                  <a16:creationId xmlns:a16="http://schemas.microsoft.com/office/drawing/2014/main" id="{E5C0A691-CD3F-D48C-A9DE-94DCB2F2A0BB}"/>
                </a:ext>
              </a:extLst>
            </p:cNvPr>
            <p:cNvGrpSpPr/>
            <p:nvPr/>
          </p:nvGrpSpPr>
          <p:grpSpPr>
            <a:xfrm>
              <a:off x="22390035" y="6188972"/>
              <a:ext cx="2059912" cy="1196264"/>
              <a:chOff x="23114337" y="7413673"/>
              <a:chExt cx="1978965" cy="1127032"/>
            </a:xfrm>
          </p:grpSpPr>
          <p:sp>
            <p:nvSpPr>
              <p:cNvPr id="129" name="Speech Bubble: Rectangle with Corners Rounded 128">
                <a:extLst>
                  <a:ext uri="{FF2B5EF4-FFF2-40B4-BE49-F238E27FC236}">
                    <a16:creationId xmlns:a16="http://schemas.microsoft.com/office/drawing/2014/main" id="{FAAED327-C1FC-3DF9-0852-5B32724A95DE}"/>
                  </a:ext>
                </a:extLst>
              </p:cNvPr>
              <p:cNvSpPr/>
              <p:nvPr/>
            </p:nvSpPr>
            <p:spPr>
              <a:xfrm>
                <a:off x="23114337" y="7775449"/>
                <a:ext cx="1237792" cy="765256"/>
              </a:xfrm>
              <a:prstGeom prst="wedgeRoundRectCallout">
                <a:avLst>
                  <a:gd name="adj1" fmla="val -36748"/>
                  <a:gd name="adj2" fmla="val 70008"/>
                  <a:gd name="adj3" fmla="val 16667"/>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700" err="1">
                  <a:solidFill>
                    <a:schemeClr val="tx1"/>
                  </a:solidFill>
                  <a:latin typeface="Trebuchet MS" panose="020B0603020202020204" pitchFamily="34" charset="0"/>
                </a:endParaRPr>
              </a:p>
            </p:txBody>
          </p:sp>
          <p:sp>
            <p:nvSpPr>
              <p:cNvPr id="130" name="Speech Bubble: Rectangle with Corners Rounded 129">
                <a:extLst>
                  <a:ext uri="{FF2B5EF4-FFF2-40B4-BE49-F238E27FC236}">
                    <a16:creationId xmlns:a16="http://schemas.microsoft.com/office/drawing/2014/main" id="{AB072E26-5E70-35E8-7FE4-C84DF6BDEF23}"/>
                  </a:ext>
                </a:extLst>
              </p:cNvPr>
              <p:cNvSpPr/>
              <p:nvPr/>
            </p:nvSpPr>
            <p:spPr>
              <a:xfrm flipH="1">
                <a:off x="23855510" y="7413673"/>
                <a:ext cx="1237792" cy="765256"/>
              </a:xfrm>
              <a:prstGeom prst="wedgeRoundRectCallout">
                <a:avLst>
                  <a:gd name="adj1" fmla="val -36748"/>
                  <a:gd name="adj2" fmla="val 70008"/>
                  <a:gd name="adj3" fmla="val 16667"/>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r>
                  <a:rPr lang="en-US" sz="2700">
                    <a:solidFill>
                      <a:schemeClr val="tx1"/>
                    </a:solidFill>
                    <a:latin typeface="Trebuchet MS" panose="020B0603020202020204" pitchFamily="34" charset="0"/>
                  </a:rPr>
                  <a:t>…</a:t>
                </a:r>
              </a:p>
            </p:txBody>
          </p:sp>
        </p:grpSp>
        <p:grpSp>
          <p:nvGrpSpPr>
            <p:cNvPr id="135" name="Group 134">
              <a:extLst>
                <a:ext uri="{FF2B5EF4-FFF2-40B4-BE49-F238E27FC236}">
                  <a16:creationId xmlns:a16="http://schemas.microsoft.com/office/drawing/2014/main" id="{50AE61B0-E583-337D-AB3F-62CDD307BA16}"/>
                </a:ext>
              </a:extLst>
            </p:cNvPr>
            <p:cNvGrpSpPr/>
            <p:nvPr/>
          </p:nvGrpSpPr>
          <p:grpSpPr>
            <a:xfrm>
              <a:off x="23059863" y="7498075"/>
              <a:ext cx="1600378" cy="1341328"/>
              <a:chOff x="15198725" y="7174789"/>
              <a:chExt cx="2063465" cy="1729457"/>
            </a:xfrm>
          </p:grpSpPr>
          <p:sp>
            <p:nvSpPr>
              <p:cNvPr id="136" name="Rectangle 135">
                <a:extLst>
                  <a:ext uri="{FF2B5EF4-FFF2-40B4-BE49-F238E27FC236}">
                    <a16:creationId xmlns:a16="http://schemas.microsoft.com/office/drawing/2014/main" id="{2D305640-559C-34EC-424D-887A5A237E9C}"/>
                  </a:ext>
                </a:extLst>
              </p:cNvPr>
              <p:cNvSpPr/>
              <p:nvPr/>
            </p:nvSpPr>
            <p:spPr>
              <a:xfrm>
                <a:off x="15202767" y="7174789"/>
                <a:ext cx="2059423" cy="17294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37" name="Rectangle 136">
                <a:extLst>
                  <a:ext uri="{FF2B5EF4-FFF2-40B4-BE49-F238E27FC236}">
                    <a16:creationId xmlns:a16="http://schemas.microsoft.com/office/drawing/2014/main" id="{5FAF970B-E6A0-75C0-223C-42DEE01F181D}"/>
                  </a:ext>
                </a:extLst>
              </p:cNvPr>
              <p:cNvSpPr/>
              <p:nvPr/>
            </p:nvSpPr>
            <p:spPr>
              <a:xfrm>
                <a:off x="15198725" y="7174797"/>
                <a:ext cx="2059423" cy="172944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nvGrpSpPr>
              <p:cNvPr id="138" name="Group 137">
                <a:extLst>
                  <a:ext uri="{FF2B5EF4-FFF2-40B4-BE49-F238E27FC236}">
                    <a16:creationId xmlns:a16="http://schemas.microsoft.com/office/drawing/2014/main" id="{94C87310-EA44-BF7F-346A-C668A5D6B2DE}"/>
                  </a:ext>
                </a:extLst>
              </p:cNvPr>
              <p:cNvGrpSpPr/>
              <p:nvPr/>
            </p:nvGrpSpPr>
            <p:grpSpPr>
              <a:xfrm>
                <a:off x="15202784" y="7174793"/>
                <a:ext cx="2049721" cy="1729449"/>
                <a:chOff x="30714174" y="7640285"/>
                <a:chExt cx="2034810" cy="1716868"/>
              </a:xfrm>
            </p:grpSpPr>
            <p:sp>
              <p:nvSpPr>
                <p:cNvPr id="139" name="Freeform 33">
                  <a:extLst>
                    <a:ext uri="{FF2B5EF4-FFF2-40B4-BE49-F238E27FC236}">
                      <a16:creationId xmlns:a16="http://schemas.microsoft.com/office/drawing/2014/main" id="{BF6E7F93-F143-0DA6-B491-A4A907906294}"/>
                    </a:ext>
                  </a:extLst>
                </p:cNvPr>
                <p:cNvSpPr/>
                <p:nvPr/>
              </p:nvSpPr>
              <p:spPr>
                <a:xfrm>
                  <a:off x="30714174" y="7640285"/>
                  <a:ext cx="2034174" cy="254349"/>
                </a:xfrm>
                <a:custGeom>
                  <a:avLst/>
                  <a:gdLst>
                    <a:gd name="connsiteX0" fmla="*/ 0 w 678058"/>
                    <a:gd name="connsiteY0" fmla="*/ 0 h 84783"/>
                    <a:gd name="connsiteX1" fmla="*/ 678058 w 678058"/>
                    <a:gd name="connsiteY1" fmla="*/ 0 h 84783"/>
                    <a:gd name="connsiteX2" fmla="*/ 678058 w 678058"/>
                    <a:gd name="connsiteY2" fmla="*/ 84784 h 84783"/>
                    <a:gd name="connsiteX3" fmla="*/ 0 w 678058"/>
                    <a:gd name="connsiteY3" fmla="*/ 84784 h 84783"/>
                  </a:gdLst>
                  <a:ahLst/>
                  <a:cxnLst>
                    <a:cxn ang="0">
                      <a:pos x="connsiteX0" y="connsiteY0"/>
                    </a:cxn>
                    <a:cxn ang="0">
                      <a:pos x="connsiteX1" y="connsiteY1"/>
                    </a:cxn>
                    <a:cxn ang="0">
                      <a:pos x="connsiteX2" y="connsiteY2"/>
                    </a:cxn>
                    <a:cxn ang="0">
                      <a:pos x="connsiteX3" y="connsiteY3"/>
                    </a:cxn>
                  </a:cxnLst>
                  <a:rect l="l" t="t" r="r" b="b"/>
                  <a:pathLst>
                    <a:path w="678058" h="84783">
                      <a:moveTo>
                        <a:pt x="0" y="0"/>
                      </a:moveTo>
                      <a:lnTo>
                        <a:pt x="678058" y="0"/>
                      </a:lnTo>
                      <a:lnTo>
                        <a:pt x="678058" y="84784"/>
                      </a:lnTo>
                      <a:lnTo>
                        <a:pt x="0" y="84784"/>
                      </a:lnTo>
                      <a:close/>
                    </a:path>
                  </a:pathLst>
                </a:custGeom>
                <a:noFill/>
                <a:ln w="9525" cap="flat">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140" name="Freeform 34">
                  <a:extLst>
                    <a:ext uri="{FF2B5EF4-FFF2-40B4-BE49-F238E27FC236}">
                      <a16:creationId xmlns:a16="http://schemas.microsoft.com/office/drawing/2014/main" id="{9A99A98E-B941-D6A3-D815-0FFC2361068E}"/>
                    </a:ext>
                  </a:extLst>
                </p:cNvPr>
                <p:cNvSpPr/>
                <p:nvPr/>
              </p:nvSpPr>
              <p:spPr>
                <a:xfrm>
                  <a:off x="30714174" y="7894635"/>
                  <a:ext cx="2034810" cy="1462518"/>
                </a:xfrm>
                <a:custGeom>
                  <a:avLst/>
                  <a:gdLst>
                    <a:gd name="connsiteX0" fmla="*/ 402723 w 678270"/>
                    <a:gd name="connsiteY0" fmla="*/ 487507 h 487506"/>
                    <a:gd name="connsiteX1" fmla="*/ 0 w 678270"/>
                    <a:gd name="connsiteY1" fmla="*/ 487507 h 487506"/>
                    <a:gd name="connsiteX2" fmla="*/ 0 w 678270"/>
                    <a:gd name="connsiteY2" fmla="*/ 0 h 487506"/>
                    <a:gd name="connsiteX3" fmla="*/ 678058 w 678270"/>
                    <a:gd name="connsiteY3" fmla="*/ 0 h 487506"/>
                    <a:gd name="connsiteX4" fmla="*/ 678270 w 678270"/>
                    <a:gd name="connsiteY4" fmla="*/ 254351 h 487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270" h="487506">
                      <a:moveTo>
                        <a:pt x="402723" y="487507"/>
                      </a:moveTo>
                      <a:lnTo>
                        <a:pt x="0" y="487507"/>
                      </a:lnTo>
                      <a:lnTo>
                        <a:pt x="0" y="0"/>
                      </a:lnTo>
                      <a:lnTo>
                        <a:pt x="678058" y="0"/>
                      </a:lnTo>
                      <a:lnTo>
                        <a:pt x="678270" y="254351"/>
                      </a:lnTo>
                    </a:path>
                  </a:pathLst>
                </a:custGeom>
                <a:noFill/>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grpSp>
              <p:nvGrpSpPr>
                <p:cNvPr id="141" name="Graphic 17">
                  <a:extLst>
                    <a:ext uri="{FF2B5EF4-FFF2-40B4-BE49-F238E27FC236}">
                      <a16:creationId xmlns:a16="http://schemas.microsoft.com/office/drawing/2014/main" id="{FD142C71-F5F7-6102-A51A-605112F88E06}"/>
                    </a:ext>
                  </a:extLst>
                </p:cNvPr>
                <p:cNvGrpSpPr/>
                <p:nvPr/>
              </p:nvGrpSpPr>
              <p:grpSpPr>
                <a:xfrm>
                  <a:off x="32174789" y="7767461"/>
                  <a:ext cx="447021" cy="63585"/>
                  <a:chOff x="10641172" y="2530332"/>
                  <a:chExt cx="149007" cy="21195"/>
                </a:xfrm>
              </p:grpSpPr>
              <p:sp>
                <p:nvSpPr>
                  <p:cNvPr id="142" name="Freeform 83">
                    <a:extLst>
                      <a:ext uri="{FF2B5EF4-FFF2-40B4-BE49-F238E27FC236}">
                        <a16:creationId xmlns:a16="http://schemas.microsoft.com/office/drawing/2014/main" id="{FC02F8FF-912C-CF7E-7E8D-8502952A34A4}"/>
                      </a:ext>
                    </a:extLst>
                  </p:cNvPr>
                  <p:cNvSpPr/>
                  <p:nvPr/>
                </p:nvSpPr>
                <p:spPr>
                  <a:xfrm>
                    <a:off x="10641172" y="2530332"/>
                    <a:ext cx="20983" cy="21195"/>
                  </a:xfrm>
                  <a:custGeom>
                    <a:avLst/>
                    <a:gdLst>
                      <a:gd name="connsiteX0" fmla="*/ 0 w 20983"/>
                      <a:gd name="connsiteY0" fmla="*/ 0 h 21195"/>
                      <a:gd name="connsiteX1" fmla="*/ 20984 w 20983"/>
                      <a:gd name="connsiteY1" fmla="*/ 0 h 21195"/>
                    </a:gdLst>
                    <a:ahLst/>
                    <a:cxnLst>
                      <a:cxn ang="0">
                        <a:pos x="connsiteX0" y="connsiteY0"/>
                      </a:cxn>
                      <a:cxn ang="0">
                        <a:pos x="connsiteX1" y="connsiteY1"/>
                      </a:cxn>
                    </a:cxnLst>
                    <a:rect l="l" t="t" r="r" b="b"/>
                    <a:pathLst>
                      <a:path w="20983" h="21195">
                        <a:moveTo>
                          <a:pt x="0" y="0"/>
                        </a:moveTo>
                        <a:lnTo>
                          <a:pt x="20984"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143" name="Freeform 84">
                    <a:extLst>
                      <a:ext uri="{FF2B5EF4-FFF2-40B4-BE49-F238E27FC236}">
                        <a16:creationId xmlns:a16="http://schemas.microsoft.com/office/drawing/2014/main" id="{C5C952C1-8247-A5C6-AF38-3497735F9D64}"/>
                      </a:ext>
                    </a:extLst>
                  </p:cNvPr>
                  <p:cNvSpPr/>
                  <p:nvPr/>
                </p:nvSpPr>
                <p:spPr>
                  <a:xfrm>
                    <a:off x="10705396" y="2530332"/>
                    <a:ext cx="20983" cy="21195"/>
                  </a:xfrm>
                  <a:custGeom>
                    <a:avLst/>
                    <a:gdLst>
                      <a:gd name="connsiteX0" fmla="*/ 0 w 20983"/>
                      <a:gd name="connsiteY0" fmla="*/ 0 h 21195"/>
                      <a:gd name="connsiteX1" fmla="*/ 20984 w 20983"/>
                      <a:gd name="connsiteY1" fmla="*/ 0 h 21195"/>
                    </a:gdLst>
                    <a:ahLst/>
                    <a:cxnLst>
                      <a:cxn ang="0">
                        <a:pos x="connsiteX0" y="connsiteY0"/>
                      </a:cxn>
                      <a:cxn ang="0">
                        <a:pos x="connsiteX1" y="connsiteY1"/>
                      </a:cxn>
                    </a:cxnLst>
                    <a:rect l="l" t="t" r="r" b="b"/>
                    <a:pathLst>
                      <a:path w="20983" h="21195">
                        <a:moveTo>
                          <a:pt x="0" y="0"/>
                        </a:moveTo>
                        <a:lnTo>
                          <a:pt x="20984"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sp>
                <p:nvSpPr>
                  <p:cNvPr id="144" name="Freeform 85">
                    <a:extLst>
                      <a:ext uri="{FF2B5EF4-FFF2-40B4-BE49-F238E27FC236}">
                        <a16:creationId xmlns:a16="http://schemas.microsoft.com/office/drawing/2014/main" id="{FCA56186-EF56-C3A0-D15C-B7D156796AE2}"/>
                      </a:ext>
                    </a:extLst>
                  </p:cNvPr>
                  <p:cNvSpPr/>
                  <p:nvPr/>
                </p:nvSpPr>
                <p:spPr>
                  <a:xfrm>
                    <a:off x="10768984" y="2530332"/>
                    <a:ext cx="21195" cy="21195"/>
                  </a:xfrm>
                  <a:custGeom>
                    <a:avLst/>
                    <a:gdLst>
                      <a:gd name="connsiteX0" fmla="*/ 0 w 21195"/>
                      <a:gd name="connsiteY0" fmla="*/ 0 h 21195"/>
                      <a:gd name="connsiteX1" fmla="*/ 21196 w 21195"/>
                      <a:gd name="connsiteY1" fmla="*/ 0 h 21195"/>
                    </a:gdLst>
                    <a:ahLst/>
                    <a:cxnLst>
                      <a:cxn ang="0">
                        <a:pos x="connsiteX0" y="connsiteY0"/>
                      </a:cxn>
                      <a:cxn ang="0">
                        <a:pos x="connsiteX1" y="connsiteY1"/>
                      </a:cxn>
                    </a:cxnLst>
                    <a:rect l="l" t="t" r="r" b="b"/>
                    <a:pathLst>
                      <a:path w="21195" h="21195">
                        <a:moveTo>
                          <a:pt x="0" y="0"/>
                        </a:moveTo>
                        <a:lnTo>
                          <a:pt x="21196" y="0"/>
                        </a:lnTo>
                      </a:path>
                    </a:pathLst>
                  </a:custGeom>
                  <a:ln w="9525" cap="sq">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defTabSz="1371414">
                      <a:defRPr/>
                    </a:pPr>
                    <a:endParaRPr lang="en-US" sz="2648">
                      <a:solidFill>
                        <a:srgbClr val="000000"/>
                      </a:solidFill>
                      <a:latin typeface="NVIDIA Sans" panose="020B0503020203020204" pitchFamily="34" charset="0"/>
                      <a:cs typeface="NVIDIA Sans" panose="020B0503020203020204" pitchFamily="34" charset="0"/>
                    </a:endParaRPr>
                  </a:p>
                </p:txBody>
              </p:sp>
            </p:grpSp>
          </p:grpSp>
        </p:grpSp>
        <p:graphicFrame>
          <p:nvGraphicFramePr>
            <p:cNvPr id="147" name="Chart 146">
              <a:extLst>
                <a:ext uri="{FF2B5EF4-FFF2-40B4-BE49-F238E27FC236}">
                  <a16:creationId xmlns:a16="http://schemas.microsoft.com/office/drawing/2014/main" id="{C79DA7FA-7061-F2D8-133A-3C698D9EBAED}"/>
                </a:ext>
              </a:extLst>
            </p:cNvPr>
            <p:cNvGraphicFramePr/>
            <p:nvPr/>
          </p:nvGraphicFramePr>
          <p:xfrm>
            <a:off x="23087230" y="8120971"/>
            <a:ext cx="1116903" cy="74766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4" name="Chart 133">
              <a:extLst>
                <a:ext uri="{FF2B5EF4-FFF2-40B4-BE49-F238E27FC236}">
                  <a16:creationId xmlns:a16="http://schemas.microsoft.com/office/drawing/2014/main" id="{BE5265CD-4B3C-DC31-7FED-851E8064E068}"/>
                </a:ext>
              </a:extLst>
            </p:cNvPr>
            <p:cNvGraphicFramePr/>
            <p:nvPr/>
          </p:nvGraphicFramePr>
          <p:xfrm>
            <a:off x="23499176" y="7601726"/>
            <a:ext cx="1459094" cy="972729"/>
          </p:xfrm>
          <a:graphic>
            <a:graphicData uri="http://schemas.openxmlformats.org/drawingml/2006/chart">
              <c:chart xmlns:c="http://schemas.openxmlformats.org/drawingml/2006/chart" xmlns:r="http://schemas.openxmlformats.org/officeDocument/2006/relationships" r:id="rId7"/>
            </a:graphicData>
          </a:graphic>
        </p:graphicFrame>
        <p:pic>
          <p:nvPicPr>
            <p:cNvPr id="149" name="Graphic 148" descr="Magnifying glass with solid fill">
              <a:extLst>
                <a:ext uri="{FF2B5EF4-FFF2-40B4-BE49-F238E27FC236}">
                  <a16:creationId xmlns:a16="http://schemas.microsoft.com/office/drawing/2014/main" id="{1C0DBF6F-E29E-2607-397F-C24A200BC2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660582" y="7492289"/>
              <a:ext cx="1438761" cy="1438761"/>
            </a:xfrm>
            <a:prstGeom prst="rect">
              <a:avLst/>
            </a:prstGeom>
          </p:spPr>
        </p:pic>
      </p:grpSp>
      <p:sp>
        <p:nvSpPr>
          <p:cNvPr id="231" name="Rectangle 230">
            <a:extLst>
              <a:ext uri="{FF2B5EF4-FFF2-40B4-BE49-F238E27FC236}">
                <a16:creationId xmlns:a16="http://schemas.microsoft.com/office/drawing/2014/main" id="{BEAF017E-7AD5-5417-655D-854B94C97138}"/>
              </a:ext>
            </a:extLst>
          </p:cNvPr>
          <p:cNvSpPr/>
          <p:nvPr/>
        </p:nvSpPr>
        <p:spPr>
          <a:xfrm>
            <a:off x="1218395" y="2952865"/>
            <a:ext cx="2161035" cy="2161035"/>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nvGrpSpPr>
          <p:cNvPr id="168" name="Group 167">
            <a:extLst>
              <a:ext uri="{FF2B5EF4-FFF2-40B4-BE49-F238E27FC236}">
                <a16:creationId xmlns:a16="http://schemas.microsoft.com/office/drawing/2014/main" id="{DCFDCB47-34DE-EC24-565E-771622D34DFA}"/>
              </a:ext>
            </a:extLst>
          </p:cNvPr>
          <p:cNvGrpSpPr/>
          <p:nvPr/>
        </p:nvGrpSpPr>
        <p:grpSpPr>
          <a:xfrm>
            <a:off x="1527935" y="3122579"/>
            <a:ext cx="1481581" cy="1602501"/>
            <a:chOff x="7479404" y="5772861"/>
            <a:chExt cx="2889391" cy="3125210"/>
          </a:xfrm>
        </p:grpSpPr>
        <p:grpSp>
          <p:nvGrpSpPr>
            <p:cNvPr id="152" name="Group 151">
              <a:extLst>
                <a:ext uri="{FF2B5EF4-FFF2-40B4-BE49-F238E27FC236}">
                  <a16:creationId xmlns:a16="http://schemas.microsoft.com/office/drawing/2014/main" id="{631B7855-3B5E-742A-D52D-767AA3120DD1}"/>
                </a:ext>
              </a:extLst>
            </p:cNvPr>
            <p:cNvGrpSpPr/>
            <p:nvPr/>
          </p:nvGrpSpPr>
          <p:grpSpPr>
            <a:xfrm>
              <a:off x="7479404" y="5772861"/>
              <a:ext cx="2889391" cy="3125210"/>
              <a:chOff x="20340737" y="8208194"/>
              <a:chExt cx="2889391" cy="3125210"/>
            </a:xfrm>
          </p:grpSpPr>
          <p:grpSp>
            <p:nvGrpSpPr>
              <p:cNvPr id="153" name="Group 152">
                <a:extLst>
                  <a:ext uri="{FF2B5EF4-FFF2-40B4-BE49-F238E27FC236}">
                    <a16:creationId xmlns:a16="http://schemas.microsoft.com/office/drawing/2014/main" id="{ADB08818-722B-1E89-2C90-1D9262302F7D}"/>
                  </a:ext>
                </a:extLst>
              </p:cNvPr>
              <p:cNvGrpSpPr/>
              <p:nvPr/>
            </p:nvGrpSpPr>
            <p:grpSpPr>
              <a:xfrm>
                <a:off x="20340737" y="8208194"/>
                <a:ext cx="2062587" cy="2461295"/>
                <a:chOff x="22040782" y="8467702"/>
                <a:chExt cx="1749366" cy="2087524"/>
              </a:xfrm>
            </p:grpSpPr>
            <p:grpSp>
              <p:nvGrpSpPr>
                <p:cNvPr id="160" name="Group 159">
                  <a:extLst>
                    <a:ext uri="{FF2B5EF4-FFF2-40B4-BE49-F238E27FC236}">
                      <a16:creationId xmlns:a16="http://schemas.microsoft.com/office/drawing/2014/main" id="{F6E32D76-DACD-0D29-C246-53F5B9C40A54}"/>
                    </a:ext>
                  </a:extLst>
                </p:cNvPr>
                <p:cNvGrpSpPr/>
                <p:nvPr/>
              </p:nvGrpSpPr>
              <p:grpSpPr>
                <a:xfrm>
                  <a:off x="22040782" y="8467702"/>
                  <a:ext cx="1749366" cy="1749363"/>
                  <a:chOff x="18932638" y="14822425"/>
                  <a:chExt cx="2658626" cy="2658623"/>
                </a:xfrm>
              </p:grpSpPr>
              <p:pic>
                <p:nvPicPr>
                  <p:cNvPr id="162" name="Picture 161" descr="Icon&#10;&#10;Description automatically generated">
                    <a:extLst>
                      <a:ext uri="{FF2B5EF4-FFF2-40B4-BE49-F238E27FC236}">
                        <a16:creationId xmlns:a16="http://schemas.microsoft.com/office/drawing/2014/main" id="{F323946D-0D2B-0DDC-13CD-C20126510A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965089" y="14871121"/>
                    <a:ext cx="2533448" cy="2533448"/>
                  </a:xfrm>
                  <a:prstGeom prst="rect">
                    <a:avLst/>
                  </a:prstGeom>
                </p:spPr>
              </p:pic>
              <p:sp>
                <p:nvSpPr>
                  <p:cNvPr id="163" name="Oval 162">
                    <a:extLst>
                      <a:ext uri="{FF2B5EF4-FFF2-40B4-BE49-F238E27FC236}">
                        <a16:creationId xmlns:a16="http://schemas.microsoft.com/office/drawing/2014/main" id="{DF5941E6-623F-96E2-8189-D2FECE76E509}"/>
                      </a:ext>
                    </a:extLst>
                  </p:cNvPr>
                  <p:cNvSpPr/>
                  <p:nvPr/>
                </p:nvSpPr>
                <p:spPr>
                  <a:xfrm>
                    <a:off x="19636755" y="16214990"/>
                    <a:ext cx="1266249" cy="7897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1400" err="1">
                      <a:solidFill>
                        <a:schemeClr val="tx1"/>
                      </a:solidFill>
                    </a:endParaRPr>
                  </a:p>
                </p:txBody>
              </p:sp>
              <p:sp>
                <p:nvSpPr>
                  <p:cNvPr id="164" name="Oval 163">
                    <a:extLst>
                      <a:ext uri="{FF2B5EF4-FFF2-40B4-BE49-F238E27FC236}">
                        <a16:creationId xmlns:a16="http://schemas.microsoft.com/office/drawing/2014/main" id="{B2567007-C858-C113-68CD-320F8AC92651}"/>
                      </a:ext>
                    </a:extLst>
                  </p:cNvPr>
                  <p:cNvSpPr/>
                  <p:nvPr/>
                </p:nvSpPr>
                <p:spPr>
                  <a:xfrm>
                    <a:off x="19619756" y="15300197"/>
                    <a:ext cx="1266249" cy="78979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1400" err="1">
                      <a:solidFill>
                        <a:schemeClr val="tx1"/>
                      </a:solidFill>
                    </a:endParaRPr>
                  </a:p>
                </p:txBody>
              </p:sp>
              <p:sp>
                <p:nvSpPr>
                  <p:cNvPr id="165" name="Rectangle: Rounded Corners 164">
                    <a:extLst>
                      <a:ext uri="{FF2B5EF4-FFF2-40B4-BE49-F238E27FC236}">
                        <a16:creationId xmlns:a16="http://schemas.microsoft.com/office/drawing/2014/main" id="{30449BFE-E479-3CF0-9B01-D4BF046906BD}"/>
                      </a:ext>
                    </a:extLst>
                  </p:cNvPr>
                  <p:cNvSpPr/>
                  <p:nvPr/>
                </p:nvSpPr>
                <p:spPr>
                  <a:xfrm>
                    <a:off x="19636750" y="15522697"/>
                    <a:ext cx="1266249" cy="109136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1400" err="1">
                      <a:solidFill>
                        <a:schemeClr val="tx1"/>
                      </a:solidFill>
                    </a:endParaRPr>
                  </a:p>
                </p:txBody>
              </p:sp>
              <p:pic>
                <p:nvPicPr>
                  <p:cNvPr id="166" name="Google Shape;940;g24e35af2b6f_0_0" descr="Icon&#10;&#10;Description automatically generated">
                    <a:extLst>
                      <a:ext uri="{FF2B5EF4-FFF2-40B4-BE49-F238E27FC236}">
                        <a16:creationId xmlns:a16="http://schemas.microsoft.com/office/drawing/2014/main" id="{EDD8C01E-1ACB-6952-11D2-4A51E59B3A8C}"/>
                      </a:ext>
                    </a:extLst>
                  </p:cNvPr>
                  <p:cNvPicPr preferRelativeResize="0"/>
                  <p:nvPr/>
                </p:nvPicPr>
                <p:blipFill rotWithShape="1">
                  <a:blip r:embed="rId10">
                    <a:alphaModFix/>
                    <a:biLevel thresh="75000"/>
                  </a:blip>
                  <a:srcRect/>
                  <a:stretch/>
                </p:blipFill>
                <p:spPr>
                  <a:xfrm>
                    <a:off x="18932638" y="14822425"/>
                    <a:ext cx="2658626" cy="2658623"/>
                  </a:xfrm>
                  <a:prstGeom prst="rect">
                    <a:avLst/>
                  </a:prstGeom>
                  <a:noFill/>
                  <a:ln>
                    <a:noFill/>
                  </a:ln>
                </p:spPr>
              </p:pic>
            </p:grpSp>
            <p:cxnSp>
              <p:nvCxnSpPr>
                <p:cNvPr id="161" name="Connector: Elbow 160">
                  <a:extLst>
                    <a:ext uri="{FF2B5EF4-FFF2-40B4-BE49-F238E27FC236}">
                      <a16:creationId xmlns:a16="http://schemas.microsoft.com/office/drawing/2014/main" id="{28B20344-A1C9-1C87-CFFA-095051902B89}"/>
                    </a:ext>
                  </a:extLst>
                </p:cNvPr>
                <p:cNvCxnSpPr>
                  <a:cxnSpLocks/>
                </p:cNvCxnSpPr>
                <p:nvPr/>
              </p:nvCxnSpPr>
              <p:spPr>
                <a:xfrm rot="16200000" flipH="1">
                  <a:off x="22913905" y="10035403"/>
                  <a:ext cx="526600" cy="513045"/>
                </a:xfrm>
                <a:prstGeom prst="bentConnector3">
                  <a:avLst>
                    <a:gd name="adj1" fmla="val 10064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0A980D61-BC12-7945-8BF1-3469123AFC08}"/>
                  </a:ext>
                </a:extLst>
              </p:cNvPr>
              <p:cNvGrpSpPr/>
              <p:nvPr/>
            </p:nvGrpSpPr>
            <p:grpSpPr>
              <a:xfrm>
                <a:off x="21827402" y="9930678"/>
                <a:ext cx="1402726" cy="1402726"/>
                <a:chOff x="19201834" y="14845014"/>
                <a:chExt cx="589217" cy="589217"/>
              </a:xfrm>
            </p:grpSpPr>
            <p:grpSp>
              <p:nvGrpSpPr>
                <p:cNvPr id="155" name="Group 154">
                  <a:extLst>
                    <a:ext uri="{FF2B5EF4-FFF2-40B4-BE49-F238E27FC236}">
                      <a16:creationId xmlns:a16="http://schemas.microsoft.com/office/drawing/2014/main" id="{D6BE29D2-2853-F02E-8119-8C25B5B98114}"/>
                    </a:ext>
                  </a:extLst>
                </p:cNvPr>
                <p:cNvGrpSpPr/>
                <p:nvPr/>
              </p:nvGrpSpPr>
              <p:grpSpPr>
                <a:xfrm>
                  <a:off x="19320418" y="14893121"/>
                  <a:ext cx="358904" cy="489208"/>
                  <a:chOff x="11298430" y="10857142"/>
                  <a:chExt cx="1616610" cy="2203538"/>
                </a:xfrm>
                <a:solidFill>
                  <a:schemeClr val="tx1"/>
                </a:solidFill>
              </p:grpSpPr>
              <p:sp>
                <p:nvSpPr>
                  <p:cNvPr id="157" name="Rectangle 156">
                    <a:extLst>
                      <a:ext uri="{FF2B5EF4-FFF2-40B4-BE49-F238E27FC236}">
                        <a16:creationId xmlns:a16="http://schemas.microsoft.com/office/drawing/2014/main" id="{A4C03048-5B82-FF3F-6F1B-8DE63787DA6C}"/>
                      </a:ext>
                    </a:extLst>
                  </p:cNvPr>
                  <p:cNvSpPr/>
                  <p:nvPr/>
                </p:nvSpPr>
                <p:spPr>
                  <a:xfrm>
                    <a:off x="11298430" y="10888980"/>
                    <a:ext cx="1030729" cy="21717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58" name="Rectangle 157">
                    <a:extLst>
                      <a:ext uri="{FF2B5EF4-FFF2-40B4-BE49-F238E27FC236}">
                        <a16:creationId xmlns:a16="http://schemas.microsoft.com/office/drawing/2014/main" id="{95AD99BC-1EF5-5BA4-8218-B5FD71B22D9E}"/>
                      </a:ext>
                    </a:extLst>
                  </p:cNvPr>
                  <p:cNvSpPr/>
                  <p:nvPr/>
                </p:nvSpPr>
                <p:spPr>
                  <a:xfrm>
                    <a:off x="11865570" y="11443346"/>
                    <a:ext cx="1030729" cy="16099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59" name="Isosceles Triangle 158">
                    <a:extLst>
                      <a:ext uri="{FF2B5EF4-FFF2-40B4-BE49-F238E27FC236}">
                        <a16:creationId xmlns:a16="http://schemas.microsoft.com/office/drawing/2014/main" id="{7C11258B-9325-60F2-0816-4BE572BDA4B6}"/>
                      </a:ext>
                    </a:extLst>
                  </p:cNvPr>
                  <p:cNvSpPr/>
                  <p:nvPr/>
                </p:nvSpPr>
                <p:spPr>
                  <a:xfrm>
                    <a:off x="12288365" y="10857142"/>
                    <a:ext cx="626675" cy="61341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pic>
              <p:nvPicPr>
                <p:cNvPr id="156" name="Graphic 155" descr="Document outline">
                  <a:extLst>
                    <a:ext uri="{FF2B5EF4-FFF2-40B4-BE49-F238E27FC236}">
                      <a16:creationId xmlns:a16="http://schemas.microsoft.com/office/drawing/2014/main" id="{EC01A76C-33D2-0B2A-0A21-30FC4DD739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201834" y="14845014"/>
                  <a:ext cx="589217" cy="589217"/>
                </a:xfrm>
                <a:prstGeom prst="rect">
                  <a:avLst/>
                </a:prstGeom>
              </p:spPr>
            </p:pic>
          </p:grpSp>
        </p:grpSp>
        <p:cxnSp>
          <p:nvCxnSpPr>
            <p:cNvPr id="167" name="Connector: Elbow 166">
              <a:extLst>
                <a:ext uri="{FF2B5EF4-FFF2-40B4-BE49-F238E27FC236}">
                  <a16:creationId xmlns:a16="http://schemas.microsoft.com/office/drawing/2014/main" id="{10E4C98C-4AC0-2025-8C34-F5693D8ABFD8}"/>
                </a:ext>
              </a:extLst>
            </p:cNvPr>
            <p:cNvCxnSpPr>
              <a:cxnSpLocks/>
            </p:cNvCxnSpPr>
            <p:nvPr/>
          </p:nvCxnSpPr>
          <p:spPr>
            <a:xfrm rot="16200000" flipV="1">
              <a:off x="9084736" y="6861334"/>
              <a:ext cx="620887" cy="604905"/>
            </a:xfrm>
            <a:prstGeom prst="bentConnector3">
              <a:avLst>
                <a:gd name="adj1" fmla="val 10064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36" name="Rectangle 235">
            <a:extLst>
              <a:ext uri="{FF2B5EF4-FFF2-40B4-BE49-F238E27FC236}">
                <a16:creationId xmlns:a16="http://schemas.microsoft.com/office/drawing/2014/main" id="{DCA5482C-616A-FC5F-2863-206E3D8CF01A}"/>
              </a:ext>
            </a:extLst>
          </p:cNvPr>
          <p:cNvSpPr/>
          <p:nvPr/>
        </p:nvSpPr>
        <p:spPr>
          <a:xfrm>
            <a:off x="14658928" y="2924657"/>
            <a:ext cx="2161035" cy="2161035"/>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nvGrpSpPr>
          <p:cNvPr id="133" name="Group 132">
            <a:extLst>
              <a:ext uri="{FF2B5EF4-FFF2-40B4-BE49-F238E27FC236}">
                <a16:creationId xmlns:a16="http://schemas.microsoft.com/office/drawing/2014/main" id="{D11D2254-E56A-F8ED-FE12-A530189C21AD}"/>
              </a:ext>
            </a:extLst>
          </p:cNvPr>
          <p:cNvGrpSpPr/>
          <p:nvPr/>
        </p:nvGrpSpPr>
        <p:grpSpPr>
          <a:xfrm>
            <a:off x="14626863" y="2761278"/>
            <a:ext cx="2226973" cy="2226973"/>
            <a:chOff x="31308176" y="7449320"/>
            <a:chExt cx="3305674" cy="3305673"/>
          </a:xfrm>
        </p:grpSpPr>
        <p:sp>
          <p:nvSpPr>
            <p:cNvPr id="5" name="Isosceles Triangle 4">
              <a:extLst>
                <a:ext uri="{FF2B5EF4-FFF2-40B4-BE49-F238E27FC236}">
                  <a16:creationId xmlns:a16="http://schemas.microsoft.com/office/drawing/2014/main" id="{576A1655-3E46-7B20-1AC1-CC3142441A70}"/>
                </a:ext>
              </a:extLst>
            </p:cNvPr>
            <p:cNvSpPr/>
            <p:nvPr/>
          </p:nvSpPr>
          <p:spPr>
            <a:xfrm>
              <a:off x="31863075" y="7915963"/>
              <a:ext cx="2194948" cy="59080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7" name="Isosceles Triangle 6">
              <a:extLst>
                <a:ext uri="{FF2B5EF4-FFF2-40B4-BE49-F238E27FC236}">
                  <a16:creationId xmlns:a16="http://schemas.microsoft.com/office/drawing/2014/main" id="{AA67032C-E942-396E-94FE-6623374B647B}"/>
                </a:ext>
              </a:extLst>
            </p:cNvPr>
            <p:cNvSpPr/>
            <p:nvPr/>
          </p:nvSpPr>
          <p:spPr>
            <a:xfrm rot="10800000">
              <a:off x="32198543" y="9863694"/>
              <a:ext cx="1501438" cy="40960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20" name="Trapezoid 19">
              <a:extLst>
                <a:ext uri="{FF2B5EF4-FFF2-40B4-BE49-F238E27FC236}">
                  <a16:creationId xmlns:a16="http://schemas.microsoft.com/office/drawing/2014/main" id="{A7DD1B98-A21E-D58F-D7A4-70B20CA0875B}"/>
                </a:ext>
              </a:extLst>
            </p:cNvPr>
            <p:cNvSpPr/>
            <p:nvPr/>
          </p:nvSpPr>
          <p:spPr>
            <a:xfrm rot="10800000">
              <a:off x="31868982" y="8499311"/>
              <a:ext cx="2189039" cy="1399441"/>
            </a:xfrm>
            <a:prstGeom prst="trapezoid">
              <a:avLst>
                <a:gd name="adj" fmla="val 2799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pic>
          <p:nvPicPr>
            <p:cNvPr id="38" name="Picture 10">
              <a:extLst>
                <a:ext uri="{FF2B5EF4-FFF2-40B4-BE49-F238E27FC236}">
                  <a16:creationId xmlns:a16="http://schemas.microsoft.com/office/drawing/2014/main" id="{A60F39E9-03B7-189B-2EA1-19B76E4006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08176" y="7449320"/>
              <a:ext cx="3305674" cy="3305673"/>
            </a:xfrm>
            <a:prstGeom prst="rect">
              <a:avLst/>
            </a:prstGeom>
            <a:noFill/>
            <a:extLst>
              <a:ext uri="{909E8E84-426E-40DD-AFC4-6F175D3DCCD1}">
                <a14:hiddenFill xmlns:a14="http://schemas.microsoft.com/office/drawing/2010/main">
                  <a:solidFill>
                    <a:srgbClr val="FFFFFF"/>
                  </a:solidFill>
                </a14:hiddenFill>
              </a:ext>
            </a:extLst>
          </p:spPr>
        </p:pic>
        <p:sp>
          <p:nvSpPr>
            <p:cNvPr id="132" name="Trapezoid 131">
              <a:extLst>
                <a:ext uri="{FF2B5EF4-FFF2-40B4-BE49-F238E27FC236}">
                  <a16:creationId xmlns:a16="http://schemas.microsoft.com/office/drawing/2014/main" id="{987D5884-AEED-1B8E-BB31-96A6767D3C06}"/>
                </a:ext>
              </a:extLst>
            </p:cNvPr>
            <p:cNvSpPr/>
            <p:nvPr/>
          </p:nvSpPr>
          <p:spPr>
            <a:xfrm rot="10800000">
              <a:off x="32142153" y="8499311"/>
              <a:ext cx="1709020" cy="1292832"/>
            </a:xfrm>
            <a:prstGeom prst="trapezoi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nvGrpSpPr>
            <p:cNvPr id="101" name="Group 100">
              <a:extLst>
                <a:ext uri="{FF2B5EF4-FFF2-40B4-BE49-F238E27FC236}">
                  <a16:creationId xmlns:a16="http://schemas.microsoft.com/office/drawing/2014/main" id="{446E6949-2BA6-0CC7-3247-91BB8AA5C189}"/>
                </a:ext>
              </a:extLst>
            </p:cNvPr>
            <p:cNvGrpSpPr/>
            <p:nvPr/>
          </p:nvGrpSpPr>
          <p:grpSpPr>
            <a:xfrm>
              <a:off x="32148207" y="8306175"/>
              <a:ext cx="1624683" cy="1624683"/>
              <a:chOff x="32007703" y="16170008"/>
              <a:chExt cx="1462147" cy="1462147"/>
            </a:xfrm>
          </p:grpSpPr>
          <p:sp>
            <p:nvSpPr>
              <p:cNvPr id="102" name="Oval 101">
                <a:extLst>
                  <a:ext uri="{FF2B5EF4-FFF2-40B4-BE49-F238E27FC236}">
                    <a16:creationId xmlns:a16="http://schemas.microsoft.com/office/drawing/2014/main" id="{083703B6-DBEB-EC3C-6AD8-F5978C821E9B}"/>
                  </a:ext>
                </a:extLst>
              </p:cNvPr>
              <p:cNvSpPr/>
              <p:nvPr/>
            </p:nvSpPr>
            <p:spPr>
              <a:xfrm>
                <a:off x="32652918" y="16347656"/>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03" name="Oval 102">
                <a:extLst>
                  <a:ext uri="{FF2B5EF4-FFF2-40B4-BE49-F238E27FC236}">
                    <a16:creationId xmlns:a16="http://schemas.microsoft.com/office/drawing/2014/main" id="{8811AE73-E19A-AC82-0CC9-C1D39F642FB3}"/>
                  </a:ext>
                </a:extLst>
              </p:cNvPr>
              <p:cNvSpPr/>
              <p:nvPr/>
            </p:nvSpPr>
            <p:spPr>
              <a:xfrm>
                <a:off x="32650192" y="16802592"/>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04" name="Oval 103">
                <a:extLst>
                  <a:ext uri="{FF2B5EF4-FFF2-40B4-BE49-F238E27FC236}">
                    <a16:creationId xmlns:a16="http://schemas.microsoft.com/office/drawing/2014/main" id="{1958D054-75A1-D590-4BE3-A19E4C338718}"/>
                  </a:ext>
                </a:extLst>
              </p:cNvPr>
              <p:cNvSpPr/>
              <p:nvPr/>
            </p:nvSpPr>
            <p:spPr>
              <a:xfrm>
                <a:off x="32660602" y="17300943"/>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07" name="Oval 106">
                <a:extLst>
                  <a:ext uri="{FF2B5EF4-FFF2-40B4-BE49-F238E27FC236}">
                    <a16:creationId xmlns:a16="http://schemas.microsoft.com/office/drawing/2014/main" id="{6D740C7D-C9AB-DC57-1C51-7FAE57382728}"/>
                  </a:ext>
                </a:extLst>
              </p:cNvPr>
              <p:cNvSpPr/>
              <p:nvPr/>
            </p:nvSpPr>
            <p:spPr>
              <a:xfrm>
                <a:off x="32219453" y="16586345"/>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09" name="Oval 108">
                <a:extLst>
                  <a:ext uri="{FF2B5EF4-FFF2-40B4-BE49-F238E27FC236}">
                    <a16:creationId xmlns:a16="http://schemas.microsoft.com/office/drawing/2014/main" id="{9F57B0BF-8A0A-4F6B-DFF3-48F68EB88BD6}"/>
                  </a:ext>
                </a:extLst>
              </p:cNvPr>
              <p:cNvSpPr/>
              <p:nvPr/>
            </p:nvSpPr>
            <p:spPr>
              <a:xfrm>
                <a:off x="33081028" y="16596324"/>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10" name="Oval 109">
                <a:extLst>
                  <a:ext uri="{FF2B5EF4-FFF2-40B4-BE49-F238E27FC236}">
                    <a16:creationId xmlns:a16="http://schemas.microsoft.com/office/drawing/2014/main" id="{A1E45C15-2B6B-EDF8-8ABF-A6B4FD5FAF51}"/>
                  </a:ext>
                </a:extLst>
              </p:cNvPr>
              <p:cNvSpPr/>
              <p:nvPr/>
            </p:nvSpPr>
            <p:spPr>
              <a:xfrm>
                <a:off x="32227023" y="17018351"/>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11" name="Oval 110">
                <a:extLst>
                  <a:ext uri="{FF2B5EF4-FFF2-40B4-BE49-F238E27FC236}">
                    <a16:creationId xmlns:a16="http://schemas.microsoft.com/office/drawing/2014/main" id="{5C83C13C-39CF-A089-00B9-3A60EFA34E7B}"/>
                  </a:ext>
                </a:extLst>
              </p:cNvPr>
              <p:cNvSpPr/>
              <p:nvPr/>
            </p:nvSpPr>
            <p:spPr>
              <a:xfrm>
                <a:off x="33076989" y="17019421"/>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pic>
            <p:nvPicPr>
              <p:cNvPr id="115" name="Picture 114" descr="Icon&#10;&#10;Description automatically generated">
                <a:extLst>
                  <a:ext uri="{FF2B5EF4-FFF2-40B4-BE49-F238E27FC236}">
                    <a16:creationId xmlns:a16="http://schemas.microsoft.com/office/drawing/2014/main" id="{1305B6C7-9E57-7005-F523-C87F26F95362}"/>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32007703" y="16170008"/>
                <a:ext cx="1462147" cy="1462147"/>
              </a:xfrm>
              <a:prstGeom prst="rect">
                <a:avLst/>
              </a:prstGeom>
              <a:noFill/>
              <a:ln w="28575">
                <a:noFill/>
              </a:ln>
            </p:spPr>
          </p:pic>
        </p:grpSp>
      </p:grpSp>
      <p:sp>
        <p:nvSpPr>
          <p:cNvPr id="232" name="Rectangle 231">
            <a:extLst>
              <a:ext uri="{FF2B5EF4-FFF2-40B4-BE49-F238E27FC236}">
                <a16:creationId xmlns:a16="http://schemas.microsoft.com/office/drawing/2014/main" id="{095A4F86-4FD5-4211-D914-29E5CF01F452}"/>
              </a:ext>
            </a:extLst>
          </p:cNvPr>
          <p:cNvSpPr/>
          <p:nvPr/>
        </p:nvSpPr>
        <p:spPr>
          <a:xfrm>
            <a:off x="3670556" y="2952865"/>
            <a:ext cx="2161035" cy="2161035"/>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pic>
        <p:nvPicPr>
          <p:cNvPr id="37" name="Picture 36">
            <a:extLst>
              <a:ext uri="{FF2B5EF4-FFF2-40B4-BE49-F238E27FC236}">
                <a16:creationId xmlns:a16="http://schemas.microsoft.com/office/drawing/2014/main" id="{FA0BCE8F-45AA-C6E9-0B5C-C4E7CB070AE4}"/>
              </a:ext>
            </a:extLst>
          </p:cNvPr>
          <p:cNvPicPr>
            <a:picLocks noChangeAspect="1"/>
          </p:cNvPicPr>
          <p:nvPr/>
        </p:nvPicPr>
        <p:blipFill rotWithShape="1">
          <a:blip r:embed="rId14"/>
          <a:srcRect l="78913" t="14756" r="3608" b="56471"/>
          <a:stretch/>
        </p:blipFill>
        <p:spPr>
          <a:xfrm>
            <a:off x="3894498" y="3143196"/>
            <a:ext cx="1679772" cy="1538497"/>
          </a:xfrm>
          <a:prstGeom prst="rect">
            <a:avLst/>
          </a:prstGeom>
          <a:ln w="28575">
            <a:solidFill>
              <a:schemeClr val="bg1"/>
            </a:solidFill>
          </a:ln>
        </p:spPr>
      </p:pic>
      <p:sp>
        <p:nvSpPr>
          <p:cNvPr id="242" name="Rectangle 241">
            <a:extLst>
              <a:ext uri="{FF2B5EF4-FFF2-40B4-BE49-F238E27FC236}">
                <a16:creationId xmlns:a16="http://schemas.microsoft.com/office/drawing/2014/main" id="{FDC40811-5A90-6615-68DE-9A037ACDBC30}"/>
              </a:ext>
            </a:extLst>
          </p:cNvPr>
          <p:cNvSpPr/>
          <p:nvPr/>
        </p:nvSpPr>
        <p:spPr>
          <a:xfrm>
            <a:off x="4074325" y="3295223"/>
            <a:ext cx="652302" cy="5811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243" name="Rectangle 242">
            <a:extLst>
              <a:ext uri="{FF2B5EF4-FFF2-40B4-BE49-F238E27FC236}">
                <a16:creationId xmlns:a16="http://schemas.microsoft.com/office/drawing/2014/main" id="{9090C531-5723-DC10-D15A-A507EEE33EBA}"/>
              </a:ext>
            </a:extLst>
          </p:cNvPr>
          <p:cNvSpPr/>
          <p:nvPr/>
        </p:nvSpPr>
        <p:spPr>
          <a:xfrm>
            <a:off x="4781659" y="3292950"/>
            <a:ext cx="652302" cy="5811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244" name="Rectangle 243">
            <a:extLst>
              <a:ext uri="{FF2B5EF4-FFF2-40B4-BE49-F238E27FC236}">
                <a16:creationId xmlns:a16="http://schemas.microsoft.com/office/drawing/2014/main" id="{5FCB2858-B19D-BA4A-B8FD-2027A1DAF2A6}"/>
              </a:ext>
            </a:extLst>
          </p:cNvPr>
          <p:cNvSpPr/>
          <p:nvPr/>
        </p:nvSpPr>
        <p:spPr>
          <a:xfrm>
            <a:off x="4078338" y="3938115"/>
            <a:ext cx="652302" cy="5811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245" name="Rectangle 244">
            <a:extLst>
              <a:ext uri="{FF2B5EF4-FFF2-40B4-BE49-F238E27FC236}">
                <a16:creationId xmlns:a16="http://schemas.microsoft.com/office/drawing/2014/main" id="{26AD9802-1D06-CE6B-17DA-8DE7B31124CB}"/>
              </a:ext>
            </a:extLst>
          </p:cNvPr>
          <p:cNvSpPr/>
          <p:nvPr/>
        </p:nvSpPr>
        <p:spPr>
          <a:xfrm>
            <a:off x="4790635" y="3938114"/>
            <a:ext cx="652302" cy="5811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00" name="TextBox 99">
            <a:extLst>
              <a:ext uri="{FF2B5EF4-FFF2-40B4-BE49-F238E27FC236}">
                <a16:creationId xmlns:a16="http://schemas.microsoft.com/office/drawing/2014/main" id="{4C2F3762-715C-2C15-9B58-03D5B2017566}"/>
              </a:ext>
            </a:extLst>
          </p:cNvPr>
          <p:cNvSpPr txBox="1"/>
          <p:nvPr/>
        </p:nvSpPr>
        <p:spPr>
          <a:xfrm>
            <a:off x="11931664" y="2271314"/>
            <a:ext cx="2585163" cy="615553"/>
          </a:xfrm>
          <a:prstGeom prst="rect">
            <a:avLst/>
          </a:prstGeom>
          <a:noFill/>
        </p:spPr>
        <p:txBody>
          <a:bodyPr wrap="square" lIns="0" tIns="0" rIns="0" bIns="0"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Retrieval</a:t>
            </a:r>
            <a:r>
              <a:rPr lang="en-US" sz="2000">
                <a:solidFill>
                  <a:srgbClr val="000000"/>
                </a:solidFill>
                <a:latin typeface="NVIDIA Sans" panose="020B0503020203020204" pitchFamily="34" charset="0"/>
                <a:cs typeface="NVIDIA Sans" panose="020B0503020203020204" pitchFamily="34" charset="0"/>
              </a:rPr>
              <a:t> Augmented </a:t>
            </a:r>
          </a:p>
          <a:p>
            <a:pPr marL="0" marR="0" lvl="0" indent="0" algn="ctr" defTabSz="1371551" rtl="0" eaLnBrk="1" fontAlgn="auto" latinLnBrk="0" hangingPunct="1">
              <a:lnSpc>
                <a:spcPct val="100000"/>
              </a:lnSpc>
              <a:spcBef>
                <a:spcPts val="0"/>
              </a:spcBef>
              <a:spcAft>
                <a:spcPts val="0"/>
              </a:spcAft>
              <a:buClrTx/>
              <a:buSzTx/>
              <a:buFontTx/>
              <a:buNone/>
              <a:tabLst/>
              <a:defRPr/>
            </a:pPr>
            <a:r>
              <a:rPr lang="en-US" sz="2000">
                <a:solidFill>
                  <a:srgbClr val="000000"/>
                </a:solidFill>
                <a:latin typeface="NVIDIA Sans" panose="020B0503020203020204" pitchFamily="34" charset="0"/>
                <a:cs typeface="NVIDIA Sans" panose="020B0503020203020204" pitchFamily="34" charset="0"/>
              </a:rPr>
              <a:t>Generation</a:t>
            </a:r>
            <a:endPar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endParaRPr>
          </a:p>
        </p:txBody>
      </p:sp>
      <p:sp>
        <p:nvSpPr>
          <p:cNvPr id="234" name="Rectangle 233">
            <a:extLst>
              <a:ext uri="{FF2B5EF4-FFF2-40B4-BE49-F238E27FC236}">
                <a16:creationId xmlns:a16="http://schemas.microsoft.com/office/drawing/2014/main" id="{DD55D013-1DB2-C5D8-13A3-92ADF1EA8E89}"/>
              </a:ext>
            </a:extLst>
          </p:cNvPr>
          <p:cNvSpPr/>
          <p:nvPr/>
        </p:nvSpPr>
        <p:spPr>
          <a:xfrm>
            <a:off x="12174702" y="2952865"/>
            <a:ext cx="2161035" cy="2161035"/>
          </a:xfrm>
          <a:prstGeom prst="rect">
            <a:avLst/>
          </a:prstGeom>
          <a:solidFill>
            <a:schemeClr val="tx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69" name="Rectangle 168">
            <a:extLst>
              <a:ext uri="{FF2B5EF4-FFF2-40B4-BE49-F238E27FC236}">
                <a16:creationId xmlns:a16="http://schemas.microsoft.com/office/drawing/2014/main" id="{BBC9E110-5EDB-97B4-4A4D-7FB6BBAF8F43}"/>
              </a:ext>
            </a:extLst>
          </p:cNvPr>
          <p:cNvSpPr/>
          <p:nvPr/>
        </p:nvSpPr>
        <p:spPr>
          <a:xfrm>
            <a:off x="13610245" y="4202563"/>
            <a:ext cx="640080" cy="5715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nvGrpSpPr>
          <p:cNvPr id="36" name="Group 35">
            <a:extLst>
              <a:ext uri="{FF2B5EF4-FFF2-40B4-BE49-F238E27FC236}">
                <a16:creationId xmlns:a16="http://schemas.microsoft.com/office/drawing/2014/main" id="{D498EC98-3722-440B-4000-7F679120447B}"/>
              </a:ext>
            </a:extLst>
          </p:cNvPr>
          <p:cNvGrpSpPr/>
          <p:nvPr/>
        </p:nvGrpSpPr>
        <p:grpSpPr>
          <a:xfrm>
            <a:off x="13475333" y="3239075"/>
            <a:ext cx="474666" cy="923728"/>
            <a:chOff x="11350942" y="6197146"/>
            <a:chExt cx="3930682" cy="4311874"/>
          </a:xfrm>
        </p:grpSpPr>
        <p:cxnSp>
          <p:nvCxnSpPr>
            <p:cNvPr id="33" name="Straight Connector 32">
              <a:extLst>
                <a:ext uri="{FF2B5EF4-FFF2-40B4-BE49-F238E27FC236}">
                  <a16:creationId xmlns:a16="http://schemas.microsoft.com/office/drawing/2014/main" id="{C09AF9AE-201A-6641-D98B-123A8A36D7A0}"/>
                </a:ext>
              </a:extLst>
            </p:cNvPr>
            <p:cNvCxnSpPr>
              <a:cxnSpLocks/>
            </p:cNvCxnSpPr>
            <p:nvPr/>
          </p:nvCxnSpPr>
          <p:spPr>
            <a:xfrm flipH="1" flipV="1">
              <a:off x="15281624" y="6606910"/>
              <a:ext cx="0" cy="3902110"/>
            </a:xfrm>
            <a:prstGeom prst="line">
              <a:avLst/>
            </a:prstGeom>
            <a:ln w="190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FA2970B9-F36B-2E80-353A-A9214DDE2516}"/>
                </a:ext>
              </a:extLst>
            </p:cNvPr>
            <p:cNvSpPr/>
            <p:nvPr/>
          </p:nvSpPr>
          <p:spPr>
            <a:xfrm rot="10800000" flipH="1" flipV="1">
              <a:off x="14348853" y="6197146"/>
              <a:ext cx="932771" cy="932771"/>
            </a:xfrm>
            <a:prstGeom prst="arc">
              <a:avLst/>
            </a:prstGeom>
            <a:ln w="19050">
              <a:solidFill>
                <a:schemeClr val="bg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2000"/>
            </a:p>
          </p:txBody>
        </p:sp>
        <p:cxnSp>
          <p:nvCxnSpPr>
            <p:cNvPr id="35" name="Straight Arrow Connector 34">
              <a:extLst>
                <a:ext uri="{FF2B5EF4-FFF2-40B4-BE49-F238E27FC236}">
                  <a16:creationId xmlns:a16="http://schemas.microsoft.com/office/drawing/2014/main" id="{7F4B9B5A-FCFC-30B0-4CBC-4DD87F3E08CB}"/>
                </a:ext>
              </a:extLst>
            </p:cNvPr>
            <p:cNvCxnSpPr>
              <a:cxnSpLocks/>
              <a:stCxn id="34" idx="0"/>
            </p:cNvCxnSpPr>
            <p:nvPr/>
          </p:nvCxnSpPr>
          <p:spPr>
            <a:xfrm flipH="1">
              <a:off x="11350942" y="6197146"/>
              <a:ext cx="3464296" cy="0"/>
            </a:xfrm>
            <a:prstGeom prst="straightConnector1">
              <a:avLst/>
            </a:prstGeom>
            <a:ln w="19050">
              <a:solidFill>
                <a:schemeClr val="bg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3D78778-A1F9-F90A-2761-F85B0C6B1DCC}"/>
              </a:ext>
            </a:extLst>
          </p:cNvPr>
          <p:cNvGrpSpPr/>
          <p:nvPr/>
        </p:nvGrpSpPr>
        <p:grpSpPr>
          <a:xfrm>
            <a:off x="13050715" y="3016710"/>
            <a:ext cx="490108" cy="490108"/>
            <a:chOff x="21753546" y="6904370"/>
            <a:chExt cx="2382805" cy="2382805"/>
          </a:xfrm>
        </p:grpSpPr>
        <p:sp>
          <p:nvSpPr>
            <p:cNvPr id="19" name="Oval 18">
              <a:extLst>
                <a:ext uri="{FF2B5EF4-FFF2-40B4-BE49-F238E27FC236}">
                  <a16:creationId xmlns:a16="http://schemas.microsoft.com/office/drawing/2014/main" id="{F106C33A-F082-96EF-28CB-23FA7438144D}"/>
                </a:ext>
              </a:extLst>
            </p:cNvPr>
            <p:cNvSpPr/>
            <p:nvPr/>
          </p:nvSpPr>
          <p:spPr>
            <a:xfrm>
              <a:off x="21753546" y="6904370"/>
              <a:ext cx="2382805" cy="2382805"/>
            </a:xfrm>
            <a:prstGeom prst="ellipse">
              <a:avLst/>
            </a:prstGeom>
            <a:solidFill>
              <a:schemeClr val="tx1"/>
            </a:solidFill>
            <a:ln w="12700">
              <a:solidFill>
                <a:schemeClr val="bg1"/>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2200">
                <a:solidFill>
                  <a:schemeClr val="tx1"/>
                </a:solidFill>
              </a:endParaRPr>
            </a:p>
          </p:txBody>
        </p:sp>
        <p:pic>
          <p:nvPicPr>
            <p:cNvPr id="21" name="Graphic 20">
              <a:extLst>
                <a:ext uri="{FF2B5EF4-FFF2-40B4-BE49-F238E27FC236}">
                  <a16:creationId xmlns:a16="http://schemas.microsoft.com/office/drawing/2014/main" id="{A1F15D90-056A-90F2-E67B-A8FEFA2A60B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251861" y="7341602"/>
              <a:ext cx="1385783" cy="1472393"/>
            </a:xfrm>
            <a:prstGeom prst="rect">
              <a:avLst/>
            </a:prstGeom>
          </p:spPr>
        </p:pic>
      </p:grpSp>
      <p:grpSp>
        <p:nvGrpSpPr>
          <p:cNvPr id="26" name="Group 25">
            <a:extLst>
              <a:ext uri="{FF2B5EF4-FFF2-40B4-BE49-F238E27FC236}">
                <a16:creationId xmlns:a16="http://schemas.microsoft.com/office/drawing/2014/main" id="{8E631498-6ED2-48A9-5AF2-9F5A171764D1}"/>
              </a:ext>
            </a:extLst>
          </p:cNvPr>
          <p:cNvGrpSpPr/>
          <p:nvPr/>
        </p:nvGrpSpPr>
        <p:grpSpPr>
          <a:xfrm>
            <a:off x="13654541" y="4253706"/>
            <a:ext cx="558169" cy="449096"/>
            <a:chOff x="5128260" y="2033586"/>
            <a:chExt cx="1203958" cy="968690"/>
          </a:xfrm>
          <a:solidFill>
            <a:schemeClr val="bg1"/>
          </a:solidFill>
        </p:grpSpPr>
        <p:sp>
          <p:nvSpPr>
            <p:cNvPr id="27" name="Freeform: Shape 26">
              <a:extLst>
                <a:ext uri="{FF2B5EF4-FFF2-40B4-BE49-F238E27FC236}">
                  <a16:creationId xmlns:a16="http://schemas.microsoft.com/office/drawing/2014/main" id="{F8664AE7-AB6D-6422-80A6-09748EA3AE61}"/>
                </a:ext>
              </a:extLst>
            </p:cNvPr>
            <p:cNvSpPr/>
            <p:nvPr/>
          </p:nvSpPr>
          <p:spPr>
            <a:xfrm>
              <a:off x="5128260" y="2742239"/>
              <a:ext cx="518160" cy="260037"/>
            </a:xfrm>
            <a:custGeom>
              <a:avLst/>
              <a:gdLst>
                <a:gd name="connsiteX0" fmla="*/ 283845 w 293369"/>
                <a:gd name="connsiteY0" fmla="*/ 48578 h 124777"/>
                <a:gd name="connsiteX1" fmla="*/ 260033 w 293369"/>
                <a:gd name="connsiteY1" fmla="*/ 48578 h 124777"/>
                <a:gd name="connsiteX2" fmla="*/ 260033 w 293369"/>
                <a:gd name="connsiteY2" fmla="*/ 19050 h 124777"/>
                <a:gd name="connsiteX3" fmla="*/ 250508 w 293369"/>
                <a:gd name="connsiteY3" fmla="*/ 9525 h 124777"/>
                <a:gd name="connsiteX4" fmla="*/ 156210 w 293369"/>
                <a:gd name="connsiteY4" fmla="*/ 9525 h 124777"/>
                <a:gd name="connsiteX5" fmla="*/ 156210 w 293369"/>
                <a:gd name="connsiteY5" fmla="*/ 0 h 124777"/>
                <a:gd name="connsiteX6" fmla="*/ 137160 w 293369"/>
                <a:gd name="connsiteY6" fmla="*/ 0 h 124777"/>
                <a:gd name="connsiteX7" fmla="*/ 137160 w 293369"/>
                <a:gd name="connsiteY7" fmla="*/ 9525 h 124777"/>
                <a:gd name="connsiteX8" fmla="*/ 42863 w 293369"/>
                <a:gd name="connsiteY8" fmla="*/ 9525 h 124777"/>
                <a:gd name="connsiteX9" fmla="*/ 33338 w 293369"/>
                <a:gd name="connsiteY9" fmla="*/ 19050 h 124777"/>
                <a:gd name="connsiteX10" fmla="*/ 33338 w 293369"/>
                <a:gd name="connsiteY10" fmla="*/ 48578 h 124777"/>
                <a:gd name="connsiteX11" fmla="*/ 9525 w 293369"/>
                <a:gd name="connsiteY11" fmla="*/ 48578 h 124777"/>
                <a:gd name="connsiteX12" fmla="*/ 0 w 293369"/>
                <a:gd name="connsiteY12" fmla="*/ 58103 h 124777"/>
                <a:gd name="connsiteX13" fmla="*/ 0 w 293369"/>
                <a:gd name="connsiteY13" fmla="*/ 115253 h 124777"/>
                <a:gd name="connsiteX14" fmla="*/ 9525 w 293369"/>
                <a:gd name="connsiteY14" fmla="*/ 124778 h 124777"/>
                <a:gd name="connsiteX15" fmla="*/ 75248 w 293369"/>
                <a:gd name="connsiteY15" fmla="*/ 124778 h 124777"/>
                <a:gd name="connsiteX16" fmla="*/ 84773 w 293369"/>
                <a:gd name="connsiteY16" fmla="*/ 115253 h 124777"/>
                <a:gd name="connsiteX17" fmla="*/ 84773 w 293369"/>
                <a:gd name="connsiteY17" fmla="*/ 58103 h 124777"/>
                <a:gd name="connsiteX18" fmla="*/ 75248 w 293369"/>
                <a:gd name="connsiteY18" fmla="*/ 48578 h 124777"/>
                <a:gd name="connsiteX19" fmla="*/ 52388 w 293369"/>
                <a:gd name="connsiteY19" fmla="*/ 48578 h 124777"/>
                <a:gd name="connsiteX20" fmla="*/ 52388 w 293369"/>
                <a:gd name="connsiteY20" fmla="*/ 28575 h 124777"/>
                <a:gd name="connsiteX21" fmla="*/ 241935 w 293369"/>
                <a:gd name="connsiteY21" fmla="*/ 28575 h 124777"/>
                <a:gd name="connsiteX22" fmla="*/ 241935 w 293369"/>
                <a:gd name="connsiteY22" fmla="*/ 48578 h 124777"/>
                <a:gd name="connsiteX23" fmla="*/ 218123 w 293369"/>
                <a:gd name="connsiteY23" fmla="*/ 48578 h 124777"/>
                <a:gd name="connsiteX24" fmla="*/ 208598 w 293369"/>
                <a:gd name="connsiteY24" fmla="*/ 58103 h 124777"/>
                <a:gd name="connsiteX25" fmla="*/ 208598 w 293369"/>
                <a:gd name="connsiteY25" fmla="*/ 115253 h 124777"/>
                <a:gd name="connsiteX26" fmla="*/ 218123 w 293369"/>
                <a:gd name="connsiteY26" fmla="*/ 124778 h 124777"/>
                <a:gd name="connsiteX27" fmla="*/ 283845 w 293369"/>
                <a:gd name="connsiteY27" fmla="*/ 124778 h 124777"/>
                <a:gd name="connsiteX28" fmla="*/ 293370 w 293369"/>
                <a:gd name="connsiteY28" fmla="*/ 115253 h 124777"/>
                <a:gd name="connsiteX29" fmla="*/ 293370 w 293369"/>
                <a:gd name="connsiteY29" fmla="*/ 58103 h 124777"/>
                <a:gd name="connsiteX30" fmla="*/ 283845 w 293369"/>
                <a:gd name="connsiteY30" fmla="*/ 48578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3369" h="124777">
                  <a:moveTo>
                    <a:pt x="283845" y="48578"/>
                  </a:moveTo>
                  <a:lnTo>
                    <a:pt x="260033" y="48578"/>
                  </a:lnTo>
                  <a:lnTo>
                    <a:pt x="260033" y="19050"/>
                  </a:lnTo>
                  <a:cubicBezTo>
                    <a:pt x="260033" y="14288"/>
                    <a:pt x="256223" y="9525"/>
                    <a:pt x="250508" y="9525"/>
                  </a:cubicBezTo>
                  <a:lnTo>
                    <a:pt x="156210" y="9525"/>
                  </a:lnTo>
                  <a:lnTo>
                    <a:pt x="156210" y="0"/>
                  </a:lnTo>
                  <a:lnTo>
                    <a:pt x="137160" y="0"/>
                  </a:lnTo>
                  <a:lnTo>
                    <a:pt x="137160" y="9525"/>
                  </a:lnTo>
                  <a:lnTo>
                    <a:pt x="42863" y="9525"/>
                  </a:lnTo>
                  <a:cubicBezTo>
                    <a:pt x="38100" y="9525"/>
                    <a:pt x="33338" y="14288"/>
                    <a:pt x="33338" y="19050"/>
                  </a:cubicBezTo>
                  <a:lnTo>
                    <a:pt x="33338" y="48578"/>
                  </a:lnTo>
                  <a:lnTo>
                    <a:pt x="9525" y="48578"/>
                  </a:lnTo>
                  <a:cubicBezTo>
                    <a:pt x="3810" y="48578"/>
                    <a:pt x="0" y="53340"/>
                    <a:pt x="0" y="58103"/>
                  </a:cubicBezTo>
                  <a:lnTo>
                    <a:pt x="0" y="115253"/>
                  </a:lnTo>
                  <a:cubicBezTo>
                    <a:pt x="0" y="120968"/>
                    <a:pt x="3810" y="124778"/>
                    <a:pt x="9525" y="124778"/>
                  </a:cubicBezTo>
                  <a:lnTo>
                    <a:pt x="75248" y="124778"/>
                  </a:lnTo>
                  <a:cubicBezTo>
                    <a:pt x="80963" y="124778"/>
                    <a:pt x="84773" y="120968"/>
                    <a:pt x="84773" y="115253"/>
                  </a:cubicBezTo>
                  <a:lnTo>
                    <a:pt x="84773" y="58103"/>
                  </a:lnTo>
                  <a:cubicBezTo>
                    <a:pt x="84773" y="53340"/>
                    <a:pt x="80963" y="48578"/>
                    <a:pt x="75248" y="48578"/>
                  </a:cubicBezTo>
                  <a:lnTo>
                    <a:pt x="52388" y="48578"/>
                  </a:lnTo>
                  <a:lnTo>
                    <a:pt x="52388" y="28575"/>
                  </a:lnTo>
                  <a:lnTo>
                    <a:pt x="241935" y="28575"/>
                  </a:lnTo>
                  <a:lnTo>
                    <a:pt x="241935" y="48578"/>
                  </a:lnTo>
                  <a:lnTo>
                    <a:pt x="218123" y="48578"/>
                  </a:lnTo>
                  <a:cubicBezTo>
                    <a:pt x="212408" y="48578"/>
                    <a:pt x="208598" y="53340"/>
                    <a:pt x="208598" y="58103"/>
                  </a:cubicBezTo>
                  <a:lnTo>
                    <a:pt x="208598" y="115253"/>
                  </a:lnTo>
                  <a:cubicBezTo>
                    <a:pt x="208598" y="120968"/>
                    <a:pt x="212408" y="124778"/>
                    <a:pt x="218123" y="124778"/>
                  </a:cubicBezTo>
                  <a:lnTo>
                    <a:pt x="283845" y="124778"/>
                  </a:lnTo>
                  <a:cubicBezTo>
                    <a:pt x="289560" y="124778"/>
                    <a:pt x="293370" y="120968"/>
                    <a:pt x="293370" y="115253"/>
                  </a:cubicBezTo>
                  <a:lnTo>
                    <a:pt x="293370" y="58103"/>
                  </a:lnTo>
                  <a:cubicBezTo>
                    <a:pt x="293370" y="52388"/>
                    <a:pt x="289560" y="48578"/>
                    <a:pt x="283845" y="48578"/>
                  </a:cubicBezTo>
                  <a:close/>
                </a:path>
              </a:pathLst>
            </a:custGeom>
            <a:grpFill/>
            <a:ln w="9525" cap="flat">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endParaRPr>
            </a:p>
          </p:txBody>
        </p:sp>
        <p:sp>
          <p:nvSpPr>
            <p:cNvPr id="28" name="Freeform: Shape 27">
              <a:extLst>
                <a:ext uri="{FF2B5EF4-FFF2-40B4-BE49-F238E27FC236}">
                  <a16:creationId xmlns:a16="http://schemas.microsoft.com/office/drawing/2014/main" id="{ECFAC6F3-C05E-B3C3-96E5-A6F66CDF5F81}"/>
                </a:ext>
              </a:extLst>
            </p:cNvPr>
            <p:cNvSpPr/>
            <p:nvPr/>
          </p:nvSpPr>
          <p:spPr>
            <a:xfrm>
              <a:off x="5399149" y="2315458"/>
              <a:ext cx="662176" cy="107191"/>
            </a:xfrm>
            <a:custGeom>
              <a:avLst/>
              <a:gdLst>
                <a:gd name="connsiteX0" fmla="*/ 19050 w 335279"/>
                <a:gd name="connsiteY0" fmla="*/ 33338 h 51435"/>
                <a:gd name="connsiteX1" fmla="*/ 316230 w 335279"/>
                <a:gd name="connsiteY1" fmla="*/ 33338 h 51435"/>
                <a:gd name="connsiteX2" fmla="*/ 316230 w 335279"/>
                <a:gd name="connsiteY2" fmla="*/ 51435 h 51435"/>
                <a:gd name="connsiteX3" fmla="*/ 335280 w 335279"/>
                <a:gd name="connsiteY3" fmla="*/ 51435 h 51435"/>
                <a:gd name="connsiteX4" fmla="*/ 335280 w 335279"/>
                <a:gd name="connsiteY4" fmla="*/ 23813 h 51435"/>
                <a:gd name="connsiteX5" fmla="*/ 325755 w 335279"/>
                <a:gd name="connsiteY5" fmla="*/ 14288 h 51435"/>
                <a:gd name="connsiteX6" fmla="*/ 177165 w 335279"/>
                <a:gd name="connsiteY6" fmla="*/ 14288 h 51435"/>
                <a:gd name="connsiteX7" fmla="*/ 177165 w 335279"/>
                <a:gd name="connsiteY7" fmla="*/ 0 h 51435"/>
                <a:gd name="connsiteX8" fmla="*/ 158115 w 335279"/>
                <a:gd name="connsiteY8" fmla="*/ 0 h 51435"/>
                <a:gd name="connsiteX9" fmla="*/ 158115 w 335279"/>
                <a:gd name="connsiteY9" fmla="*/ 14288 h 51435"/>
                <a:gd name="connsiteX10" fmla="*/ 9525 w 335279"/>
                <a:gd name="connsiteY10" fmla="*/ 14288 h 51435"/>
                <a:gd name="connsiteX11" fmla="*/ 0 w 335279"/>
                <a:gd name="connsiteY11" fmla="*/ 23813 h 51435"/>
                <a:gd name="connsiteX12" fmla="*/ 0 w 335279"/>
                <a:gd name="connsiteY12" fmla="*/ 51435 h 51435"/>
                <a:gd name="connsiteX13" fmla="*/ 19050 w 335279"/>
                <a:gd name="connsiteY13" fmla="*/ 51435 h 51435"/>
                <a:gd name="connsiteX14" fmla="*/ 19050 w 335279"/>
                <a:gd name="connsiteY14" fmla="*/ 33338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5279" h="51435">
                  <a:moveTo>
                    <a:pt x="19050" y="33338"/>
                  </a:moveTo>
                  <a:lnTo>
                    <a:pt x="316230" y="33338"/>
                  </a:lnTo>
                  <a:lnTo>
                    <a:pt x="316230" y="51435"/>
                  </a:lnTo>
                  <a:lnTo>
                    <a:pt x="335280" y="51435"/>
                  </a:lnTo>
                  <a:lnTo>
                    <a:pt x="335280" y="23813"/>
                  </a:lnTo>
                  <a:cubicBezTo>
                    <a:pt x="335280" y="18098"/>
                    <a:pt x="331470" y="14288"/>
                    <a:pt x="325755" y="14288"/>
                  </a:cubicBezTo>
                  <a:lnTo>
                    <a:pt x="177165" y="14288"/>
                  </a:lnTo>
                  <a:lnTo>
                    <a:pt x="177165" y="0"/>
                  </a:lnTo>
                  <a:lnTo>
                    <a:pt x="158115" y="0"/>
                  </a:lnTo>
                  <a:lnTo>
                    <a:pt x="158115" y="14288"/>
                  </a:lnTo>
                  <a:lnTo>
                    <a:pt x="9525" y="14288"/>
                  </a:lnTo>
                  <a:cubicBezTo>
                    <a:pt x="4763" y="14288"/>
                    <a:pt x="0" y="18098"/>
                    <a:pt x="0" y="23813"/>
                  </a:cubicBezTo>
                  <a:lnTo>
                    <a:pt x="0" y="51435"/>
                  </a:lnTo>
                  <a:lnTo>
                    <a:pt x="19050" y="51435"/>
                  </a:lnTo>
                  <a:lnTo>
                    <a:pt x="19050" y="33338"/>
                  </a:lnTo>
                  <a:close/>
                </a:path>
              </a:pathLst>
            </a:custGeom>
            <a:grpFill/>
            <a:ln w="9525" cap="flat">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endParaRPr>
            </a:p>
          </p:txBody>
        </p:sp>
        <p:sp>
          <p:nvSpPr>
            <p:cNvPr id="29" name="Freeform: Shape 28">
              <a:extLst>
                <a:ext uri="{FF2B5EF4-FFF2-40B4-BE49-F238E27FC236}">
                  <a16:creationId xmlns:a16="http://schemas.microsoft.com/office/drawing/2014/main" id="{F7F58700-C8A3-4EC8-BFC5-39CEFBF56017}"/>
                </a:ext>
              </a:extLst>
            </p:cNvPr>
            <p:cNvSpPr/>
            <p:nvPr/>
          </p:nvSpPr>
          <p:spPr>
            <a:xfrm>
              <a:off x="5752814" y="2742239"/>
              <a:ext cx="579404" cy="260037"/>
            </a:xfrm>
            <a:custGeom>
              <a:avLst/>
              <a:gdLst>
                <a:gd name="connsiteX0" fmla="*/ 283845 w 293369"/>
                <a:gd name="connsiteY0" fmla="*/ 48578 h 124777"/>
                <a:gd name="connsiteX1" fmla="*/ 260033 w 293369"/>
                <a:gd name="connsiteY1" fmla="*/ 48578 h 124777"/>
                <a:gd name="connsiteX2" fmla="*/ 260033 w 293369"/>
                <a:gd name="connsiteY2" fmla="*/ 19050 h 124777"/>
                <a:gd name="connsiteX3" fmla="*/ 250508 w 293369"/>
                <a:gd name="connsiteY3" fmla="*/ 9525 h 124777"/>
                <a:gd name="connsiteX4" fmla="*/ 156210 w 293369"/>
                <a:gd name="connsiteY4" fmla="*/ 9525 h 124777"/>
                <a:gd name="connsiteX5" fmla="*/ 156210 w 293369"/>
                <a:gd name="connsiteY5" fmla="*/ 0 h 124777"/>
                <a:gd name="connsiteX6" fmla="*/ 137160 w 293369"/>
                <a:gd name="connsiteY6" fmla="*/ 0 h 124777"/>
                <a:gd name="connsiteX7" fmla="*/ 137160 w 293369"/>
                <a:gd name="connsiteY7" fmla="*/ 9525 h 124777"/>
                <a:gd name="connsiteX8" fmla="*/ 42863 w 293369"/>
                <a:gd name="connsiteY8" fmla="*/ 9525 h 124777"/>
                <a:gd name="connsiteX9" fmla="*/ 33338 w 293369"/>
                <a:gd name="connsiteY9" fmla="*/ 19050 h 124777"/>
                <a:gd name="connsiteX10" fmla="*/ 33338 w 293369"/>
                <a:gd name="connsiteY10" fmla="*/ 48578 h 124777"/>
                <a:gd name="connsiteX11" fmla="*/ 9525 w 293369"/>
                <a:gd name="connsiteY11" fmla="*/ 48578 h 124777"/>
                <a:gd name="connsiteX12" fmla="*/ 0 w 293369"/>
                <a:gd name="connsiteY12" fmla="*/ 58103 h 124777"/>
                <a:gd name="connsiteX13" fmla="*/ 0 w 293369"/>
                <a:gd name="connsiteY13" fmla="*/ 115253 h 124777"/>
                <a:gd name="connsiteX14" fmla="*/ 9525 w 293369"/>
                <a:gd name="connsiteY14" fmla="*/ 124778 h 124777"/>
                <a:gd name="connsiteX15" fmla="*/ 75247 w 293369"/>
                <a:gd name="connsiteY15" fmla="*/ 124778 h 124777"/>
                <a:gd name="connsiteX16" fmla="*/ 84772 w 293369"/>
                <a:gd name="connsiteY16" fmla="*/ 115253 h 124777"/>
                <a:gd name="connsiteX17" fmla="*/ 84772 w 293369"/>
                <a:gd name="connsiteY17" fmla="*/ 58103 h 124777"/>
                <a:gd name="connsiteX18" fmla="*/ 75247 w 293369"/>
                <a:gd name="connsiteY18" fmla="*/ 48578 h 124777"/>
                <a:gd name="connsiteX19" fmla="*/ 51435 w 293369"/>
                <a:gd name="connsiteY19" fmla="*/ 48578 h 124777"/>
                <a:gd name="connsiteX20" fmla="*/ 51435 w 293369"/>
                <a:gd name="connsiteY20" fmla="*/ 28575 h 124777"/>
                <a:gd name="connsiteX21" fmla="*/ 240983 w 293369"/>
                <a:gd name="connsiteY21" fmla="*/ 28575 h 124777"/>
                <a:gd name="connsiteX22" fmla="*/ 240983 w 293369"/>
                <a:gd name="connsiteY22" fmla="*/ 48578 h 124777"/>
                <a:gd name="connsiteX23" fmla="*/ 217170 w 293369"/>
                <a:gd name="connsiteY23" fmla="*/ 48578 h 124777"/>
                <a:gd name="connsiteX24" fmla="*/ 207645 w 293369"/>
                <a:gd name="connsiteY24" fmla="*/ 58103 h 124777"/>
                <a:gd name="connsiteX25" fmla="*/ 207645 w 293369"/>
                <a:gd name="connsiteY25" fmla="*/ 115253 h 124777"/>
                <a:gd name="connsiteX26" fmla="*/ 217170 w 293369"/>
                <a:gd name="connsiteY26" fmla="*/ 124778 h 124777"/>
                <a:gd name="connsiteX27" fmla="*/ 283845 w 293369"/>
                <a:gd name="connsiteY27" fmla="*/ 124778 h 124777"/>
                <a:gd name="connsiteX28" fmla="*/ 293370 w 293369"/>
                <a:gd name="connsiteY28" fmla="*/ 115253 h 124777"/>
                <a:gd name="connsiteX29" fmla="*/ 293370 w 293369"/>
                <a:gd name="connsiteY29" fmla="*/ 58103 h 124777"/>
                <a:gd name="connsiteX30" fmla="*/ 283845 w 293369"/>
                <a:gd name="connsiteY30" fmla="*/ 48578 h 12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3369" h="124777">
                  <a:moveTo>
                    <a:pt x="283845" y="48578"/>
                  </a:moveTo>
                  <a:lnTo>
                    <a:pt x="260033" y="48578"/>
                  </a:lnTo>
                  <a:lnTo>
                    <a:pt x="260033" y="19050"/>
                  </a:lnTo>
                  <a:cubicBezTo>
                    <a:pt x="260033" y="14288"/>
                    <a:pt x="255270" y="9525"/>
                    <a:pt x="250508" y="9525"/>
                  </a:cubicBezTo>
                  <a:lnTo>
                    <a:pt x="156210" y="9525"/>
                  </a:lnTo>
                  <a:lnTo>
                    <a:pt x="156210" y="0"/>
                  </a:lnTo>
                  <a:lnTo>
                    <a:pt x="137160" y="0"/>
                  </a:lnTo>
                  <a:lnTo>
                    <a:pt x="137160" y="9525"/>
                  </a:lnTo>
                  <a:lnTo>
                    <a:pt x="42863" y="9525"/>
                  </a:lnTo>
                  <a:cubicBezTo>
                    <a:pt x="37147" y="9525"/>
                    <a:pt x="33338" y="14288"/>
                    <a:pt x="33338" y="19050"/>
                  </a:cubicBezTo>
                  <a:lnTo>
                    <a:pt x="33338" y="48578"/>
                  </a:lnTo>
                  <a:lnTo>
                    <a:pt x="9525" y="48578"/>
                  </a:lnTo>
                  <a:cubicBezTo>
                    <a:pt x="4763" y="48578"/>
                    <a:pt x="0" y="53340"/>
                    <a:pt x="0" y="58103"/>
                  </a:cubicBezTo>
                  <a:lnTo>
                    <a:pt x="0" y="115253"/>
                  </a:lnTo>
                  <a:cubicBezTo>
                    <a:pt x="0" y="120968"/>
                    <a:pt x="4763" y="124778"/>
                    <a:pt x="9525" y="124778"/>
                  </a:cubicBezTo>
                  <a:lnTo>
                    <a:pt x="75247" y="124778"/>
                  </a:lnTo>
                  <a:cubicBezTo>
                    <a:pt x="80010" y="124778"/>
                    <a:pt x="84772" y="120968"/>
                    <a:pt x="84772" y="115253"/>
                  </a:cubicBezTo>
                  <a:lnTo>
                    <a:pt x="84772" y="58103"/>
                  </a:lnTo>
                  <a:cubicBezTo>
                    <a:pt x="84772" y="53340"/>
                    <a:pt x="80010" y="48578"/>
                    <a:pt x="75247" y="48578"/>
                  </a:cubicBezTo>
                  <a:lnTo>
                    <a:pt x="51435" y="48578"/>
                  </a:lnTo>
                  <a:lnTo>
                    <a:pt x="51435" y="28575"/>
                  </a:lnTo>
                  <a:lnTo>
                    <a:pt x="240983" y="28575"/>
                  </a:lnTo>
                  <a:lnTo>
                    <a:pt x="240983" y="48578"/>
                  </a:lnTo>
                  <a:lnTo>
                    <a:pt x="217170" y="48578"/>
                  </a:lnTo>
                  <a:cubicBezTo>
                    <a:pt x="212408" y="48578"/>
                    <a:pt x="207645" y="53340"/>
                    <a:pt x="207645" y="58103"/>
                  </a:cubicBezTo>
                  <a:lnTo>
                    <a:pt x="207645" y="115253"/>
                  </a:lnTo>
                  <a:cubicBezTo>
                    <a:pt x="207645" y="120968"/>
                    <a:pt x="212408" y="124778"/>
                    <a:pt x="217170" y="124778"/>
                  </a:cubicBezTo>
                  <a:lnTo>
                    <a:pt x="283845" y="124778"/>
                  </a:lnTo>
                  <a:cubicBezTo>
                    <a:pt x="288608" y="124778"/>
                    <a:pt x="293370" y="120968"/>
                    <a:pt x="293370" y="115253"/>
                  </a:cubicBezTo>
                  <a:lnTo>
                    <a:pt x="293370" y="58103"/>
                  </a:lnTo>
                  <a:cubicBezTo>
                    <a:pt x="293370" y="52388"/>
                    <a:pt x="288608" y="48578"/>
                    <a:pt x="283845" y="48578"/>
                  </a:cubicBezTo>
                  <a:close/>
                </a:path>
              </a:pathLst>
            </a:custGeom>
            <a:grpFill/>
            <a:ln w="9525" cap="flat">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endParaRPr>
            </a:p>
          </p:txBody>
        </p:sp>
        <p:sp>
          <p:nvSpPr>
            <p:cNvPr id="30" name="Freeform: Shape 29">
              <a:extLst>
                <a:ext uri="{FF2B5EF4-FFF2-40B4-BE49-F238E27FC236}">
                  <a16:creationId xmlns:a16="http://schemas.microsoft.com/office/drawing/2014/main" id="{9077B220-4B07-3D59-782F-B44BDFB69B0A}"/>
                </a:ext>
              </a:extLst>
            </p:cNvPr>
            <p:cNvSpPr/>
            <p:nvPr/>
          </p:nvSpPr>
          <p:spPr>
            <a:xfrm>
              <a:off x="5602319" y="2033586"/>
              <a:ext cx="257722" cy="240187"/>
            </a:xfrm>
            <a:custGeom>
              <a:avLst/>
              <a:gdLst>
                <a:gd name="connsiteX0" fmla="*/ 9525 w 130492"/>
                <a:gd name="connsiteY0" fmla="*/ 115253 h 115252"/>
                <a:gd name="connsiteX1" fmla="*/ 120968 w 130492"/>
                <a:gd name="connsiteY1" fmla="*/ 115253 h 115252"/>
                <a:gd name="connsiteX2" fmla="*/ 130493 w 130492"/>
                <a:gd name="connsiteY2" fmla="*/ 105728 h 115252"/>
                <a:gd name="connsiteX3" fmla="*/ 130493 w 130492"/>
                <a:gd name="connsiteY3" fmla="*/ 9525 h 115252"/>
                <a:gd name="connsiteX4" fmla="*/ 120968 w 130492"/>
                <a:gd name="connsiteY4" fmla="*/ 0 h 115252"/>
                <a:gd name="connsiteX5" fmla="*/ 9525 w 130492"/>
                <a:gd name="connsiteY5" fmla="*/ 0 h 115252"/>
                <a:gd name="connsiteX6" fmla="*/ 0 w 130492"/>
                <a:gd name="connsiteY6" fmla="*/ 9525 h 115252"/>
                <a:gd name="connsiteX7" fmla="*/ 0 w 130492"/>
                <a:gd name="connsiteY7" fmla="*/ 105728 h 115252"/>
                <a:gd name="connsiteX8" fmla="*/ 9525 w 130492"/>
                <a:gd name="connsiteY8" fmla="*/ 115253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 h="115252">
                  <a:moveTo>
                    <a:pt x="9525" y="115253"/>
                  </a:moveTo>
                  <a:lnTo>
                    <a:pt x="120968" y="115253"/>
                  </a:lnTo>
                  <a:cubicBezTo>
                    <a:pt x="125730" y="115253"/>
                    <a:pt x="130493" y="111442"/>
                    <a:pt x="130493" y="105728"/>
                  </a:cubicBezTo>
                  <a:lnTo>
                    <a:pt x="130493" y="9525"/>
                  </a:lnTo>
                  <a:cubicBezTo>
                    <a:pt x="130493" y="4763"/>
                    <a:pt x="125730" y="0"/>
                    <a:pt x="120968" y="0"/>
                  </a:cubicBezTo>
                  <a:lnTo>
                    <a:pt x="9525" y="0"/>
                  </a:lnTo>
                  <a:cubicBezTo>
                    <a:pt x="3810" y="0"/>
                    <a:pt x="0" y="4763"/>
                    <a:pt x="0" y="9525"/>
                  </a:cubicBezTo>
                  <a:lnTo>
                    <a:pt x="0" y="105728"/>
                  </a:lnTo>
                  <a:cubicBezTo>
                    <a:pt x="0" y="111442"/>
                    <a:pt x="3810" y="115253"/>
                    <a:pt x="9525" y="115253"/>
                  </a:cubicBezTo>
                  <a:close/>
                </a:path>
              </a:pathLst>
            </a:custGeom>
            <a:grpFill/>
            <a:ln w="9525" cap="flat">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endParaRPr>
            </a:p>
          </p:txBody>
        </p:sp>
        <p:sp>
          <p:nvSpPr>
            <p:cNvPr id="31" name="Freeform: Shape 30">
              <a:extLst>
                <a:ext uri="{FF2B5EF4-FFF2-40B4-BE49-F238E27FC236}">
                  <a16:creationId xmlns:a16="http://schemas.microsoft.com/office/drawing/2014/main" id="{29BD23B5-5147-EF40-067D-CEF772895F96}"/>
                </a:ext>
              </a:extLst>
            </p:cNvPr>
            <p:cNvSpPr/>
            <p:nvPr/>
          </p:nvSpPr>
          <p:spPr>
            <a:xfrm>
              <a:off x="5290042" y="2462352"/>
              <a:ext cx="257722" cy="240187"/>
            </a:xfrm>
            <a:custGeom>
              <a:avLst/>
              <a:gdLst>
                <a:gd name="connsiteX0" fmla="*/ 9525 w 130492"/>
                <a:gd name="connsiteY0" fmla="*/ 115252 h 115252"/>
                <a:gd name="connsiteX1" fmla="*/ 120967 w 130492"/>
                <a:gd name="connsiteY1" fmla="*/ 115252 h 115252"/>
                <a:gd name="connsiteX2" fmla="*/ 130492 w 130492"/>
                <a:gd name="connsiteY2" fmla="*/ 105727 h 115252"/>
                <a:gd name="connsiteX3" fmla="*/ 130492 w 130492"/>
                <a:gd name="connsiteY3" fmla="*/ 9525 h 115252"/>
                <a:gd name="connsiteX4" fmla="*/ 120967 w 130492"/>
                <a:gd name="connsiteY4" fmla="*/ 0 h 115252"/>
                <a:gd name="connsiteX5" fmla="*/ 9525 w 130492"/>
                <a:gd name="connsiteY5" fmla="*/ 0 h 115252"/>
                <a:gd name="connsiteX6" fmla="*/ 0 w 130492"/>
                <a:gd name="connsiteY6" fmla="*/ 9525 h 115252"/>
                <a:gd name="connsiteX7" fmla="*/ 0 w 130492"/>
                <a:gd name="connsiteY7" fmla="*/ 105727 h 115252"/>
                <a:gd name="connsiteX8" fmla="*/ 9525 w 130492"/>
                <a:gd name="connsiteY8" fmla="*/ 115252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 h="115252">
                  <a:moveTo>
                    <a:pt x="9525" y="115252"/>
                  </a:moveTo>
                  <a:lnTo>
                    <a:pt x="120967" y="115252"/>
                  </a:lnTo>
                  <a:cubicBezTo>
                    <a:pt x="126682" y="115252"/>
                    <a:pt x="130492" y="111443"/>
                    <a:pt x="130492" y="105727"/>
                  </a:cubicBezTo>
                  <a:lnTo>
                    <a:pt x="130492" y="9525"/>
                  </a:lnTo>
                  <a:cubicBezTo>
                    <a:pt x="130492" y="3810"/>
                    <a:pt x="126682" y="0"/>
                    <a:pt x="120967" y="0"/>
                  </a:cubicBezTo>
                  <a:lnTo>
                    <a:pt x="9525" y="0"/>
                  </a:lnTo>
                  <a:cubicBezTo>
                    <a:pt x="4763" y="0"/>
                    <a:pt x="0" y="3810"/>
                    <a:pt x="0" y="9525"/>
                  </a:cubicBezTo>
                  <a:lnTo>
                    <a:pt x="0" y="105727"/>
                  </a:lnTo>
                  <a:cubicBezTo>
                    <a:pt x="0" y="110490"/>
                    <a:pt x="3810" y="115252"/>
                    <a:pt x="9525" y="115252"/>
                  </a:cubicBezTo>
                  <a:close/>
                </a:path>
              </a:pathLst>
            </a:custGeom>
            <a:grpFill/>
            <a:ln w="9525" cap="flat">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endParaRPr>
            </a:p>
          </p:txBody>
        </p:sp>
        <p:sp>
          <p:nvSpPr>
            <p:cNvPr id="32" name="Freeform: Shape 31">
              <a:extLst>
                <a:ext uri="{FF2B5EF4-FFF2-40B4-BE49-F238E27FC236}">
                  <a16:creationId xmlns:a16="http://schemas.microsoft.com/office/drawing/2014/main" id="{CFC2B3EB-2C2B-DC92-9A5C-D2C2B54B8E61}"/>
                </a:ext>
              </a:extLst>
            </p:cNvPr>
            <p:cNvSpPr/>
            <p:nvPr/>
          </p:nvSpPr>
          <p:spPr>
            <a:xfrm>
              <a:off x="5914594" y="2462352"/>
              <a:ext cx="257722" cy="240187"/>
            </a:xfrm>
            <a:custGeom>
              <a:avLst/>
              <a:gdLst>
                <a:gd name="connsiteX0" fmla="*/ 0 w 130492"/>
                <a:gd name="connsiteY0" fmla="*/ 9525 h 115252"/>
                <a:gd name="connsiteX1" fmla="*/ 0 w 130492"/>
                <a:gd name="connsiteY1" fmla="*/ 105727 h 115252"/>
                <a:gd name="connsiteX2" fmla="*/ 9525 w 130492"/>
                <a:gd name="connsiteY2" fmla="*/ 115252 h 115252"/>
                <a:gd name="connsiteX3" fmla="*/ 120968 w 130492"/>
                <a:gd name="connsiteY3" fmla="*/ 115252 h 115252"/>
                <a:gd name="connsiteX4" fmla="*/ 130493 w 130492"/>
                <a:gd name="connsiteY4" fmla="*/ 105727 h 115252"/>
                <a:gd name="connsiteX5" fmla="*/ 130493 w 130492"/>
                <a:gd name="connsiteY5" fmla="*/ 9525 h 115252"/>
                <a:gd name="connsiteX6" fmla="*/ 120968 w 130492"/>
                <a:gd name="connsiteY6" fmla="*/ 0 h 115252"/>
                <a:gd name="connsiteX7" fmla="*/ 9525 w 130492"/>
                <a:gd name="connsiteY7" fmla="*/ 0 h 115252"/>
                <a:gd name="connsiteX8" fmla="*/ 0 w 130492"/>
                <a:gd name="connsiteY8" fmla="*/ 9525 h 11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492" h="115252">
                  <a:moveTo>
                    <a:pt x="0" y="9525"/>
                  </a:moveTo>
                  <a:lnTo>
                    <a:pt x="0" y="105727"/>
                  </a:lnTo>
                  <a:cubicBezTo>
                    <a:pt x="0" y="111443"/>
                    <a:pt x="4763" y="115252"/>
                    <a:pt x="9525" y="115252"/>
                  </a:cubicBezTo>
                  <a:lnTo>
                    <a:pt x="120968" y="115252"/>
                  </a:lnTo>
                  <a:cubicBezTo>
                    <a:pt x="126682" y="115252"/>
                    <a:pt x="130493" y="111443"/>
                    <a:pt x="130493" y="105727"/>
                  </a:cubicBezTo>
                  <a:lnTo>
                    <a:pt x="130493" y="9525"/>
                  </a:lnTo>
                  <a:cubicBezTo>
                    <a:pt x="130493" y="3810"/>
                    <a:pt x="126682" y="0"/>
                    <a:pt x="120968" y="0"/>
                  </a:cubicBezTo>
                  <a:lnTo>
                    <a:pt x="9525" y="0"/>
                  </a:lnTo>
                  <a:cubicBezTo>
                    <a:pt x="3810" y="0"/>
                    <a:pt x="0" y="3810"/>
                    <a:pt x="0" y="9525"/>
                  </a:cubicBezTo>
                  <a:close/>
                </a:path>
              </a:pathLst>
            </a:custGeom>
            <a:grpFill/>
            <a:ln w="9525" cap="flat">
              <a:solidFill>
                <a:schemeClr val="bg1"/>
              </a:solidFill>
              <a:prstDash val="solid"/>
              <a:miter/>
            </a:ln>
          </p:spPr>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endParaRPr>
            </a:p>
          </p:txBody>
        </p:sp>
      </p:grpSp>
      <p:grpSp>
        <p:nvGrpSpPr>
          <p:cNvPr id="39" name="Group 38">
            <a:extLst>
              <a:ext uri="{FF2B5EF4-FFF2-40B4-BE49-F238E27FC236}">
                <a16:creationId xmlns:a16="http://schemas.microsoft.com/office/drawing/2014/main" id="{ADA2FA7A-2E7F-8AAC-5410-C96BCFEF416A}"/>
              </a:ext>
            </a:extLst>
          </p:cNvPr>
          <p:cNvGrpSpPr/>
          <p:nvPr/>
        </p:nvGrpSpPr>
        <p:grpSpPr>
          <a:xfrm flipH="1">
            <a:off x="12574295" y="3238430"/>
            <a:ext cx="466424" cy="882836"/>
            <a:chOff x="11849069" y="6197146"/>
            <a:chExt cx="3432555" cy="4311874"/>
          </a:xfrm>
        </p:grpSpPr>
        <p:cxnSp>
          <p:nvCxnSpPr>
            <p:cNvPr id="40" name="Straight Connector 39">
              <a:extLst>
                <a:ext uri="{FF2B5EF4-FFF2-40B4-BE49-F238E27FC236}">
                  <a16:creationId xmlns:a16="http://schemas.microsoft.com/office/drawing/2014/main" id="{878FE67A-D7C6-8B94-BAF6-7081ADAEB649}"/>
                </a:ext>
              </a:extLst>
            </p:cNvPr>
            <p:cNvCxnSpPr>
              <a:cxnSpLocks/>
            </p:cNvCxnSpPr>
            <p:nvPr/>
          </p:nvCxnSpPr>
          <p:spPr>
            <a:xfrm flipH="1" flipV="1">
              <a:off x="15281624" y="6606910"/>
              <a:ext cx="0" cy="39021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D8EFC6B2-F371-17A3-F506-E18A116E617B}"/>
                </a:ext>
              </a:extLst>
            </p:cNvPr>
            <p:cNvSpPr/>
            <p:nvPr/>
          </p:nvSpPr>
          <p:spPr>
            <a:xfrm rot="10800000" flipH="1" flipV="1">
              <a:off x="14348853" y="6197146"/>
              <a:ext cx="932771" cy="932771"/>
            </a:xfrm>
            <a:prstGeom prst="arc">
              <a:avLst/>
            </a:prstGeom>
            <a:ln w="19050">
              <a:solidFill>
                <a:schemeClr val="bg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2000"/>
            </a:p>
          </p:txBody>
        </p:sp>
        <p:cxnSp>
          <p:nvCxnSpPr>
            <p:cNvPr id="42" name="Straight Arrow Connector 41">
              <a:extLst>
                <a:ext uri="{FF2B5EF4-FFF2-40B4-BE49-F238E27FC236}">
                  <a16:creationId xmlns:a16="http://schemas.microsoft.com/office/drawing/2014/main" id="{FA6EE0AE-8402-6DFA-C73A-1B24D42A1196}"/>
                </a:ext>
              </a:extLst>
            </p:cNvPr>
            <p:cNvCxnSpPr>
              <a:cxnSpLocks/>
              <a:stCxn id="41" idx="0"/>
            </p:cNvCxnSpPr>
            <p:nvPr/>
          </p:nvCxnSpPr>
          <p:spPr>
            <a:xfrm flipH="1">
              <a:off x="11849069" y="6197146"/>
              <a:ext cx="2966169" cy="0"/>
            </a:xfrm>
            <a:prstGeom prst="straightConnector1">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4" name="Straight Connector 43">
            <a:extLst>
              <a:ext uri="{FF2B5EF4-FFF2-40B4-BE49-F238E27FC236}">
                <a16:creationId xmlns:a16="http://schemas.microsoft.com/office/drawing/2014/main" id="{24F7A4A5-9FB3-AFD8-3604-60322598234E}"/>
              </a:ext>
            </a:extLst>
          </p:cNvPr>
          <p:cNvCxnSpPr>
            <a:cxnSpLocks/>
          </p:cNvCxnSpPr>
          <p:nvPr/>
        </p:nvCxnSpPr>
        <p:spPr>
          <a:xfrm flipV="1">
            <a:off x="12967417" y="4499483"/>
            <a:ext cx="513649" cy="3748"/>
          </a:xfrm>
          <a:prstGeom prst="line">
            <a:avLst/>
          </a:prstGeom>
          <a:ln w="1905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2C6D415F-3864-5E81-EFBC-3E6EEC32E408}"/>
              </a:ext>
            </a:extLst>
          </p:cNvPr>
          <p:cNvGrpSpPr/>
          <p:nvPr/>
        </p:nvGrpSpPr>
        <p:grpSpPr>
          <a:xfrm>
            <a:off x="13804587" y="3478341"/>
            <a:ext cx="289339" cy="289340"/>
            <a:chOff x="16213569" y="3422137"/>
            <a:chExt cx="307876" cy="307876"/>
          </a:xfrm>
        </p:grpSpPr>
        <p:sp>
          <p:nvSpPr>
            <p:cNvPr id="74" name="Oval 73">
              <a:extLst>
                <a:ext uri="{FF2B5EF4-FFF2-40B4-BE49-F238E27FC236}">
                  <a16:creationId xmlns:a16="http://schemas.microsoft.com/office/drawing/2014/main" id="{3F5F3392-049F-7EDF-E527-BC734F14BE7A}"/>
                </a:ext>
              </a:extLst>
            </p:cNvPr>
            <p:cNvSpPr/>
            <p:nvPr/>
          </p:nvSpPr>
          <p:spPr>
            <a:xfrm flipH="1">
              <a:off x="16213569" y="3422137"/>
              <a:ext cx="307876" cy="307876"/>
            </a:xfrm>
            <a:prstGeom prst="ellipse">
              <a:avLst/>
            </a:prstGeom>
            <a:solidFill>
              <a:srgbClr val="FFFFFF"/>
            </a:solidFill>
            <a:ln w="12700">
              <a:solidFill>
                <a:schemeClr val="accent4"/>
              </a:solidFill>
              <a:prstDash val="dash"/>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2200">
                <a:solidFill>
                  <a:schemeClr val="tx1"/>
                </a:solidFill>
              </a:endParaRPr>
            </a:p>
          </p:txBody>
        </p:sp>
        <p:grpSp>
          <p:nvGrpSpPr>
            <p:cNvPr id="53" name="Group 52">
              <a:extLst>
                <a:ext uri="{FF2B5EF4-FFF2-40B4-BE49-F238E27FC236}">
                  <a16:creationId xmlns:a16="http://schemas.microsoft.com/office/drawing/2014/main" id="{50E431D2-3C1A-C3E6-778F-7D2FADEBF781}"/>
                </a:ext>
              </a:extLst>
            </p:cNvPr>
            <p:cNvGrpSpPr/>
            <p:nvPr/>
          </p:nvGrpSpPr>
          <p:grpSpPr>
            <a:xfrm>
              <a:off x="16276169" y="3507272"/>
              <a:ext cx="190500" cy="161925"/>
              <a:chOff x="16276169" y="3507272"/>
              <a:chExt cx="190500" cy="161925"/>
            </a:xfrm>
          </p:grpSpPr>
          <p:pic>
            <p:nvPicPr>
              <p:cNvPr id="60" name="Graphic 59">
                <a:extLst>
                  <a:ext uri="{FF2B5EF4-FFF2-40B4-BE49-F238E27FC236}">
                    <a16:creationId xmlns:a16="http://schemas.microsoft.com/office/drawing/2014/main" id="{5052F262-9174-AAD5-EAE1-282EB87F12E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276169" y="3507272"/>
                <a:ext cx="190500" cy="161925"/>
              </a:xfrm>
              <a:prstGeom prst="rect">
                <a:avLst/>
              </a:prstGeom>
            </p:spPr>
          </p:pic>
          <p:sp>
            <p:nvSpPr>
              <p:cNvPr id="61" name="Rectangle 60">
                <a:extLst>
                  <a:ext uri="{FF2B5EF4-FFF2-40B4-BE49-F238E27FC236}">
                    <a16:creationId xmlns:a16="http://schemas.microsoft.com/office/drawing/2014/main" id="{04F99DC3-8948-C9ED-9492-5607E14B713D}"/>
                  </a:ext>
                </a:extLst>
              </p:cNvPr>
              <p:cNvSpPr/>
              <p:nvPr/>
            </p:nvSpPr>
            <p:spPr>
              <a:xfrm>
                <a:off x="16297320" y="3522086"/>
                <a:ext cx="152400" cy="97941"/>
              </a:xfrm>
              <a:prstGeom prst="rect">
                <a:avLst/>
              </a:prstGeom>
              <a:solidFill>
                <a:srgbClr val="616161"/>
              </a:solidFill>
              <a:ln w="12700">
                <a:no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2200">
                  <a:solidFill>
                    <a:schemeClr val="tx1"/>
                  </a:solidFill>
                </a:endParaRPr>
              </a:p>
            </p:txBody>
          </p:sp>
          <p:cxnSp>
            <p:nvCxnSpPr>
              <p:cNvPr id="62" name="Straight Connector 61">
                <a:extLst>
                  <a:ext uri="{FF2B5EF4-FFF2-40B4-BE49-F238E27FC236}">
                    <a16:creationId xmlns:a16="http://schemas.microsoft.com/office/drawing/2014/main" id="{1BB35CB3-C7F8-43A3-8310-A91E9EB3C23C}"/>
                  </a:ext>
                </a:extLst>
              </p:cNvPr>
              <p:cNvCxnSpPr>
                <a:cxnSpLocks/>
              </p:cNvCxnSpPr>
              <p:nvPr/>
            </p:nvCxnSpPr>
            <p:spPr>
              <a:xfrm>
                <a:off x="16310545" y="3543300"/>
                <a:ext cx="1259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C6B2A1C-A322-8EF8-8B84-5D5D5E89A40F}"/>
                  </a:ext>
                </a:extLst>
              </p:cNvPr>
              <p:cNvCxnSpPr>
                <a:cxnSpLocks/>
              </p:cNvCxnSpPr>
              <p:nvPr/>
            </p:nvCxnSpPr>
            <p:spPr>
              <a:xfrm>
                <a:off x="16311558" y="3576157"/>
                <a:ext cx="782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5" name="Group 74">
            <a:extLst>
              <a:ext uri="{FF2B5EF4-FFF2-40B4-BE49-F238E27FC236}">
                <a16:creationId xmlns:a16="http://schemas.microsoft.com/office/drawing/2014/main" id="{4D9AA577-92D0-C4BF-BA97-7C8B24F5FC50}"/>
              </a:ext>
            </a:extLst>
          </p:cNvPr>
          <p:cNvGrpSpPr/>
          <p:nvPr/>
        </p:nvGrpSpPr>
        <p:grpSpPr>
          <a:xfrm>
            <a:off x="12427139" y="3481756"/>
            <a:ext cx="289340" cy="289340"/>
            <a:chOff x="13608286" y="3418113"/>
            <a:chExt cx="307876" cy="307876"/>
          </a:xfrm>
        </p:grpSpPr>
        <p:sp>
          <p:nvSpPr>
            <p:cNvPr id="150" name="Oval 149">
              <a:extLst>
                <a:ext uri="{FF2B5EF4-FFF2-40B4-BE49-F238E27FC236}">
                  <a16:creationId xmlns:a16="http://schemas.microsoft.com/office/drawing/2014/main" id="{B6D83498-2FC9-4C48-EECE-0062E9731DD0}"/>
                </a:ext>
              </a:extLst>
            </p:cNvPr>
            <p:cNvSpPr/>
            <p:nvPr/>
          </p:nvSpPr>
          <p:spPr>
            <a:xfrm flipH="1">
              <a:off x="13608286" y="3418113"/>
              <a:ext cx="307876" cy="307876"/>
            </a:xfrm>
            <a:prstGeom prst="ellipse">
              <a:avLst/>
            </a:prstGeom>
            <a:solidFill>
              <a:srgbClr val="FFFFFF"/>
            </a:solidFill>
            <a:ln w="12700">
              <a:solidFill>
                <a:schemeClr val="accent4"/>
              </a:solidFill>
              <a:prstDash val="dash"/>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bIns="22860"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2200">
                <a:solidFill>
                  <a:schemeClr val="tx1"/>
                </a:solidFill>
              </a:endParaRPr>
            </a:p>
          </p:txBody>
        </p:sp>
        <p:pic>
          <p:nvPicPr>
            <p:cNvPr id="146" name="Graphic 145">
              <a:extLst>
                <a:ext uri="{FF2B5EF4-FFF2-40B4-BE49-F238E27FC236}">
                  <a16:creationId xmlns:a16="http://schemas.microsoft.com/office/drawing/2014/main" id="{CDE14347-06E5-887D-97FC-C09A1C14A36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3667366" y="3504296"/>
              <a:ext cx="200025" cy="152400"/>
            </a:xfrm>
            <a:prstGeom prst="rect">
              <a:avLst/>
            </a:prstGeom>
          </p:spPr>
        </p:pic>
      </p:grpSp>
      <p:grpSp>
        <p:nvGrpSpPr>
          <p:cNvPr id="9" name="Group 8">
            <a:extLst>
              <a:ext uri="{FF2B5EF4-FFF2-40B4-BE49-F238E27FC236}">
                <a16:creationId xmlns:a16="http://schemas.microsoft.com/office/drawing/2014/main" id="{CD51352D-D5E2-6BF9-1246-B7CB02192CD4}"/>
              </a:ext>
            </a:extLst>
          </p:cNvPr>
          <p:cNvGrpSpPr/>
          <p:nvPr/>
        </p:nvGrpSpPr>
        <p:grpSpPr>
          <a:xfrm>
            <a:off x="12175320" y="4112782"/>
            <a:ext cx="784781" cy="784781"/>
            <a:chOff x="32007703" y="16170008"/>
            <a:chExt cx="1462147" cy="1462147"/>
          </a:xfrm>
        </p:grpSpPr>
        <p:sp>
          <p:nvSpPr>
            <p:cNvPr id="10" name="Oval 9">
              <a:extLst>
                <a:ext uri="{FF2B5EF4-FFF2-40B4-BE49-F238E27FC236}">
                  <a16:creationId xmlns:a16="http://schemas.microsoft.com/office/drawing/2014/main" id="{1F03B401-E511-E7B6-5DF4-CFDF270F5740}"/>
                </a:ext>
              </a:extLst>
            </p:cNvPr>
            <p:cNvSpPr/>
            <p:nvPr/>
          </p:nvSpPr>
          <p:spPr>
            <a:xfrm>
              <a:off x="32652918" y="16347656"/>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1" name="Oval 10">
              <a:extLst>
                <a:ext uri="{FF2B5EF4-FFF2-40B4-BE49-F238E27FC236}">
                  <a16:creationId xmlns:a16="http://schemas.microsoft.com/office/drawing/2014/main" id="{5B68EF3A-0B8B-6EE7-B8D1-56C1924F51D0}"/>
                </a:ext>
              </a:extLst>
            </p:cNvPr>
            <p:cNvSpPr/>
            <p:nvPr/>
          </p:nvSpPr>
          <p:spPr>
            <a:xfrm>
              <a:off x="32650192" y="16802592"/>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2" name="Oval 11">
              <a:extLst>
                <a:ext uri="{FF2B5EF4-FFF2-40B4-BE49-F238E27FC236}">
                  <a16:creationId xmlns:a16="http://schemas.microsoft.com/office/drawing/2014/main" id="{4874103A-8A12-0B17-5EEF-5821AFA8BC1F}"/>
                </a:ext>
              </a:extLst>
            </p:cNvPr>
            <p:cNvSpPr/>
            <p:nvPr/>
          </p:nvSpPr>
          <p:spPr>
            <a:xfrm>
              <a:off x="32660602" y="17300943"/>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3" name="Oval 12">
              <a:extLst>
                <a:ext uri="{FF2B5EF4-FFF2-40B4-BE49-F238E27FC236}">
                  <a16:creationId xmlns:a16="http://schemas.microsoft.com/office/drawing/2014/main" id="{243BC652-42D2-963A-5361-840A1D9EFD9E}"/>
                </a:ext>
              </a:extLst>
            </p:cNvPr>
            <p:cNvSpPr/>
            <p:nvPr/>
          </p:nvSpPr>
          <p:spPr>
            <a:xfrm>
              <a:off x="32219453" y="16586345"/>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4" name="Oval 13">
              <a:extLst>
                <a:ext uri="{FF2B5EF4-FFF2-40B4-BE49-F238E27FC236}">
                  <a16:creationId xmlns:a16="http://schemas.microsoft.com/office/drawing/2014/main" id="{74F5C22C-9DE9-37E3-689B-5A32E4241305}"/>
                </a:ext>
              </a:extLst>
            </p:cNvPr>
            <p:cNvSpPr/>
            <p:nvPr/>
          </p:nvSpPr>
          <p:spPr>
            <a:xfrm>
              <a:off x="33081028" y="16596324"/>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5" name="Oval 14">
              <a:extLst>
                <a:ext uri="{FF2B5EF4-FFF2-40B4-BE49-F238E27FC236}">
                  <a16:creationId xmlns:a16="http://schemas.microsoft.com/office/drawing/2014/main" id="{53C3A99E-58FE-94B8-EC32-C810CA8CA77E}"/>
                </a:ext>
              </a:extLst>
            </p:cNvPr>
            <p:cNvSpPr/>
            <p:nvPr/>
          </p:nvSpPr>
          <p:spPr>
            <a:xfrm>
              <a:off x="32227023" y="17018351"/>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6" name="Oval 15">
              <a:extLst>
                <a:ext uri="{FF2B5EF4-FFF2-40B4-BE49-F238E27FC236}">
                  <a16:creationId xmlns:a16="http://schemas.microsoft.com/office/drawing/2014/main" id="{7678B053-9D9E-0A08-E642-9FAAE767B0F0}"/>
                </a:ext>
              </a:extLst>
            </p:cNvPr>
            <p:cNvSpPr/>
            <p:nvPr/>
          </p:nvSpPr>
          <p:spPr>
            <a:xfrm>
              <a:off x="33076989" y="17019421"/>
              <a:ext cx="177171" cy="17717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pic>
          <p:nvPicPr>
            <p:cNvPr id="17" name="Picture 16" descr="Icon&#10;&#10;Description automatically generated">
              <a:extLst>
                <a:ext uri="{FF2B5EF4-FFF2-40B4-BE49-F238E27FC236}">
                  <a16:creationId xmlns:a16="http://schemas.microsoft.com/office/drawing/2014/main" id="{5ECFA8A5-9B3E-C2A3-4002-20F97ABF7448}"/>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32007703" y="16170008"/>
              <a:ext cx="1462147" cy="1462147"/>
            </a:xfrm>
            <a:prstGeom prst="rect">
              <a:avLst/>
            </a:prstGeom>
            <a:noFill/>
            <a:ln w="28575">
              <a:noFill/>
            </a:ln>
          </p:spPr>
        </p:pic>
      </p:grpSp>
      <p:sp>
        <p:nvSpPr>
          <p:cNvPr id="3" name="TextBox 2">
            <a:extLst>
              <a:ext uri="{FF2B5EF4-FFF2-40B4-BE49-F238E27FC236}">
                <a16:creationId xmlns:a16="http://schemas.microsoft.com/office/drawing/2014/main" id="{6237A7F6-A638-B355-A598-328E1AB39C29}"/>
              </a:ext>
            </a:extLst>
          </p:cNvPr>
          <p:cNvSpPr txBox="1"/>
          <p:nvPr/>
        </p:nvSpPr>
        <p:spPr>
          <a:xfrm>
            <a:off x="1195460" y="4840109"/>
            <a:ext cx="2280293" cy="307777"/>
          </a:xfrm>
          <a:prstGeom prst="rect">
            <a:avLst/>
          </a:prstGeom>
          <a:noFill/>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1400">
                <a:solidFill>
                  <a:schemeClr val="bg1"/>
                </a:solidFill>
              </a:rPr>
              <a:t>NeMo Curator</a:t>
            </a:r>
          </a:p>
        </p:txBody>
      </p:sp>
      <p:sp>
        <p:nvSpPr>
          <p:cNvPr id="4" name="TextBox 3">
            <a:extLst>
              <a:ext uri="{FF2B5EF4-FFF2-40B4-BE49-F238E27FC236}">
                <a16:creationId xmlns:a16="http://schemas.microsoft.com/office/drawing/2014/main" id="{4D0FD51C-4FAD-ACCC-344C-616559833452}"/>
              </a:ext>
            </a:extLst>
          </p:cNvPr>
          <p:cNvSpPr txBox="1"/>
          <p:nvPr/>
        </p:nvSpPr>
        <p:spPr>
          <a:xfrm>
            <a:off x="3610927" y="4840109"/>
            <a:ext cx="2280293" cy="307777"/>
          </a:xfrm>
          <a:prstGeom prst="rect">
            <a:avLst/>
          </a:prstGeom>
          <a:noFill/>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1400">
                <a:solidFill>
                  <a:schemeClr val="bg1"/>
                </a:solidFill>
              </a:rPr>
              <a:t>Megatron Core</a:t>
            </a:r>
          </a:p>
        </p:txBody>
      </p:sp>
      <p:sp>
        <p:nvSpPr>
          <p:cNvPr id="6" name="TextBox 5">
            <a:extLst>
              <a:ext uri="{FF2B5EF4-FFF2-40B4-BE49-F238E27FC236}">
                <a16:creationId xmlns:a16="http://schemas.microsoft.com/office/drawing/2014/main" id="{0FB43972-7D78-4B55-BA30-71A106D32CE0}"/>
              </a:ext>
            </a:extLst>
          </p:cNvPr>
          <p:cNvSpPr txBox="1"/>
          <p:nvPr/>
        </p:nvSpPr>
        <p:spPr>
          <a:xfrm>
            <a:off x="6026394" y="4840109"/>
            <a:ext cx="2280293" cy="307777"/>
          </a:xfrm>
          <a:prstGeom prst="rect">
            <a:avLst/>
          </a:prstGeom>
          <a:noFill/>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1400">
                <a:solidFill>
                  <a:schemeClr val="bg1"/>
                </a:solidFill>
              </a:rPr>
              <a:t>NeMo Aligner</a:t>
            </a:r>
          </a:p>
        </p:txBody>
      </p:sp>
      <p:sp>
        <p:nvSpPr>
          <p:cNvPr id="25" name="TextBox 24">
            <a:extLst>
              <a:ext uri="{FF2B5EF4-FFF2-40B4-BE49-F238E27FC236}">
                <a16:creationId xmlns:a16="http://schemas.microsoft.com/office/drawing/2014/main" id="{A1A6CAC8-134B-4894-0CEB-25B31E458DD4}"/>
              </a:ext>
            </a:extLst>
          </p:cNvPr>
          <p:cNvSpPr txBox="1"/>
          <p:nvPr/>
        </p:nvSpPr>
        <p:spPr>
          <a:xfrm>
            <a:off x="9684538" y="4840109"/>
            <a:ext cx="2280293" cy="307777"/>
          </a:xfrm>
          <a:prstGeom prst="rect">
            <a:avLst/>
          </a:prstGeom>
          <a:noFill/>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1400">
                <a:solidFill>
                  <a:schemeClr val="bg1"/>
                </a:solidFill>
              </a:rPr>
              <a:t>Triton &amp; TensorRT-LLM</a:t>
            </a:r>
          </a:p>
        </p:txBody>
      </p:sp>
      <p:sp>
        <p:nvSpPr>
          <p:cNvPr id="43" name="TextBox 42">
            <a:extLst>
              <a:ext uri="{FF2B5EF4-FFF2-40B4-BE49-F238E27FC236}">
                <a16:creationId xmlns:a16="http://schemas.microsoft.com/office/drawing/2014/main" id="{475000C4-D729-D0A5-D038-3749A775B603}"/>
              </a:ext>
            </a:extLst>
          </p:cNvPr>
          <p:cNvSpPr txBox="1"/>
          <p:nvPr/>
        </p:nvSpPr>
        <p:spPr>
          <a:xfrm>
            <a:off x="12173002" y="4840109"/>
            <a:ext cx="2161922" cy="307777"/>
          </a:xfrm>
          <a:prstGeom prst="rect">
            <a:avLst/>
          </a:prstGeom>
          <a:noFill/>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1400">
                <a:solidFill>
                  <a:schemeClr val="bg1"/>
                </a:solidFill>
              </a:rPr>
              <a:t>NeMo Retriever</a:t>
            </a:r>
          </a:p>
        </p:txBody>
      </p:sp>
      <p:sp>
        <p:nvSpPr>
          <p:cNvPr id="45" name="TextBox 44">
            <a:extLst>
              <a:ext uri="{FF2B5EF4-FFF2-40B4-BE49-F238E27FC236}">
                <a16:creationId xmlns:a16="http://schemas.microsoft.com/office/drawing/2014/main" id="{E63AD4F5-E2F2-98FF-FE42-C991B863BC87}"/>
              </a:ext>
            </a:extLst>
          </p:cNvPr>
          <p:cNvSpPr txBox="1"/>
          <p:nvPr/>
        </p:nvSpPr>
        <p:spPr>
          <a:xfrm>
            <a:off x="14658927" y="4840109"/>
            <a:ext cx="2162736" cy="307777"/>
          </a:xfrm>
          <a:prstGeom prst="rect">
            <a:avLst/>
          </a:prstGeom>
          <a:noFill/>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1400">
                <a:solidFill>
                  <a:schemeClr val="bg1"/>
                </a:solidFill>
              </a:rPr>
              <a:t>NeMo Guardrails</a:t>
            </a:r>
          </a:p>
        </p:txBody>
      </p:sp>
      <p:sp>
        <p:nvSpPr>
          <p:cNvPr id="46" name="Rectangle 45">
            <a:extLst>
              <a:ext uri="{FF2B5EF4-FFF2-40B4-BE49-F238E27FC236}">
                <a16:creationId xmlns:a16="http://schemas.microsoft.com/office/drawing/2014/main" id="{926DBD7F-1D7F-3DDC-7D9E-4B834D8FD7E4}"/>
              </a:ext>
            </a:extLst>
          </p:cNvPr>
          <p:cNvSpPr/>
          <p:nvPr/>
        </p:nvSpPr>
        <p:spPr>
          <a:xfrm>
            <a:off x="1021702" y="2106806"/>
            <a:ext cx="16008998" cy="478760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49" name="Rectangle 48">
            <a:extLst>
              <a:ext uri="{FF2B5EF4-FFF2-40B4-BE49-F238E27FC236}">
                <a16:creationId xmlns:a16="http://schemas.microsoft.com/office/drawing/2014/main" id="{CD4280FE-AC51-8878-60D8-C827FF8D9736}"/>
              </a:ext>
            </a:extLst>
          </p:cNvPr>
          <p:cNvSpPr/>
          <p:nvPr/>
        </p:nvSpPr>
        <p:spPr>
          <a:xfrm>
            <a:off x="1021702" y="6289231"/>
            <a:ext cx="16008998" cy="60517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r>
              <a:rPr lang="en-US" sz="2400">
                <a:solidFill>
                  <a:schemeClr val="tx1"/>
                </a:solidFill>
              </a:rPr>
              <a:t>NVIDIA NeMo</a:t>
            </a:r>
          </a:p>
        </p:txBody>
      </p:sp>
      <p:sp>
        <p:nvSpPr>
          <p:cNvPr id="63" name="Rectangle 62">
            <a:extLst>
              <a:ext uri="{FF2B5EF4-FFF2-40B4-BE49-F238E27FC236}">
                <a16:creationId xmlns:a16="http://schemas.microsoft.com/office/drawing/2014/main" id="{9F0297FB-581E-6EFB-7A1E-D525D6E8006C}"/>
              </a:ext>
            </a:extLst>
          </p:cNvPr>
          <p:cNvSpPr/>
          <p:nvPr/>
        </p:nvSpPr>
        <p:spPr>
          <a:xfrm>
            <a:off x="1021702" y="6942612"/>
            <a:ext cx="16008998" cy="60517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r>
              <a:rPr lang="en-US" sz="2400">
                <a:solidFill>
                  <a:schemeClr val="tx1"/>
                </a:solidFill>
              </a:rPr>
              <a:t>NVIDIA AI Enterprise</a:t>
            </a:r>
          </a:p>
        </p:txBody>
      </p:sp>
      <p:pic>
        <p:nvPicPr>
          <p:cNvPr id="64" name="Picture 7" descr="Picture 7">
            <a:extLst>
              <a:ext uri="{FF2B5EF4-FFF2-40B4-BE49-F238E27FC236}">
                <a16:creationId xmlns:a16="http://schemas.microsoft.com/office/drawing/2014/main" id="{C7C87B00-7A46-47E0-6499-D47ED1B62940}"/>
              </a:ext>
            </a:extLst>
          </p:cNvPr>
          <p:cNvPicPr>
            <a:picLocks noChangeAspect="1"/>
          </p:cNvPicPr>
          <p:nvPr/>
        </p:nvPicPr>
        <p:blipFill>
          <a:blip r:embed="rId21"/>
          <a:srcRect l="35938" r="35938"/>
          <a:stretch>
            <a:fillRect/>
          </a:stretch>
        </p:blipFill>
        <p:spPr>
          <a:xfrm>
            <a:off x="6964987" y="6917749"/>
            <a:ext cx="580736" cy="580736"/>
          </a:xfrm>
          <a:prstGeom prst="rect">
            <a:avLst/>
          </a:prstGeom>
          <a:ln w="12700" cap="flat">
            <a:noFill/>
            <a:miter lim="400000"/>
          </a:ln>
          <a:effectLst/>
        </p:spPr>
      </p:pic>
      <p:grpSp>
        <p:nvGrpSpPr>
          <p:cNvPr id="148" name="Group 147">
            <a:extLst>
              <a:ext uri="{FF2B5EF4-FFF2-40B4-BE49-F238E27FC236}">
                <a16:creationId xmlns:a16="http://schemas.microsoft.com/office/drawing/2014/main" id="{25278488-CA4A-8D09-E1AE-670A3AC02D7B}"/>
              </a:ext>
            </a:extLst>
          </p:cNvPr>
          <p:cNvGrpSpPr/>
          <p:nvPr/>
        </p:nvGrpSpPr>
        <p:grpSpPr>
          <a:xfrm>
            <a:off x="6186613" y="7367040"/>
            <a:ext cx="5914776" cy="2078292"/>
            <a:chOff x="13815848" y="16417416"/>
            <a:chExt cx="7698288" cy="2704970"/>
          </a:xfrm>
        </p:grpSpPr>
        <p:pic>
          <p:nvPicPr>
            <p:cNvPr id="65" name="Picture 64" descr="Icon&#10;&#10;Description automatically generated">
              <a:extLst>
                <a:ext uri="{FF2B5EF4-FFF2-40B4-BE49-F238E27FC236}">
                  <a16:creationId xmlns:a16="http://schemas.microsoft.com/office/drawing/2014/main" id="{B25A2690-9DD1-743C-83D6-2EF34D2FD49A}"/>
                </a:ext>
              </a:extLst>
            </p:cNvPr>
            <p:cNvPicPr>
              <a:picLocks noChangeAspect="1"/>
            </p:cNvPicPr>
            <p:nvPr/>
          </p:nvPicPr>
          <p:blipFill>
            <a:blip r:embed="rId22">
              <a:duotone>
                <a:prstClr val="black"/>
                <a:schemeClr val="accent4">
                  <a:tint val="45000"/>
                  <a:satMod val="400000"/>
                </a:schemeClr>
              </a:duotone>
              <a:extLst>
                <a:ext uri="{BEBA8EAE-BF5A-486C-A8C5-ECC9F3942E4B}">
                  <a14:imgProps xmlns:a14="http://schemas.microsoft.com/office/drawing/2010/main">
                    <a14:imgLayer r:embed="rId23">
                      <a14:imgEffect>
                        <a14:artisticGlowEdges/>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5848" y="16417416"/>
              <a:ext cx="2704970" cy="2704970"/>
            </a:xfrm>
            <a:prstGeom prst="rect">
              <a:avLst/>
            </a:prstGeom>
          </p:spPr>
        </p:pic>
        <p:pic>
          <p:nvPicPr>
            <p:cNvPr id="69" name="Picture 68" descr="Graphical user interface&#10;&#10;Description automatically generated">
              <a:extLst>
                <a:ext uri="{FF2B5EF4-FFF2-40B4-BE49-F238E27FC236}">
                  <a16:creationId xmlns:a16="http://schemas.microsoft.com/office/drawing/2014/main" id="{F9C88534-EFAC-A792-19DB-7959F7E9CBF5}"/>
                </a:ext>
              </a:extLst>
            </p:cNvPr>
            <p:cNvPicPr>
              <a:picLocks noChangeAspect="1"/>
            </p:cNvPicPr>
            <p:nvPr/>
          </p:nvPicPr>
          <p:blipFill>
            <a:blip r:embed="rId24">
              <a:biLevel thresh="75000"/>
              <a:extLst>
                <a:ext uri="{BEBA8EAE-BF5A-486C-A8C5-ECC9F3942E4B}">
                  <a14:imgProps xmlns:a14="http://schemas.microsoft.com/office/drawing/2010/main">
                    <a14:imgLayer r:embed="rId2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9334947" y="16680307"/>
              <a:ext cx="2179189" cy="2179188"/>
            </a:xfrm>
            <a:prstGeom prst="rect">
              <a:avLst/>
            </a:prstGeom>
          </p:spPr>
        </p:pic>
        <p:pic>
          <p:nvPicPr>
            <p:cNvPr id="73" name="Picture 72" descr="Graphical user interface&#10;&#10;Description automatically generated">
              <a:extLst>
                <a:ext uri="{FF2B5EF4-FFF2-40B4-BE49-F238E27FC236}">
                  <a16:creationId xmlns:a16="http://schemas.microsoft.com/office/drawing/2014/main" id="{10F8FB98-B924-C134-E348-45403FDC2D64}"/>
                </a:ext>
              </a:extLst>
            </p:cNvPr>
            <p:cNvPicPr>
              <a:picLocks noChangeAspect="1"/>
            </p:cNvPicPr>
            <p:nvPr/>
          </p:nvPicPr>
          <p:blipFill>
            <a:blip r:embed="rId24">
              <a:biLevel thresh="75000"/>
              <a:extLst>
                <a:ext uri="{BEBA8EAE-BF5A-486C-A8C5-ECC9F3942E4B}">
                  <a14:imgProps xmlns:a14="http://schemas.microsoft.com/office/drawing/2010/main">
                    <a14:imgLayer r:embed="rId2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7757759" y="16680307"/>
              <a:ext cx="2179189" cy="2179188"/>
            </a:xfrm>
            <a:prstGeom prst="rect">
              <a:avLst/>
            </a:prstGeom>
          </p:spPr>
        </p:pic>
        <p:pic>
          <p:nvPicPr>
            <p:cNvPr id="78" name="Picture 77" descr="Graphical user interface&#10;&#10;Description automatically generated">
              <a:extLst>
                <a:ext uri="{FF2B5EF4-FFF2-40B4-BE49-F238E27FC236}">
                  <a16:creationId xmlns:a16="http://schemas.microsoft.com/office/drawing/2014/main" id="{CC13D3B9-B6FA-8B41-BB88-8634D7134E45}"/>
                </a:ext>
              </a:extLst>
            </p:cNvPr>
            <p:cNvPicPr>
              <a:picLocks noChangeAspect="1"/>
            </p:cNvPicPr>
            <p:nvPr/>
          </p:nvPicPr>
          <p:blipFill>
            <a:blip r:embed="rId24">
              <a:biLevel thresh="75000"/>
              <a:extLst>
                <a:ext uri="{BEBA8EAE-BF5A-486C-A8C5-ECC9F3942E4B}">
                  <a14:imgProps xmlns:a14="http://schemas.microsoft.com/office/drawing/2010/main">
                    <a14:imgLayer r:embed="rId2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6180571" y="16680307"/>
              <a:ext cx="2179189" cy="2179188"/>
            </a:xfrm>
            <a:prstGeom prst="rect">
              <a:avLst/>
            </a:prstGeom>
          </p:spPr>
        </p:pic>
      </p:grpSp>
      <p:sp>
        <p:nvSpPr>
          <p:cNvPr id="170" name="Arrow: Right 169">
            <a:extLst>
              <a:ext uri="{FF2B5EF4-FFF2-40B4-BE49-F238E27FC236}">
                <a16:creationId xmlns:a16="http://schemas.microsoft.com/office/drawing/2014/main" id="{1C0C6D66-88EB-4988-7F0B-5AAEBE7939E1}"/>
              </a:ext>
            </a:extLst>
          </p:cNvPr>
          <p:cNvSpPr/>
          <p:nvPr/>
        </p:nvSpPr>
        <p:spPr>
          <a:xfrm>
            <a:off x="3379430" y="3932731"/>
            <a:ext cx="286181" cy="29812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71" name="Arrow: Right 170">
            <a:extLst>
              <a:ext uri="{FF2B5EF4-FFF2-40B4-BE49-F238E27FC236}">
                <a16:creationId xmlns:a16="http://schemas.microsoft.com/office/drawing/2014/main" id="{31B31EC8-EEDE-8D57-6EDE-C4D63E40A2A7}"/>
              </a:ext>
            </a:extLst>
          </p:cNvPr>
          <p:cNvSpPr/>
          <p:nvPr/>
        </p:nvSpPr>
        <p:spPr>
          <a:xfrm>
            <a:off x="5844129" y="3932731"/>
            <a:ext cx="286181" cy="29812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72" name="Arrow: Right 171">
            <a:extLst>
              <a:ext uri="{FF2B5EF4-FFF2-40B4-BE49-F238E27FC236}">
                <a16:creationId xmlns:a16="http://schemas.microsoft.com/office/drawing/2014/main" id="{215D1CF8-4EB2-C696-7967-5121A1786904}"/>
              </a:ext>
            </a:extLst>
          </p:cNvPr>
          <p:cNvSpPr/>
          <p:nvPr/>
        </p:nvSpPr>
        <p:spPr>
          <a:xfrm>
            <a:off x="11900092" y="3932731"/>
            <a:ext cx="286181" cy="29812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73" name="Arrow: Right 172">
            <a:extLst>
              <a:ext uri="{FF2B5EF4-FFF2-40B4-BE49-F238E27FC236}">
                <a16:creationId xmlns:a16="http://schemas.microsoft.com/office/drawing/2014/main" id="{6E04898A-108F-7C04-E0C9-7B1BD0B65F64}"/>
              </a:ext>
            </a:extLst>
          </p:cNvPr>
          <p:cNvSpPr/>
          <p:nvPr/>
        </p:nvSpPr>
        <p:spPr>
          <a:xfrm>
            <a:off x="14334923" y="3932731"/>
            <a:ext cx="286181" cy="29812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74" name="Arrow: Right 173">
            <a:extLst>
              <a:ext uri="{FF2B5EF4-FFF2-40B4-BE49-F238E27FC236}">
                <a16:creationId xmlns:a16="http://schemas.microsoft.com/office/drawing/2014/main" id="{694FFBA6-7B88-5D27-25A6-02AC5A5259C5}"/>
              </a:ext>
            </a:extLst>
          </p:cNvPr>
          <p:cNvSpPr/>
          <p:nvPr/>
        </p:nvSpPr>
        <p:spPr>
          <a:xfrm>
            <a:off x="8289253" y="4132332"/>
            <a:ext cx="1360657" cy="29812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75" name="Arrow: Right 174">
            <a:extLst>
              <a:ext uri="{FF2B5EF4-FFF2-40B4-BE49-F238E27FC236}">
                <a16:creationId xmlns:a16="http://schemas.microsoft.com/office/drawing/2014/main" id="{E8B56EC1-D9A0-DC83-BC9F-757236806B40}"/>
              </a:ext>
            </a:extLst>
          </p:cNvPr>
          <p:cNvSpPr/>
          <p:nvPr/>
        </p:nvSpPr>
        <p:spPr>
          <a:xfrm rot="10800000">
            <a:off x="8373082" y="3695203"/>
            <a:ext cx="1360657" cy="29812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76" name="TextBox 175">
            <a:extLst>
              <a:ext uri="{FF2B5EF4-FFF2-40B4-BE49-F238E27FC236}">
                <a16:creationId xmlns:a16="http://schemas.microsoft.com/office/drawing/2014/main" id="{CB800073-873A-B1EC-12CD-005F48713CBC}"/>
              </a:ext>
            </a:extLst>
          </p:cNvPr>
          <p:cNvSpPr txBox="1"/>
          <p:nvPr/>
        </p:nvSpPr>
        <p:spPr>
          <a:xfrm>
            <a:off x="8276976" y="3194880"/>
            <a:ext cx="1461269" cy="461665"/>
          </a:xfrm>
          <a:prstGeom prst="rect">
            <a:avLst/>
          </a:prstGeom>
          <a:noFill/>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1200">
                <a:solidFill>
                  <a:schemeClr val="bg1"/>
                </a:solidFill>
              </a:rPr>
              <a:t>In-domain, secure, cited responses</a:t>
            </a:r>
          </a:p>
        </p:txBody>
      </p:sp>
      <p:sp>
        <p:nvSpPr>
          <p:cNvPr id="177" name="TextBox 176">
            <a:extLst>
              <a:ext uri="{FF2B5EF4-FFF2-40B4-BE49-F238E27FC236}">
                <a16:creationId xmlns:a16="http://schemas.microsoft.com/office/drawing/2014/main" id="{50D7DACD-CC65-967A-A84B-1D4300836F18}"/>
              </a:ext>
            </a:extLst>
          </p:cNvPr>
          <p:cNvSpPr txBox="1"/>
          <p:nvPr/>
        </p:nvSpPr>
        <p:spPr>
          <a:xfrm>
            <a:off x="8325053" y="4415191"/>
            <a:ext cx="1382429" cy="276999"/>
          </a:xfrm>
          <a:prstGeom prst="rect">
            <a:avLst/>
          </a:prstGeom>
          <a:noFill/>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1200">
                <a:solidFill>
                  <a:schemeClr val="bg1"/>
                </a:solidFill>
              </a:rPr>
              <a:t>In-domain queries</a:t>
            </a:r>
          </a:p>
        </p:txBody>
      </p:sp>
      <p:sp>
        <p:nvSpPr>
          <p:cNvPr id="178" name="Right Brace 177">
            <a:extLst>
              <a:ext uri="{FF2B5EF4-FFF2-40B4-BE49-F238E27FC236}">
                <a16:creationId xmlns:a16="http://schemas.microsoft.com/office/drawing/2014/main" id="{87A1C631-B538-5723-A5C1-C02286474E05}"/>
              </a:ext>
            </a:extLst>
          </p:cNvPr>
          <p:cNvSpPr/>
          <p:nvPr/>
        </p:nvSpPr>
        <p:spPr>
          <a:xfrm rot="5400000">
            <a:off x="4610901" y="1791380"/>
            <a:ext cx="298123" cy="7058582"/>
          </a:xfrm>
          <a:prstGeom prst="rightBrace">
            <a:avLst>
              <a:gd name="adj1" fmla="val 33002"/>
              <a:gd name="adj2" fmla="val 50000"/>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450"/>
          </a:p>
        </p:txBody>
      </p:sp>
      <p:sp>
        <p:nvSpPr>
          <p:cNvPr id="179" name="Right Brace 178">
            <a:extLst>
              <a:ext uri="{FF2B5EF4-FFF2-40B4-BE49-F238E27FC236}">
                <a16:creationId xmlns:a16="http://schemas.microsoft.com/office/drawing/2014/main" id="{ADF6474E-FDC9-BD8B-2A29-24E9BEB39078}"/>
              </a:ext>
            </a:extLst>
          </p:cNvPr>
          <p:cNvSpPr/>
          <p:nvPr/>
        </p:nvSpPr>
        <p:spPr>
          <a:xfrm rot="5400000">
            <a:off x="13134364" y="1811229"/>
            <a:ext cx="298123" cy="7058582"/>
          </a:xfrm>
          <a:prstGeom prst="rightBrace">
            <a:avLst>
              <a:gd name="adj1" fmla="val 33002"/>
              <a:gd name="adj2" fmla="val 50000"/>
            </a:avLst>
          </a:prstGeom>
          <a:ln w="158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450"/>
          </a:p>
        </p:txBody>
      </p:sp>
      <p:sp>
        <p:nvSpPr>
          <p:cNvPr id="180" name="TextBox 179">
            <a:extLst>
              <a:ext uri="{FF2B5EF4-FFF2-40B4-BE49-F238E27FC236}">
                <a16:creationId xmlns:a16="http://schemas.microsoft.com/office/drawing/2014/main" id="{36ED5497-2B2A-C2EA-C201-8BD29131B027}"/>
              </a:ext>
            </a:extLst>
          </p:cNvPr>
          <p:cNvSpPr txBox="1"/>
          <p:nvPr/>
        </p:nvSpPr>
        <p:spPr>
          <a:xfrm>
            <a:off x="3558752" y="5590960"/>
            <a:ext cx="2402421" cy="307777"/>
          </a:xfrm>
          <a:prstGeom prst="rect">
            <a:avLst/>
          </a:prstGeom>
          <a:noFill/>
        </p:spPr>
        <p:txBody>
          <a:bodyPr wrap="square" lIns="0" tIns="0" rIns="0" bIns="0"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Model Development</a:t>
            </a:r>
          </a:p>
        </p:txBody>
      </p:sp>
      <p:sp>
        <p:nvSpPr>
          <p:cNvPr id="181" name="TextBox 180">
            <a:extLst>
              <a:ext uri="{FF2B5EF4-FFF2-40B4-BE49-F238E27FC236}">
                <a16:creationId xmlns:a16="http://schemas.microsoft.com/office/drawing/2014/main" id="{4BF33D8A-3A75-3A20-2CC0-D6D242828807}"/>
              </a:ext>
            </a:extLst>
          </p:cNvPr>
          <p:cNvSpPr txBox="1"/>
          <p:nvPr/>
        </p:nvSpPr>
        <p:spPr>
          <a:xfrm>
            <a:off x="10912235" y="5631597"/>
            <a:ext cx="4742380" cy="307777"/>
          </a:xfrm>
          <a:prstGeom prst="rect">
            <a:avLst/>
          </a:prstGeom>
          <a:noFill/>
        </p:spPr>
        <p:txBody>
          <a:bodyPr wrap="square" lIns="0" tIns="0" rIns="0" bIns="0"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rPr>
              <a:t>Enterprise Application Deployment</a:t>
            </a:r>
          </a:p>
        </p:txBody>
      </p:sp>
      <p:grpSp>
        <p:nvGrpSpPr>
          <p:cNvPr id="8" name="Group 7">
            <a:extLst>
              <a:ext uri="{FF2B5EF4-FFF2-40B4-BE49-F238E27FC236}">
                <a16:creationId xmlns:a16="http://schemas.microsoft.com/office/drawing/2014/main" id="{A9797DD7-004F-C85B-E78A-21C3D09B7A70}"/>
              </a:ext>
            </a:extLst>
          </p:cNvPr>
          <p:cNvGrpSpPr/>
          <p:nvPr/>
        </p:nvGrpSpPr>
        <p:grpSpPr>
          <a:xfrm>
            <a:off x="1764670" y="9100385"/>
            <a:ext cx="14528752" cy="830905"/>
            <a:chOff x="5980155" y="14326436"/>
            <a:chExt cx="29057503" cy="1661810"/>
          </a:xfrm>
        </p:grpSpPr>
        <p:grpSp>
          <p:nvGrpSpPr>
            <p:cNvPr id="23" name="Group 22">
              <a:extLst>
                <a:ext uri="{FF2B5EF4-FFF2-40B4-BE49-F238E27FC236}">
                  <a16:creationId xmlns:a16="http://schemas.microsoft.com/office/drawing/2014/main" id="{50E079E8-7604-B2B2-3D0F-72B5A717C6E9}"/>
                </a:ext>
              </a:extLst>
            </p:cNvPr>
            <p:cNvGrpSpPr/>
            <p:nvPr/>
          </p:nvGrpSpPr>
          <p:grpSpPr>
            <a:xfrm>
              <a:off x="5980155" y="14326436"/>
              <a:ext cx="26065829" cy="1661810"/>
              <a:chOff x="8323924" y="14703235"/>
              <a:chExt cx="26065829" cy="1661810"/>
            </a:xfrm>
          </p:grpSpPr>
          <p:pic>
            <p:nvPicPr>
              <p:cNvPr id="76" name="Picture 75">
                <a:extLst>
                  <a:ext uri="{FF2B5EF4-FFF2-40B4-BE49-F238E27FC236}">
                    <a16:creationId xmlns:a16="http://schemas.microsoft.com/office/drawing/2014/main" id="{CBDD3883-7BF9-5820-2DB7-C2AD55CEDE64}"/>
                  </a:ext>
                </a:extLst>
              </p:cNvPr>
              <p:cNvPicPr>
                <a:picLocks noChangeAspect="1"/>
              </p:cNvPicPr>
              <p:nvPr/>
            </p:nvPicPr>
            <p:blipFill rotWithShape="1">
              <a:blip r:embed="rId26"/>
              <a:srcRect l="62548" t="91835" r="22373" b="-3000"/>
              <a:stretch/>
            </p:blipFill>
            <p:spPr>
              <a:xfrm>
                <a:off x="14912802" y="14947833"/>
                <a:ext cx="3889838" cy="1095262"/>
              </a:xfrm>
              <a:prstGeom prst="rect">
                <a:avLst/>
              </a:prstGeom>
            </p:spPr>
          </p:pic>
          <p:pic>
            <p:nvPicPr>
              <p:cNvPr id="80" name="Picture 79">
                <a:extLst>
                  <a:ext uri="{FF2B5EF4-FFF2-40B4-BE49-F238E27FC236}">
                    <a16:creationId xmlns:a16="http://schemas.microsoft.com/office/drawing/2014/main" id="{3F95F791-063E-D814-9189-98B766B4EA34}"/>
                  </a:ext>
                </a:extLst>
              </p:cNvPr>
              <p:cNvPicPr>
                <a:picLocks noChangeAspect="1"/>
              </p:cNvPicPr>
              <p:nvPr/>
            </p:nvPicPr>
            <p:blipFill rotWithShape="1">
              <a:blip r:embed="rId26"/>
              <a:srcRect l="28210" t="5986" r="59147" b="72478"/>
              <a:stretch/>
            </p:blipFill>
            <p:spPr>
              <a:xfrm>
                <a:off x="11528198" y="14703235"/>
                <a:ext cx="2565562" cy="1661810"/>
              </a:xfrm>
              <a:prstGeom prst="rect">
                <a:avLst/>
              </a:prstGeom>
            </p:spPr>
          </p:pic>
          <p:pic>
            <p:nvPicPr>
              <p:cNvPr id="94" name="Picture 93">
                <a:extLst>
                  <a:ext uri="{FF2B5EF4-FFF2-40B4-BE49-F238E27FC236}">
                    <a16:creationId xmlns:a16="http://schemas.microsoft.com/office/drawing/2014/main" id="{00E289A5-7687-0DBC-956F-D7935014DAD9}"/>
                  </a:ext>
                </a:extLst>
              </p:cNvPr>
              <p:cNvPicPr>
                <a:picLocks noChangeAspect="1"/>
              </p:cNvPicPr>
              <p:nvPr/>
            </p:nvPicPr>
            <p:blipFill rotWithShape="1">
              <a:blip r:embed="rId26"/>
              <a:srcRect l="35942" t="81805" r="43868" b="-2666"/>
              <a:stretch/>
            </p:blipFill>
            <p:spPr>
              <a:xfrm>
                <a:off x="8323924" y="14859134"/>
                <a:ext cx="2787826" cy="1095262"/>
              </a:xfrm>
              <a:prstGeom prst="rect">
                <a:avLst/>
              </a:prstGeom>
            </p:spPr>
          </p:pic>
          <p:sp>
            <p:nvSpPr>
              <p:cNvPr id="96" name="TextBox 95">
                <a:extLst>
                  <a:ext uri="{FF2B5EF4-FFF2-40B4-BE49-F238E27FC236}">
                    <a16:creationId xmlns:a16="http://schemas.microsoft.com/office/drawing/2014/main" id="{799AFE6C-6A10-300F-7D6A-791BBF764481}"/>
                  </a:ext>
                </a:extLst>
              </p:cNvPr>
              <p:cNvSpPr txBox="1"/>
              <p:nvPr/>
            </p:nvSpPr>
            <p:spPr>
              <a:xfrm>
                <a:off x="20116694" y="15197023"/>
                <a:ext cx="3944314" cy="558614"/>
              </a:xfrm>
              <a:prstGeom prst="rect">
                <a:avLst/>
              </a:prstGeom>
              <a:noFill/>
              <a:ln w="6350" cap="flat" cmpd="sng" algn="ctr">
                <a:noFill/>
                <a:prstDash val="solid"/>
              </a:ln>
              <a:effectLst/>
            </p:spPr>
            <p:txBody>
              <a:bodyPr wrap="square"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669" rtl="0" eaLnBrk="1" fontAlgn="auto" latinLnBrk="0" hangingPunct="1">
                  <a:lnSpc>
                    <a:spcPct val="90000"/>
                  </a:lnSpc>
                  <a:spcBef>
                    <a:spcPts val="0"/>
                  </a:spcBef>
                  <a:spcAft>
                    <a:spcPts val="0"/>
                  </a:spcAft>
                  <a:buClr>
                    <a:srgbClr val="000000"/>
                  </a:buClr>
                  <a:buSzTx/>
                  <a:buFontTx/>
                  <a:buNone/>
                  <a:tabLst/>
                  <a:defRPr/>
                </a:pPr>
                <a:r>
                  <a:rPr lang="en-US" sz="1350" b="1">
                    <a:solidFill>
                      <a:srgbClr val="000000"/>
                    </a:solidFill>
                    <a:latin typeface="NVIDIA Sans" panose="020B0503020203020204" pitchFamily="34" charset="0"/>
                    <a:cs typeface="NVIDIA Sans" panose="020B0503020203020204" pitchFamily="34" charset="0"/>
                    <a:sym typeface="Arial"/>
                  </a:rPr>
                  <a:t>NVIDIA DGX Cloud</a:t>
                </a:r>
                <a:endParaRPr kumimoji="0" lang="en-US" sz="1350" b="1" i="0" u="none" strike="noStrike" kern="0" cap="none" spc="0" normalizeH="0" baseline="0" noProof="0">
                  <a:ln>
                    <a:noFill/>
                  </a:ln>
                  <a:solidFill>
                    <a:srgbClr val="000000"/>
                  </a:solidFill>
                  <a:effectLst/>
                  <a:uLnTx/>
                  <a:uFillTx/>
                  <a:latin typeface="NVIDIA Sans" panose="020B0503020203020204" pitchFamily="34" charset="0"/>
                  <a:ea typeface="+mn-ea"/>
                  <a:cs typeface="NVIDIA Sans" panose="020B0503020203020204" pitchFamily="34" charset="0"/>
                  <a:sym typeface="Arial"/>
                </a:endParaRPr>
              </a:p>
            </p:txBody>
          </p:sp>
          <p:pic>
            <p:nvPicPr>
              <p:cNvPr id="97" name="Picture 96" descr="Icon&#10;&#10;Description automatically generated">
                <a:extLst>
                  <a:ext uri="{FF2B5EF4-FFF2-40B4-BE49-F238E27FC236}">
                    <a16:creationId xmlns:a16="http://schemas.microsoft.com/office/drawing/2014/main" id="{DD9F1DDE-5329-FB73-5F41-4B4B8C357F57}"/>
                  </a:ext>
                </a:extLst>
              </p:cNvPr>
              <p:cNvPicPr>
                <a:picLocks noChangeAspect="1"/>
              </p:cNvPicPr>
              <p:nvPr/>
            </p:nvPicPr>
            <p:blipFill>
              <a:blip r:embed="rId22">
                <a:duotone>
                  <a:prstClr val="black"/>
                  <a:schemeClr val="accent4">
                    <a:tint val="45000"/>
                    <a:satMod val="400000"/>
                  </a:schemeClr>
                </a:duotone>
                <a:extLst>
                  <a:ext uri="{BEBA8EAE-BF5A-486C-A8C5-ECC9F3942E4B}">
                    <a14:imgProps xmlns:a14="http://schemas.microsoft.com/office/drawing/2010/main">
                      <a14:imgLayer r:embed="rId23">
                        <a14:imgEffect>
                          <a14:artisticGlowEdges/>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9176363" y="14731901"/>
                <a:ext cx="1339690" cy="1339690"/>
              </a:xfrm>
              <a:prstGeom prst="rect">
                <a:avLst/>
              </a:prstGeom>
            </p:spPr>
          </p:pic>
          <p:pic>
            <p:nvPicPr>
              <p:cNvPr id="98" name="Picture 2">
                <a:extLst>
                  <a:ext uri="{FF2B5EF4-FFF2-40B4-BE49-F238E27FC236}">
                    <a16:creationId xmlns:a16="http://schemas.microsoft.com/office/drawing/2014/main" id="{5B89D727-DED8-B1EE-17A2-7C8954E1C31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4392885" y="15243339"/>
                <a:ext cx="3518023" cy="43975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a:extLst>
                  <a:ext uri="{FF2B5EF4-FFF2-40B4-BE49-F238E27FC236}">
                    <a16:creationId xmlns:a16="http://schemas.microsoft.com/office/drawing/2014/main" id="{49D67BD8-A7DF-2D8F-D1E1-C93B971D330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8970878" y="14913872"/>
                <a:ext cx="2618196" cy="1096370"/>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4" descr="Lenovo Logo PNG Transparent &amp; SVG Vector - Freebie Supply">
                <a:extLst>
                  <a:ext uri="{FF2B5EF4-FFF2-40B4-BE49-F238E27FC236}">
                    <a16:creationId xmlns:a16="http://schemas.microsoft.com/office/drawing/2014/main" id="{0628C6FE-B921-D0F3-3E0D-E153ABD4F0D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2617032" y="15166604"/>
                <a:ext cx="1772721" cy="590906"/>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
              <a:extLst>
                <a:ext uri="{FF2B5EF4-FFF2-40B4-BE49-F238E27FC236}">
                  <a16:creationId xmlns:a16="http://schemas.microsoft.com/office/drawing/2014/main" id="{97DAC792-F527-3F65-908E-EFC3CCAA2A5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2799220" y="14460359"/>
              <a:ext cx="2238438" cy="11865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28619459"/>
      </p:ext>
    </p:extLst>
  </p:cSld>
  <p:clrMapOvr>
    <a:masterClrMapping/>
  </p:clrMapOvr>
  <mc:AlternateContent xmlns:mc="http://schemas.openxmlformats.org/markup-compatibility/2006" xmlns:p14="http://schemas.microsoft.com/office/powerpoint/2010/main">
    <mc:Choice Requires="p14">
      <p:transition p14:dur="10" advTm="283332"/>
    </mc:Choice>
    <mc:Fallback xmlns="">
      <p:transition advTm="283332"/>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980;g103e96a463b_1_8">
            <a:extLst>
              <a:ext uri="{FF2B5EF4-FFF2-40B4-BE49-F238E27FC236}">
                <a16:creationId xmlns:a16="http://schemas.microsoft.com/office/drawing/2014/main" id="{06EC0F43-52D9-4E03-9A74-442EB3B78ABB}"/>
              </a:ext>
            </a:extLst>
          </p:cNvPr>
          <p:cNvSpPr/>
          <p:nvPr/>
        </p:nvSpPr>
        <p:spPr>
          <a:xfrm>
            <a:off x="7503860" y="2683977"/>
            <a:ext cx="3063240" cy="6050518"/>
          </a:xfrm>
          <a:prstGeom prst="rect">
            <a:avLst/>
          </a:prstGeom>
          <a:solidFill>
            <a:srgbClr val="F2F2F2"/>
          </a:solidFill>
          <a:ln>
            <a:noFill/>
          </a:ln>
        </p:spPr>
        <p:txBody>
          <a:bodyPr spcFirstLastPara="1" wrap="square" lIns="45725" tIns="22850" rIns="45725" bIns="22850" anchor="ctr" anchorCtr="0">
            <a:no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800">
              <a:solidFill>
                <a:srgbClr val="FFFFFF"/>
              </a:solidFill>
              <a:latin typeface="Trebuchet MS"/>
              <a:ea typeface="Trebuchet MS"/>
              <a:cs typeface="Trebuchet MS"/>
              <a:sym typeface="Trebuchet MS"/>
            </a:endParaRPr>
          </a:p>
        </p:txBody>
      </p:sp>
      <p:sp>
        <p:nvSpPr>
          <p:cNvPr id="7" name="Pentagon 6">
            <a:extLst>
              <a:ext uri="{FF2B5EF4-FFF2-40B4-BE49-F238E27FC236}">
                <a16:creationId xmlns:a16="http://schemas.microsoft.com/office/drawing/2014/main" id="{216B634F-84D7-4610-8FB9-B9FEC096957E}"/>
              </a:ext>
            </a:extLst>
          </p:cNvPr>
          <p:cNvSpPr/>
          <p:nvPr/>
        </p:nvSpPr>
        <p:spPr>
          <a:xfrm>
            <a:off x="7746564" y="3729501"/>
            <a:ext cx="2577830" cy="2455076"/>
          </a:xfrm>
          <a:prstGeom prst="pentagon">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latin typeface="Trebuchet MS" panose="020B0603020202020204" pitchFamily="34" charset="0"/>
            </a:endParaRPr>
          </a:p>
        </p:txBody>
      </p:sp>
      <p:sp>
        <p:nvSpPr>
          <p:cNvPr id="11" name="Google Shape;980;g103e96a463b_1_8">
            <a:extLst>
              <a:ext uri="{FF2B5EF4-FFF2-40B4-BE49-F238E27FC236}">
                <a16:creationId xmlns:a16="http://schemas.microsoft.com/office/drawing/2014/main" id="{AEB16D77-7A18-4403-A903-F534886E7080}"/>
              </a:ext>
            </a:extLst>
          </p:cNvPr>
          <p:cNvSpPr/>
          <p:nvPr/>
        </p:nvSpPr>
        <p:spPr>
          <a:xfrm>
            <a:off x="1139807" y="2683977"/>
            <a:ext cx="3063240" cy="6050518"/>
          </a:xfrm>
          <a:prstGeom prst="rect">
            <a:avLst/>
          </a:prstGeom>
          <a:solidFill>
            <a:srgbClr val="F2F2F2"/>
          </a:solidFill>
          <a:ln>
            <a:noFill/>
          </a:ln>
        </p:spPr>
        <p:txBody>
          <a:bodyPr spcFirstLastPara="1" wrap="square" lIns="45725" tIns="22850" rIns="45725" bIns="22850" anchor="ctr" anchorCtr="0">
            <a:no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800">
              <a:solidFill>
                <a:srgbClr val="FFFFFF"/>
              </a:solidFill>
              <a:latin typeface="Trebuchet MS"/>
              <a:ea typeface="Trebuchet MS"/>
              <a:cs typeface="Trebuchet MS"/>
              <a:sym typeface="Trebuchet MS"/>
            </a:endParaRPr>
          </a:p>
        </p:txBody>
      </p:sp>
      <p:sp>
        <p:nvSpPr>
          <p:cNvPr id="14" name="Google Shape;980;g103e96a463b_1_8">
            <a:extLst>
              <a:ext uri="{FF2B5EF4-FFF2-40B4-BE49-F238E27FC236}">
                <a16:creationId xmlns:a16="http://schemas.microsoft.com/office/drawing/2014/main" id="{BCEF35A0-232C-4DED-A206-599706F474C3}"/>
              </a:ext>
            </a:extLst>
          </p:cNvPr>
          <p:cNvSpPr/>
          <p:nvPr/>
        </p:nvSpPr>
        <p:spPr>
          <a:xfrm>
            <a:off x="4321833" y="2683977"/>
            <a:ext cx="3063240" cy="6050518"/>
          </a:xfrm>
          <a:prstGeom prst="rect">
            <a:avLst/>
          </a:prstGeom>
          <a:solidFill>
            <a:srgbClr val="F2F2F2"/>
          </a:solidFill>
          <a:ln>
            <a:noFill/>
          </a:ln>
        </p:spPr>
        <p:txBody>
          <a:bodyPr spcFirstLastPara="1" wrap="square" lIns="45725" tIns="22850" rIns="45725" bIns="22850" anchor="ctr" anchorCtr="0">
            <a:no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800">
              <a:solidFill>
                <a:srgbClr val="FFFFFF"/>
              </a:solidFill>
              <a:latin typeface="Trebuchet MS"/>
              <a:ea typeface="Trebuchet MS"/>
              <a:cs typeface="Trebuchet MS"/>
              <a:sym typeface="Trebuchet MS"/>
            </a:endParaRPr>
          </a:p>
        </p:txBody>
      </p:sp>
      <p:sp>
        <p:nvSpPr>
          <p:cNvPr id="20" name="Google Shape;980;g103e96a463b_1_8">
            <a:extLst>
              <a:ext uri="{FF2B5EF4-FFF2-40B4-BE49-F238E27FC236}">
                <a16:creationId xmlns:a16="http://schemas.microsoft.com/office/drawing/2014/main" id="{02D6E840-6282-4A7C-BDB0-0B94F226E7D1}"/>
              </a:ext>
            </a:extLst>
          </p:cNvPr>
          <p:cNvSpPr/>
          <p:nvPr/>
        </p:nvSpPr>
        <p:spPr>
          <a:xfrm>
            <a:off x="10685886" y="2683977"/>
            <a:ext cx="3063240" cy="6050518"/>
          </a:xfrm>
          <a:prstGeom prst="rect">
            <a:avLst/>
          </a:prstGeom>
          <a:solidFill>
            <a:srgbClr val="F2F2F2"/>
          </a:solidFill>
          <a:ln>
            <a:noFill/>
          </a:ln>
        </p:spPr>
        <p:txBody>
          <a:bodyPr spcFirstLastPara="1" wrap="square" lIns="45725" tIns="22850" rIns="45725" bIns="22850" anchor="ctr" anchorCtr="0">
            <a:no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800">
              <a:solidFill>
                <a:srgbClr val="FFFFFF"/>
              </a:solidFill>
              <a:latin typeface="Trebuchet MS"/>
              <a:ea typeface="Trebuchet MS"/>
              <a:cs typeface="Trebuchet MS"/>
              <a:sym typeface="Trebuchet MS"/>
            </a:endParaRPr>
          </a:p>
        </p:txBody>
      </p:sp>
      <p:sp>
        <p:nvSpPr>
          <p:cNvPr id="23" name="Google Shape;980;g103e96a463b_1_8">
            <a:extLst>
              <a:ext uri="{FF2B5EF4-FFF2-40B4-BE49-F238E27FC236}">
                <a16:creationId xmlns:a16="http://schemas.microsoft.com/office/drawing/2014/main" id="{BF145094-C747-4EE1-8254-8F1711173F28}"/>
              </a:ext>
            </a:extLst>
          </p:cNvPr>
          <p:cNvSpPr/>
          <p:nvPr/>
        </p:nvSpPr>
        <p:spPr>
          <a:xfrm>
            <a:off x="13867913" y="2683977"/>
            <a:ext cx="3063240" cy="6050518"/>
          </a:xfrm>
          <a:prstGeom prst="rect">
            <a:avLst/>
          </a:prstGeom>
          <a:solidFill>
            <a:srgbClr val="F2F2F2"/>
          </a:solidFill>
          <a:ln>
            <a:noFill/>
          </a:ln>
        </p:spPr>
        <p:txBody>
          <a:bodyPr spcFirstLastPara="1" wrap="square" lIns="45725" tIns="22850" rIns="45725" bIns="22850" anchor="ctr" anchorCtr="0">
            <a:no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endParaRPr lang="en-US" sz="800">
              <a:solidFill>
                <a:srgbClr val="FFFFFF"/>
              </a:solidFill>
              <a:latin typeface="Trebuchet MS"/>
              <a:ea typeface="Trebuchet MS"/>
              <a:cs typeface="Trebuchet MS"/>
              <a:sym typeface="Trebuchet MS"/>
            </a:endParaRPr>
          </a:p>
        </p:txBody>
      </p:sp>
      <p:sp>
        <p:nvSpPr>
          <p:cNvPr id="2" name="Title 1">
            <a:extLst>
              <a:ext uri="{FF2B5EF4-FFF2-40B4-BE49-F238E27FC236}">
                <a16:creationId xmlns:a16="http://schemas.microsoft.com/office/drawing/2014/main" id="{46DBC362-512B-4193-96DE-55BD6265EBD1}"/>
              </a:ext>
            </a:extLst>
          </p:cNvPr>
          <p:cNvSpPr>
            <a:spLocks noGrp="1"/>
          </p:cNvSpPr>
          <p:nvPr>
            <p:ph type="title"/>
          </p:nvPr>
        </p:nvSpPr>
        <p:spPr/>
        <p:txBody>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6000">
                <a:solidFill>
                  <a:schemeClr val="bg1"/>
                </a:solidFill>
                <a:latin typeface="Trebuchet MS"/>
                <a:ea typeface="+mj-ea"/>
                <a:cs typeface="+mj-cs"/>
              </a:rPr>
              <a:t>MODEL TRAINING and DEPLOYMENT</a:t>
            </a:r>
            <a:endParaRPr lang="en-US" sz="6000">
              <a:solidFill>
                <a:schemeClr val="bg1"/>
              </a:solidFill>
              <a:latin typeface="Trebuchet MS" panose="020B0603020202020204" pitchFamily="34" charset="0"/>
              <a:ea typeface="+mj-ea"/>
              <a:cs typeface="+mj-cs"/>
            </a:endParaRPr>
          </a:p>
        </p:txBody>
      </p:sp>
      <p:sp>
        <p:nvSpPr>
          <p:cNvPr id="3" name="Text Placeholder 2">
            <a:extLst>
              <a:ext uri="{FF2B5EF4-FFF2-40B4-BE49-F238E27FC236}">
                <a16:creationId xmlns:a16="http://schemas.microsoft.com/office/drawing/2014/main" id="{A71D7C58-5F8A-43EC-A333-DC26AE028758}"/>
              </a:ext>
            </a:extLst>
          </p:cNvPr>
          <p:cNvSpPr>
            <a:spLocks noGrp="1"/>
          </p:cNvSpPr>
          <p:nvPr>
            <p:ph type="body" sz="quarter" idx="10"/>
          </p:nvPr>
        </p:nvSpPr>
        <p:spPr/>
        <p:txBody>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2400" err="1">
                <a:solidFill>
                  <a:srgbClr val="76B900"/>
                </a:solidFill>
              </a:rPr>
              <a:t>NeMo</a:t>
            </a:r>
            <a:r>
              <a:rPr lang="en-US" sz="2400">
                <a:solidFill>
                  <a:srgbClr val="76B900"/>
                </a:solidFill>
              </a:rPr>
              <a:t> gives organizations an easy, cost-effective, and fast way to adopt generative AI</a:t>
            </a:r>
            <a:endParaRPr lang="fr-FR">
              <a:solidFill>
                <a:srgbClr val="76B900"/>
              </a:solidFill>
            </a:endParaRPr>
          </a:p>
        </p:txBody>
      </p:sp>
      <p:sp>
        <p:nvSpPr>
          <p:cNvPr id="5" name="Pentagon 4">
            <a:extLst>
              <a:ext uri="{FF2B5EF4-FFF2-40B4-BE49-F238E27FC236}">
                <a16:creationId xmlns:a16="http://schemas.microsoft.com/office/drawing/2014/main" id="{1E08147A-5B88-4768-B001-BB666513501A}"/>
              </a:ext>
            </a:extLst>
          </p:cNvPr>
          <p:cNvSpPr/>
          <p:nvPr/>
        </p:nvSpPr>
        <p:spPr>
          <a:xfrm>
            <a:off x="1385480" y="3729501"/>
            <a:ext cx="2577830" cy="2455076"/>
          </a:xfrm>
          <a:prstGeom prst="pentagon">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latin typeface="Trebuchet MS" panose="020B0603020202020204" pitchFamily="34" charset="0"/>
            </a:endParaRPr>
          </a:p>
        </p:txBody>
      </p:sp>
      <p:sp>
        <p:nvSpPr>
          <p:cNvPr id="6" name="Pentagon 5">
            <a:extLst>
              <a:ext uri="{FF2B5EF4-FFF2-40B4-BE49-F238E27FC236}">
                <a16:creationId xmlns:a16="http://schemas.microsoft.com/office/drawing/2014/main" id="{C2E2C599-7308-4483-A2C6-D2392CD28BD4}"/>
              </a:ext>
            </a:extLst>
          </p:cNvPr>
          <p:cNvSpPr/>
          <p:nvPr/>
        </p:nvSpPr>
        <p:spPr>
          <a:xfrm>
            <a:off x="4566022" y="3729501"/>
            <a:ext cx="2577830" cy="2455076"/>
          </a:xfrm>
          <a:prstGeom prst="pentagon">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latin typeface="Trebuchet MS" panose="020B0603020202020204" pitchFamily="34" charset="0"/>
            </a:endParaRPr>
          </a:p>
        </p:txBody>
      </p:sp>
      <p:sp>
        <p:nvSpPr>
          <p:cNvPr id="8" name="Pentagon 7">
            <a:extLst>
              <a:ext uri="{FF2B5EF4-FFF2-40B4-BE49-F238E27FC236}">
                <a16:creationId xmlns:a16="http://schemas.microsoft.com/office/drawing/2014/main" id="{66C77F73-DC4D-4AA9-A6B6-1C473FE6049C}"/>
              </a:ext>
            </a:extLst>
          </p:cNvPr>
          <p:cNvSpPr/>
          <p:nvPr/>
        </p:nvSpPr>
        <p:spPr>
          <a:xfrm>
            <a:off x="10927106" y="3729501"/>
            <a:ext cx="2577830" cy="2455076"/>
          </a:xfrm>
          <a:prstGeom prst="pentagon">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latin typeface="Trebuchet MS" panose="020B0603020202020204" pitchFamily="34" charset="0"/>
            </a:endParaRPr>
          </a:p>
        </p:txBody>
      </p:sp>
      <p:sp>
        <p:nvSpPr>
          <p:cNvPr id="9" name="Pentagon 8">
            <a:extLst>
              <a:ext uri="{FF2B5EF4-FFF2-40B4-BE49-F238E27FC236}">
                <a16:creationId xmlns:a16="http://schemas.microsoft.com/office/drawing/2014/main" id="{31749C1E-32A8-4905-985B-9D2BFF2F9A4C}"/>
              </a:ext>
            </a:extLst>
          </p:cNvPr>
          <p:cNvSpPr/>
          <p:nvPr/>
        </p:nvSpPr>
        <p:spPr>
          <a:xfrm>
            <a:off x="14107649" y="3729501"/>
            <a:ext cx="2577830" cy="2455076"/>
          </a:xfrm>
          <a:prstGeom prst="pentagon">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a:latin typeface="Trebuchet MS" panose="020B0603020202020204" pitchFamily="34" charset="0"/>
            </a:endParaRPr>
          </a:p>
        </p:txBody>
      </p:sp>
      <p:sp>
        <p:nvSpPr>
          <p:cNvPr id="12" name="Google Shape;981;g103e96a463b_1_8">
            <a:extLst>
              <a:ext uri="{FF2B5EF4-FFF2-40B4-BE49-F238E27FC236}">
                <a16:creationId xmlns:a16="http://schemas.microsoft.com/office/drawing/2014/main" id="{B13EC4F0-ABFB-4212-A959-305C70AD0E44}"/>
              </a:ext>
            </a:extLst>
          </p:cNvPr>
          <p:cNvSpPr txBox="1"/>
          <p:nvPr/>
        </p:nvSpPr>
        <p:spPr>
          <a:xfrm>
            <a:off x="1139807" y="2496425"/>
            <a:ext cx="3063240" cy="914400"/>
          </a:xfrm>
          <a:prstGeom prst="rect">
            <a:avLst/>
          </a:prstGeom>
          <a:solidFill>
            <a:schemeClr val="accent4"/>
          </a:solidFill>
          <a:ln>
            <a:noFill/>
          </a:ln>
        </p:spPr>
        <p:txBody>
          <a:bodyPr spcFirstLastPara="1" wrap="square" lIns="45725" tIns="22850" rIns="45725" bIns="22850" anchor="ctr" anchorCtr="0">
            <a:no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r>
              <a:rPr lang="en-US" sz="2000">
                <a:ea typeface="Trebuchet MS"/>
                <a:cs typeface="Trebuchet MS"/>
                <a:sym typeface="Trebuchet MS"/>
              </a:rPr>
              <a:t>End-to-End Pipeline</a:t>
            </a:r>
            <a:endParaRPr lang="en-US" sz="700"/>
          </a:p>
        </p:txBody>
      </p:sp>
      <p:sp>
        <p:nvSpPr>
          <p:cNvPr id="15" name="Google Shape;981;g103e96a463b_1_8">
            <a:extLst>
              <a:ext uri="{FF2B5EF4-FFF2-40B4-BE49-F238E27FC236}">
                <a16:creationId xmlns:a16="http://schemas.microsoft.com/office/drawing/2014/main" id="{1A473430-4EE7-45E0-8FBD-D3A128349220}"/>
              </a:ext>
            </a:extLst>
          </p:cNvPr>
          <p:cNvSpPr txBox="1"/>
          <p:nvPr/>
        </p:nvSpPr>
        <p:spPr>
          <a:xfrm>
            <a:off x="4321833" y="2496425"/>
            <a:ext cx="3063240" cy="914400"/>
          </a:xfrm>
          <a:prstGeom prst="rect">
            <a:avLst/>
          </a:prstGeom>
          <a:solidFill>
            <a:schemeClr val="accent4"/>
          </a:solidFill>
          <a:ln>
            <a:noFill/>
          </a:ln>
        </p:spPr>
        <p:txBody>
          <a:bodyPr spcFirstLastPara="1" wrap="square" lIns="45725" tIns="22850" rIns="45725" bIns="22850" anchor="ctr" anchorCtr="0">
            <a:no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r>
              <a:rPr lang="en-US" sz="2000"/>
              <a:t>Accelerated Performance</a:t>
            </a:r>
          </a:p>
        </p:txBody>
      </p:sp>
      <p:sp>
        <p:nvSpPr>
          <p:cNvPr id="18" name="Google Shape;981;g103e96a463b_1_8">
            <a:extLst>
              <a:ext uri="{FF2B5EF4-FFF2-40B4-BE49-F238E27FC236}">
                <a16:creationId xmlns:a16="http://schemas.microsoft.com/office/drawing/2014/main" id="{FA501745-5E9C-440A-9CD0-3CEFFFEF8253}"/>
              </a:ext>
            </a:extLst>
          </p:cNvPr>
          <p:cNvSpPr txBox="1"/>
          <p:nvPr/>
        </p:nvSpPr>
        <p:spPr>
          <a:xfrm>
            <a:off x="7503860" y="2496425"/>
            <a:ext cx="3063240" cy="914400"/>
          </a:xfrm>
          <a:prstGeom prst="rect">
            <a:avLst/>
          </a:prstGeom>
          <a:solidFill>
            <a:schemeClr val="accent4"/>
          </a:solidFill>
          <a:ln>
            <a:noFill/>
          </a:ln>
        </p:spPr>
        <p:txBody>
          <a:bodyPr spcFirstLastPara="1" wrap="square" lIns="45725" tIns="22850" rIns="45725" bIns="22850" anchor="ctr" anchorCtr="0">
            <a:no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r>
              <a:rPr lang="en-US" sz="2000"/>
              <a:t>Production Ready</a:t>
            </a:r>
          </a:p>
        </p:txBody>
      </p:sp>
      <p:sp>
        <p:nvSpPr>
          <p:cNvPr id="21" name="Google Shape;981;g103e96a463b_1_8">
            <a:extLst>
              <a:ext uri="{FF2B5EF4-FFF2-40B4-BE49-F238E27FC236}">
                <a16:creationId xmlns:a16="http://schemas.microsoft.com/office/drawing/2014/main" id="{D0A428CA-5DBE-4D0D-834F-48DDC3A5A8A2}"/>
              </a:ext>
            </a:extLst>
          </p:cNvPr>
          <p:cNvSpPr txBox="1"/>
          <p:nvPr/>
        </p:nvSpPr>
        <p:spPr>
          <a:xfrm>
            <a:off x="10685886" y="2496425"/>
            <a:ext cx="3063240" cy="914400"/>
          </a:xfrm>
          <a:prstGeom prst="rect">
            <a:avLst/>
          </a:prstGeom>
          <a:solidFill>
            <a:schemeClr val="accent4"/>
          </a:solidFill>
          <a:ln>
            <a:noFill/>
          </a:ln>
        </p:spPr>
        <p:txBody>
          <a:bodyPr spcFirstLastPara="1" wrap="square" lIns="45725" tIns="22850" rIns="45725" bIns="22850" anchor="ctr" anchorCtr="0">
            <a:no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r>
              <a:rPr lang="en-US" sz="2000">
                <a:sym typeface="Trebuchet MS"/>
              </a:rPr>
              <a:t>Run Anywhere</a:t>
            </a:r>
            <a:endParaRPr lang="en-US" sz="700"/>
          </a:p>
        </p:txBody>
      </p:sp>
      <p:sp>
        <p:nvSpPr>
          <p:cNvPr id="24" name="Google Shape;981;g103e96a463b_1_8">
            <a:extLst>
              <a:ext uri="{FF2B5EF4-FFF2-40B4-BE49-F238E27FC236}">
                <a16:creationId xmlns:a16="http://schemas.microsoft.com/office/drawing/2014/main" id="{CD010A89-68B9-4026-9880-C4DFBFC7DC43}"/>
              </a:ext>
            </a:extLst>
          </p:cNvPr>
          <p:cNvSpPr txBox="1"/>
          <p:nvPr/>
        </p:nvSpPr>
        <p:spPr>
          <a:xfrm>
            <a:off x="13867913" y="2496425"/>
            <a:ext cx="3063240" cy="914400"/>
          </a:xfrm>
          <a:prstGeom prst="rect">
            <a:avLst/>
          </a:prstGeom>
          <a:solidFill>
            <a:schemeClr val="accent4"/>
          </a:solidFill>
          <a:ln>
            <a:noFill/>
          </a:ln>
        </p:spPr>
        <p:txBody>
          <a:bodyPr spcFirstLastPara="1" wrap="square" lIns="45725" tIns="22850" rIns="45725" bIns="22850" anchor="ctr" anchorCtr="0">
            <a:no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r>
              <a:rPr lang="en-US" sz="2000">
                <a:sym typeface="Trebuchet MS"/>
              </a:rPr>
              <a:t>Increased ROI</a:t>
            </a:r>
            <a:endParaRPr lang="en-US" sz="2000"/>
          </a:p>
        </p:txBody>
      </p:sp>
      <p:sp>
        <p:nvSpPr>
          <p:cNvPr id="59" name="TextBox 58">
            <a:extLst>
              <a:ext uri="{FF2B5EF4-FFF2-40B4-BE49-F238E27FC236}">
                <a16:creationId xmlns:a16="http://schemas.microsoft.com/office/drawing/2014/main" id="{1979CCD1-9E34-438A-ABFA-9E3EB32500C9}"/>
              </a:ext>
            </a:extLst>
          </p:cNvPr>
          <p:cNvSpPr txBox="1"/>
          <p:nvPr/>
        </p:nvSpPr>
        <p:spPr>
          <a:xfrm>
            <a:off x="1206116" y="6723018"/>
            <a:ext cx="2945746" cy="1477328"/>
          </a:xfrm>
          <a:prstGeom prst="rect">
            <a:avLst/>
          </a:prstGeom>
          <a:noFill/>
          <a:ln>
            <a:noFill/>
          </a:ln>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
                <a:srgbClr val="000000"/>
              </a:buClr>
              <a:buSzTx/>
              <a:buFontTx/>
              <a:buNone/>
              <a:tabLst/>
              <a:defRPr/>
            </a:pPr>
            <a:r>
              <a:rPr lang="en-US" sz="1800" kern="0">
                <a:solidFill>
                  <a:schemeClr val="bg1"/>
                </a:solidFill>
                <a:cs typeface="NVIDIA Sans" panose="020B0503020203020204" pitchFamily="34" charset="0"/>
                <a:sym typeface="Arial"/>
              </a:rPr>
              <a:t>Complete solution across the LLM pipeline - data processing, training, and inference of generative AI models.</a:t>
            </a:r>
          </a:p>
        </p:txBody>
      </p:sp>
      <p:sp>
        <p:nvSpPr>
          <p:cNvPr id="60" name="TextBox 59">
            <a:extLst>
              <a:ext uri="{FF2B5EF4-FFF2-40B4-BE49-F238E27FC236}">
                <a16:creationId xmlns:a16="http://schemas.microsoft.com/office/drawing/2014/main" id="{D1414DC6-8A1B-418E-91B1-20057CCB8F61}"/>
              </a:ext>
            </a:extLst>
          </p:cNvPr>
          <p:cNvSpPr txBox="1"/>
          <p:nvPr/>
        </p:nvSpPr>
        <p:spPr>
          <a:xfrm>
            <a:off x="4394565" y="6723018"/>
            <a:ext cx="2990507" cy="1200329"/>
          </a:xfrm>
          <a:prstGeom prst="rect">
            <a:avLst/>
          </a:prstGeom>
          <a:noFill/>
          <a:ln>
            <a:noFill/>
          </a:ln>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
                <a:srgbClr val="000000"/>
              </a:buClr>
              <a:buSzTx/>
              <a:buFontTx/>
              <a:buNone/>
              <a:tabLst/>
              <a:defRPr/>
            </a:pPr>
            <a:r>
              <a:rPr lang="en-US" sz="1800" kern="0">
                <a:solidFill>
                  <a:schemeClr val="bg1"/>
                </a:solidFill>
                <a:cs typeface="NVIDIA Sans" panose="020B0503020203020204" pitchFamily="34" charset="0"/>
                <a:sym typeface="Arial"/>
              </a:rPr>
              <a:t>Multi-node and multi-GPU training and inference maximize throughput and minimize LLM training time.</a:t>
            </a:r>
          </a:p>
        </p:txBody>
      </p:sp>
      <p:sp>
        <p:nvSpPr>
          <p:cNvPr id="61" name="TextBox 60">
            <a:extLst>
              <a:ext uri="{FF2B5EF4-FFF2-40B4-BE49-F238E27FC236}">
                <a16:creationId xmlns:a16="http://schemas.microsoft.com/office/drawing/2014/main" id="{1DA03327-D68C-44D3-A6A3-4B1CE1283F42}"/>
              </a:ext>
            </a:extLst>
          </p:cNvPr>
          <p:cNvSpPr txBox="1"/>
          <p:nvPr/>
        </p:nvSpPr>
        <p:spPr>
          <a:xfrm>
            <a:off x="7746564" y="6723018"/>
            <a:ext cx="2577830" cy="1477328"/>
          </a:xfrm>
          <a:prstGeom prst="rect">
            <a:avLst/>
          </a:prstGeom>
          <a:noFill/>
          <a:ln>
            <a:noFill/>
          </a:ln>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
                <a:srgbClr val="000000"/>
              </a:buClr>
              <a:buSzTx/>
              <a:buFontTx/>
              <a:buNone/>
              <a:tabLst/>
              <a:defRPr/>
            </a:pPr>
            <a:r>
              <a:rPr lang="en-US" sz="1800" kern="0">
                <a:solidFill>
                  <a:schemeClr val="bg1"/>
                </a:solidFill>
                <a:cs typeface="NVIDIA Sans" panose="020B0503020203020204" pitchFamily="34" charset="0"/>
                <a:sym typeface="Arial"/>
              </a:rPr>
              <a:t>Secure, optimized, full-stack for production deployments with support, security, and API stability.</a:t>
            </a:r>
          </a:p>
        </p:txBody>
      </p:sp>
      <p:sp>
        <p:nvSpPr>
          <p:cNvPr id="64" name="TextBox 63">
            <a:extLst>
              <a:ext uri="{FF2B5EF4-FFF2-40B4-BE49-F238E27FC236}">
                <a16:creationId xmlns:a16="http://schemas.microsoft.com/office/drawing/2014/main" id="{83DBBD0A-E3D6-4F4F-B147-E018B2B1857C}"/>
              </a:ext>
            </a:extLst>
          </p:cNvPr>
          <p:cNvSpPr txBox="1"/>
          <p:nvPr/>
        </p:nvSpPr>
        <p:spPr>
          <a:xfrm>
            <a:off x="14000542" y="6723018"/>
            <a:ext cx="2792044" cy="1200329"/>
          </a:xfrm>
          <a:prstGeom prst="rect">
            <a:avLst/>
          </a:prstGeom>
          <a:noFill/>
          <a:ln>
            <a:noFill/>
          </a:ln>
        </p:spPr>
        <p:txBody>
          <a:bodyPr wrap="square" rtlCol="0">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
                <a:srgbClr val="000000"/>
              </a:buClr>
              <a:buSzTx/>
              <a:buFontTx/>
              <a:buNone/>
              <a:tabLst/>
              <a:defRPr/>
            </a:pPr>
            <a:r>
              <a:rPr lang="en-US" sz="1800" kern="0">
                <a:solidFill>
                  <a:schemeClr val="bg1"/>
                </a:solidFill>
                <a:cs typeface="NVIDIA Sans" panose="020B0503020203020204" pitchFamily="34" charset="0"/>
                <a:sym typeface="Arial"/>
              </a:rPr>
              <a:t>Quickly train, customize, and deploy LLMs at scale, reducing time to solution and increasing ROI.</a:t>
            </a:r>
          </a:p>
        </p:txBody>
      </p:sp>
      <p:sp>
        <p:nvSpPr>
          <p:cNvPr id="22" name="TextBox 21">
            <a:extLst>
              <a:ext uri="{FF2B5EF4-FFF2-40B4-BE49-F238E27FC236}">
                <a16:creationId xmlns:a16="http://schemas.microsoft.com/office/drawing/2014/main" id="{B183D752-37C7-576C-C3FA-D4B1B5B0F5B6}"/>
              </a:ext>
            </a:extLst>
          </p:cNvPr>
          <p:cNvSpPr txBox="1"/>
          <p:nvPr/>
        </p:nvSpPr>
        <p:spPr>
          <a:xfrm>
            <a:off x="10946582" y="6723018"/>
            <a:ext cx="2577830" cy="1154162"/>
          </a:xfrm>
          <a:prstGeom prst="rect">
            <a:avLst/>
          </a:prstGeom>
          <a:noFill/>
          <a:ln>
            <a:noFill/>
          </a:ln>
        </p:spPr>
        <p:txBody>
          <a:bodyPr wrap="square" lIns="45720" tIns="22860" rIns="45720" bIns="22860" rtlCol="0" anchor="t">
            <a:spAutoFit/>
          </a:bodyP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marL="0" marR="0" lvl="0" indent="0" algn="ctr" defTabSz="1371551" rtl="0" eaLnBrk="1" fontAlgn="auto" latinLnBrk="0" hangingPunct="1">
              <a:lnSpc>
                <a:spcPct val="100000"/>
              </a:lnSpc>
              <a:spcBef>
                <a:spcPts val="0"/>
              </a:spcBef>
              <a:spcAft>
                <a:spcPts val="0"/>
              </a:spcAft>
              <a:buClr>
                <a:srgbClr val="000000"/>
              </a:buClr>
              <a:buSzTx/>
              <a:buFontTx/>
              <a:buNone/>
              <a:tabLst/>
              <a:defRPr/>
            </a:pPr>
            <a:r>
              <a:rPr lang="en-US" sz="1800" kern="0">
                <a:solidFill>
                  <a:schemeClr val="bg1"/>
                </a:solidFill>
                <a:cs typeface="NVIDIA Sans"/>
                <a:sym typeface="Arial"/>
              </a:rPr>
              <a:t>Train and deploy generative AI anywhere – all major clouds, data center, or at the edge.</a:t>
            </a:r>
          </a:p>
        </p:txBody>
      </p:sp>
      <p:grpSp>
        <p:nvGrpSpPr>
          <p:cNvPr id="113" name="Group 112">
            <a:extLst>
              <a:ext uri="{FF2B5EF4-FFF2-40B4-BE49-F238E27FC236}">
                <a16:creationId xmlns:a16="http://schemas.microsoft.com/office/drawing/2014/main" id="{F3130E81-124D-D14D-3262-9E928DBC4728}"/>
              </a:ext>
            </a:extLst>
          </p:cNvPr>
          <p:cNvGrpSpPr/>
          <p:nvPr/>
        </p:nvGrpSpPr>
        <p:grpSpPr>
          <a:xfrm>
            <a:off x="1583602" y="3959578"/>
            <a:ext cx="2244143" cy="2244143"/>
            <a:chOff x="3778598" y="8603186"/>
            <a:chExt cx="3367628" cy="3367628"/>
          </a:xfrm>
        </p:grpSpPr>
        <p:pic>
          <p:nvPicPr>
            <p:cNvPr id="4" name="Picture 3">
              <a:extLst>
                <a:ext uri="{FF2B5EF4-FFF2-40B4-BE49-F238E27FC236}">
                  <a16:creationId xmlns:a16="http://schemas.microsoft.com/office/drawing/2014/main" id="{0F765AB8-6E09-802D-03F0-BB0E21780D18}"/>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3778598" y="8603186"/>
              <a:ext cx="3367628" cy="3367628"/>
            </a:xfrm>
            <a:prstGeom prst="rect">
              <a:avLst/>
            </a:prstGeom>
          </p:spPr>
        </p:pic>
        <p:grpSp>
          <p:nvGrpSpPr>
            <p:cNvPr id="31" name="Group 30">
              <a:extLst>
                <a:ext uri="{FF2B5EF4-FFF2-40B4-BE49-F238E27FC236}">
                  <a16:creationId xmlns:a16="http://schemas.microsoft.com/office/drawing/2014/main" id="{7F4281C4-E6A7-76DA-0381-7303A2083E49}"/>
                </a:ext>
              </a:extLst>
            </p:cNvPr>
            <p:cNvGrpSpPr/>
            <p:nvPr/>
          </p:nvGrpSpPr>
          <p:grpSpPr>
            <a:xfrm>
              <a:off x="4260663" y="9118669"/>
              <a:ext cx="805111" cy="805111"/>
              <a:chOff x="4260663" y="9138989"/>
              <a:chExt cx="805111" cy="805111"/>
            </a:xfrm>
          </p:grpSpPr>
          <p:sp>
            <p:nvSpPr>
              <p:cNvPr id="29" name="Oval 28">
                <a:extLst>
                  <a:ext uri="{FF2B5EF4-FFF2-40B4-BE49-F238E27FC236}">
                    <a16:creationId xmlns:a16="http://schemas.microsoft.com/office/drawing/2014/main" id="{3E13D313-4A4B-B0B1-52A0-DEA0B3686F90}"/>
                  </a:ext>
                </a:extLst>
              </p:cNvPr>
              <p:cNvSpPr/>
              <p:nvPr/>
            </p:nvSpPr>
            <p:spPr>
              <a:xfrm>
                <a:off x="4260663" y="9138989"/>
                <a:ext cx="805111" cy="805111"/>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endParaRPr>
              </a:p>
            </p:txBody>
          </p:sp>
          <p:pic>
            <p:nvPicPr>
              <p:cNvPr id="30" name="Graphic 29" descr="Checkmark with solid fill">
                <a:extLst>
                  <a:ext uri="{FF2B5EF4-FFF2-40B4-BE49-F238E27FC236}">
                    <a16:creationId xmlns:a16="http://schemas.microsoft.com/office/drawing/2014/main" id="{FD524BD7-620A-896D-F4E3-C0E77F8E34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2601" y="9236397"/>
                <a:ext cx="587642" cy="587642"/>
              </a:xfrm>
              <a:prstGeom prst="rect">
                <a:avLst/>
              </a:prstGeom>
            </p:spPr>
          </p:pic>
        </p:grpSp>
        <p:grpSp>
          <p:nvGrpSpPr>
            <p:cNvPr id="32" name="Group 31">
              <a:extLst>
                <a:ext uri="{FF2B5EF4-FFF2-40B4-BE49-F238E27FC236}">
                  <a16:creationId xmlns:a16="http://schemas.microsoft.com/office/drawing/2014/main" id="{F1524B3E-21E2-452E-88BA-9DC146C208A0}"/>
                </a:ext>
              </a:extLst>
            </p:cNvPr>
            <p:cNvGrpSpPr/>
            <p:nvPr/>
          </p:nvGrpSpPr>
          <p:grpSpPr>
            <a:xfrm>
              <a:off x="5059856" y="9874708"/>
              <a:ext cx="805111" cy="805111"/>
              <a:chOff x="4260663" y="9138989"/>
              <a:chExt cx="805111" cy="805111"/>
            </a:xfrm>
          </p:grpSpPr>
          <p:sp>
            <p:nvSpPr>
              <p:cNvPr id="33" name="Oval 32">
                <a:extLst>
                  <a:ext uri="{FF2B5EF4-FFF2-40B4-BE49-F238E27FC236}">
                    <a16:creationId xmlns:a16="http://schemas.microsoft.com/office/drawing/2014/main" id="{456EBE3D-0CCD-96C1-EF01-BEEB406E37B6}"/>
                  </a:ext>
                </a:extLst>
              </p:cNvPr>
              <p:cNvSpPr/>
              <p:nvPr/>
            </p:nvSpPr>
            <p:spPr>
              <a:xfrm>
                <a:off x="4260663" y="9138989"/>
                <a:ext cx="805111" cy="805111"/>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endParaRPr>
              </a:p>
            </p:txBody>
          </p:sp>
          <p:pic>
            <p:nvPicPr>
              <p:cNvPr id="34" name="Graphic 33" descr="Checkmark with solid fill">
                <a:extLst>
                  <a:ext uri="{FF2B5EF4-FFF2-40B4-BE49-F238E27FC236}">
                    <a16:creationId xmlns:a16="http://schemas.microsoft.com/office/drawing/2014/main" id="{0C7E35DA-CE0F-650D-DFBE-008756F993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2601" y="9236397"/>
                <a:ext cx="587642" cy="587642"/>
              </a:xfrm>
              <a:prstGeom prst="rect">
                <a:avLst/>
              </a:prstGeom>
            </p:spPr>
          </p:pic>
        </p:grpSp>
        <p:grpSp>
          <p:nvGrpSpPr>
            <p:cNvPr id="35" name="Group 34">
              <a:extLst>
                <a:ext uri="{FF2B5EF4-FFF2-40B4-BE49-F238E27FC236}">
                  <a16:creationId xmlns:a16="http://schemas.microsoft.com/office/drawing/2014/main" id="{0B516520-A5FB-45F4-228C-0D97660F81C3}"/>
                </a:ext>
              </a:extLst>
            </p:cNvPr>
            <p:cNvGrpSpPr/>
            <p:nvPr/>
          </p:nvGrpSpPr>
          <p:grpSpPr>
            <a:xfrm>
              <a:off x="5815583" y="10652367"/>
              <a:ext cx="805111" cy="805111"/>
              <a:chOff x="4260663" y="9138989"/>
              <a:chExt cx="805111" cy="805111"/>
            </a:xfrm>
          </p:grpSpPr>
          <p:sp>
            <p:nvSpPr>
              <p:cNvPr id="36" name="Oval 35">
                <a:extLst>
                  <a:ext uri="{FF2B5EF4-FFF2-40B4-BE49-F238E27FC236}">
                    <a16:creationId xmlns:a16="http://schemas.microsoft.com/office/drawing/2014/main" id="{9BE9004B-98EF-7661-CBFE-B430FC20D0E5}"/>
                  </a:ext>
                </a:extLst>
              </p:cNvPr>
              <p:cNvSpPr/>
              <p:nvPr/>
            </p:nvSpPr>
            <p:spPr>
              <a:xfrm>
                <a:off x="4260663" y="9138989"/>
                <a:ext cx="805111" cy="805111"/>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endParaRPr>
              </a:p>
            </p:txBody>
          </p:sp>
          <p:pic>
            <p:nvPicPr>
              <p:cNvPr id="37" name="Graphic 36" descr="Checkmark with solid fill">
                <a:extLst>
                  <a:ext uri="{FF2B5EF4-FFF2-40B4-BE49-F238E27FC236}">
                    <a16:creationId xmlns:a16="http://schemas.microsoft.com/office/drawing/2014/main" id="{4D3FD317-CC91-FE9A-A5D1-735A7F6D5F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72601" y="9236397"/>
                <a:ext cx="587642" cy="587642"/>
              </a:xfrm>
              <a:prstGeom prst="rect">
                <a:avLst/>
              </a:prstGeom>
            </p:spPr>
          </p:pic>
        </p:grpSp>
      </p:grpSp>
      <p:grpSp>
        <p:nvGrpSpPr>
          <p:cNvPr id="117" name="Group 116">
            <a:extLst>
              <a:ext uri="{FF2B5EF4-FFF2-40B4-BE49-F238E27FC236}">
                <a16:creationId xmlns:a16="http://schemas.microsoft.com/office/drawing/2014/main" id="{695A8A36-B88D-23B4-34C7-1CB1787ECAFD}"/>
              </a:ext>
            </a:extLst>
          </p:cNvPr>
          <p:cNvGrpSpPr/>
          <p:nvPr/>
        </p:nvGrpSpPr>
        <p:grpSpPr>
          <a:xfrm>
            <a:off x="11354190" y="3679227"/>
            <a:ext cx="1612331" cy="1612330"/>
            <a:chOff x="22995063" y="7688148"/>
            <a:chExt cx="2733267" cy="2733266"/>
          </a:xfrm>
        </p:grpSpPr>
        <p:sp>
          <p:nvSpPr>
            <p:cNvPr id="58" name="Oval 57">
              <a:extLst>
                <a:ext uri="{FF2B5EF4-FFF2-40B4-BE49-F238E27FC236}">
                  <a16:creationId xmlns:a16="http://schemas.microsoft.com/office/drawing/2014/main" id="{4046BBC5-17B7-63A8-2420-A474C4000C79}"/>
                </a:ext>
              </a:extLst>
            </p:cNvPr>
            <p:cNvSpPr/>
            <p:nvPr/>
          </p:nvSpPr>
          <p:spPr>
            <a:xfrm>
              <a:off x="24079789" y="8379619"/>
              <a:ext cx="1254862" cy="123720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62" name="Oval 61">
              <a:extLst>
                <a:ext uri="{FF2B5EF4-FFF2-40B4-BE49-F238E27FC236}">
                  <a16:creationId xmlns:a16="http://schemas.microsoft.com/office/drawing/2014/main" id="{5E29FC07-2B1A-BB6A-FB06-AF28EDB5CDA4}"/>
                </a:ext>
              </a:extLst>
            </p:cNvPr>
            <p:cNvSpPr/>
            <p:nvPr/>
          </p:nvSpPr>
          <p:spPr>
            <a:xfrm>
              <a:off x="23640775" y="8772944"/>
              <a:ext cx="693220" cy="644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65" name="Oval 64">
              <a:extLst>
                <a:ext uri="{FF2B5EF4-FFF2-40B4-BE49-F238E27FC236}">
                  <a16:creationId xmlns:a16="http://schemas.microsoft.com/office/drawing/2014/main" id="{73C8289C-735A-756D-39B6-EB0B2A5C4C4B}"/>
                </a:ext>
              </a:extLst>
            </p:cNvPr>
            <p:cNvSpPr/>
            <p:nvPr/>
          </p:nvSpPr>
          <p:spPr>
            <a:xfrm>
              <a:off x="23307145" y="9187453"/>
              <a:ext cx="510118" cy="5343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66" name="Oval 65">
              <a:extLst>
                <a:ext uri="{FF2B5EF4-FFF2-40B4-BE49-F238E27FC236}">
                  <a16:creationId xmlns:a16="http://schemas.microsoft.com/office/drawing/2014/main" id="{4F357AB6-FFF8-A559-EDD0-FDACE19B8DD5}"/>
                </a:ext>
              </a:extLst>
            </p:cNvPr>
            <p:cNvSpPr/>
            <p:nvPr/>
          </p:nvSpPr>
          <p:spPr>
            <a:xfrm>
              <a:off x="24667625" y="8975697"/>
              <a:ext cx="766507" cy="7461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67" name="Rectangle: Rounded Corners 66">
              <a:extLst>
                <a:ext uri="{FF2B5EF4-FFF2-40B4-BE49-F238E27FC236}">
                  <a16:creationId xmlns:a16="http://schemas.microsoft.com/office/drawing/2014/main" id="{E36552DC-8ECA-A71E-1BE1-3284906EF950}"/>
                </a:ext>
              </a:extLst>
            </p:cNvPr>
            <p:cNvSpPr/>
            <p:nvPr/>
          </p:nvSpPr>
          <p:spPr>
            <a:xfrm>
              <a:off x="23513133" y="9348788"/>
              <a:ext cx="1564307" cy="3730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pic>
          <p:nvPicPr>
            <p:cNvPr id="27" name="Picture 26" descr="Icon&#10;&#10;Description automatically generated">
              <a:extLst>
                <a:ext uri="{FF2B5EF4-FFF2-40B4-BE49-F238E27FC236}">
                  <a16:creationId xmlns:a16="http://schemas.microsoft.com/office/drawing/2014/main" id="{EDFBCC10-3F10-B781-EF0F-96B7E8E634E4}"/>
                </a:ext>
              </a:extLst>
            </p:cNvPr>
            <p:cNvPicPr>
              <a:picLocks noChangeAspect="1"/>
            </p:cNvPicPr>
            <p:nvPr/>
          </p:nvPicPr>
          <p:blipFill>
            <a:blip r:embed="rId8">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2995063" y="7688148"/>
              <a:ext cx="2733267" cy="2733266"/>
            </a:xfrm>
            <a:prstGeom prst="rect">
              <a:avLst/>
            </a:prstGeom>
          </p:spPr>
        </p:pic>
      </p:grpSp>
      <p:grpSp>
        <p:nvGrpSpPr>
          <p:cNvPr id="116" name="Group 115">
            <a:extLst>
              <a:ext uri="{FF2B5EF4-FFF2-40B4-BE49-F238E27FC236}">
                <a16:creationId xmlns:a16="http://schemas.microsoft.com/office/drawing/2014/main" id="{1F8414F6-E01C-EB86-C8AC-A3EC56F05185}"/>
              </a:ext>
            </a:extLst>
          </p:cNvPr>
          <p:cNvGrpSpPr/>
          <p:nvPr/>
        </p:nvGrpSpPr>
        <p:grpSpPr>
          <a:xfrm>
            <a:off x="11321734" y="4702447"/>
            <a:ext cx="1788573" cy="1651289"/>
            <a:chOff x="23044620" y="9616822"/>
            <a:chExt cx="2733267" cy="2733266"/>
          </a:xfrm>
        </p:grpSpPr>
        <p:sp>
          <p:nvSpPr>
            <p:cNvPr id="68" name="Rectangle 67">
              <a:extLst>
                <a:ext uri="{FF2B5EF4-FFF2-40B4-BE49-F238E27FC236}">
                  <a16:creationId xmlns:a16="http://schemas.microsoft.com/office/drawing/2014/main" id="{F22FD8C9-9695-2B2A-F5E8-AF8790AE0827}"/>
                </a:ext>
              </a:extLst>
            </p:cNvPr>
            <p:cNvSpPr/>
            <p:nvPr/>
          </p:nvSpPr>
          <p:spPr>
            <a:xfrm>
              <a:off x="23625128" y="10134584"/>
              <a:ext cx="1564307" cy="4264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69" name="Rectangle 68">
              <a:extLst>
                <a:ext uri="{FF2B5EF4-FFF2-40B4-BE49-F238E27FC236}">
                  <a16:creationId xmlns:a16="http://schemas.microsoft.com/office/drawing/2014/main" id="{E6C756D7-B78B-1125-6BF0-EC64A8BC9FDD}"/>
                </a:ext>
              </a:extLst>
            </p:cNvPr>
            <p:cNvSpPr/>
            <p:nvPr/>
          </p:nvSpPr>
          <p:spPr>
            <a:xfrm>
              <a:off x="23625128" y="10771936"/>
              <a:ext cx="1564307" cy="4264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70" name="Rectangle 69">
              <a:extLst>
                <a:ext uri="{FF2B5EF4-FFF2-40B4-BE49-F238E27FC236}">
                  <a16:creationId xmlns:a16="http://schemas.microsoft.com/office/drawing/2014/main" id="{5C163F69-DE0E-B131-5E5A-A1D61DF0986F}"/>
                </a:ext>
              </a:extLst>
            </p:cNvPr>
            <p:cNvSpPr/>
            <p:nvPr/>
          </p:nvSpPr>
          <p:spPr>
            <a:xfrm>
              <a:off x="23625128" y="11392599"/>
              <a:ext cx="1564307" cy="4264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pic>
          <p:nvPicPr>
            <p:cNvPr id="28" name="Picture 27" descr="Graphical user interface&#10;&#10;Description automatically generated">
              <a:extLst>
                <a:ext uri="{FF2B5EF4-FFF2-40B4-BE49-F238E27FC236}">
                  <a16:creationId xmlns:a16="http://schemas.microsoft.com/office/drawing/2014/main" id="{CFFE1632-3F3E-1D9D-7726-F321AE38BCB6}"/>
                </a:ext>
              </a:extLst>
            </p:cNvPr>
            <p:cNvPicPr>
              <a:picLocks noChangeAspect="1"/>
            </p:cNvPicPr>
            <p:nvPr/>
          </p:nvPicPr>
          <p:blipFill>
            <a:blip r:embed="rId10">
              <a:biLevel thresh="7500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3044620" y="9616822"/>
              <a:ext cx="2733267" cy="2733266"/>
            </a:xfrm>
            <a:prstGeom prst="rect">
              <a:avLst/>
            </a:prstGeom>
          </p:spPr>
        </p:pic>
      </p:grpSp>
      <p:graphicFrame>
        <p:nvGraphicFramePr>
          <p:cNvPr id="71" name="Chart 70">
            <a:extLst>
              <a:ext uri="{FF2B5EF4-FFF2-40B4-BE49-F238E27FC236}">
                <a16:creationId xmlns:a16="http://schemas.microsoft.com/office/drawing/2014/main" id="{0A407392-63D5-4609-77D3-EAF97A47EBCC}"/>
              </a:ext>
            </a:extLst>
          </p:cNvPr>
          <p:cNvGraphicFramePr/>
          <p:nvPr/>
        </p:nvGraphicFramePr>
        <p:xfrm>
          <a:off x="14438248" y="4419691"/>
          <a:ext cx="1883921" cy="1592166"/>
        </p:xfrm>
        <a:graphic>
          <a:graphicData uri="http://schemas.openxmlformats.org/drawingml/2006/chart">
            <c:chart xmlns:c="http://schemas.openxmlformats.org/drawingml/2006/chart" xmlns:r="http://schemas.openxmlformats.org/officeDocument/2006/relationships" r:id="rId12"/>
          </a:graphicData>
        </a:graphic>
      </p:graphicFrame>
      <p:sp>
        <p:nvSpPr>
          <p:cNvPr id="101" name="Oval 100">
            <a:extLst>
              <a:ext uri="{FF2B5EF4-FFF2-40B4-BE49-F238E27FC236}">
                <a16:creationId xmlns:a16="http://schemas.microsoft.com/office/drawing/2014/main" id="{C5FA7158-A09F-2E34-2110-7EC1014BABBE}"/>
              </a:ext>
            </a:extLst>
          </p:cNvPr>
          <p:cNvSpPr/>
          <p:nvPr/>
        </p:nvSpPr>
        <p:spPr>
          <a:xfrm>
            <a:off x="15173325" y="4193683"/>
            <a:ext cx="625794" cy="625794"/>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r>
              <a:rPr lang="en-US" sz="4000" b="1">
                <a:solidFill>
                  <a:schemeClr val="tx2"/>
                </a:solidFill>
              </a:rPr>
              <a:t>$</a:t>
            </a:r>
            <a:endParaRPr lang="en-US" sz="3000" b="1">
              <a:solidFill>
                <a:schemeClr val="tx2"/>
              </a:solidFill>
            </a:endParaRPr>
          </a:p>
        </p:txBody>
      </p:sp>
      <p:grpSp>
        <p:nvGrpSpPr>
          <p:cNvPr id="118" name="Group 117">
            <a:extLst>
              <a:ext uri="{FF2B5EF4-FFF2-40B4-BE49-F238E27FC236}">
                <a16:creationId xmlns:a16="http://schemas.microsoft.com/office/drawing/2014/main" id="{D627F288-0867-32D2-AF77-2D0417EDDC16}"/>
              </a:ext>
            </a:extLst>
          </p:cNvPr>
          <p:cNvGrpSpPr/>
          <p:nvPr/>
        </p:nvGrpSpPr>
        <p:grpSpPr>
          <a:xfrm>
            <a:off x="8262333" y="4365823"/>
            <a:ext cx="1530537" cy="1495818"/>
            <a:chOff x="16463705" y="8731646"/>
            <a:chExt cx="3061074" cy="2991636"/>
          </a:xfrm>
        </p:grpSpPr>
        <p:sp>
          <p:nvSpPr>
            <p:cNvPr id="105" name="Rectangle 104">
              <a:extLst>
                <a:ext uri="{FF2B5EF4-FFF2-40B4-BE49-F238E27FC236}">
                  <a16:creationId xmlns:a16="http://schemas.microsoft.com/office/drawing/2014/main" id="{AFF2DD3A-AB39-D632-996F-348E6193DDBB}"/>
                </a:ext>
              </a:extLst>
            </p:cNvPr>
            <p:cNvSpPr/>
            <p:nvPr/>
          </p:nvSpPr>
          <p:spPr>
            <a:xfrm>
              <a:off x="17138751" y="8731646"/>
              <a:ext cx="2386028" cy="2403828"/>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04" name="Rectangle 103">
              <a:extLst>
                <a:ext uri="{FF2B5EF4-FFF2-40B4-BE49-F238E27FC236}">
                  <a16:creationId xmlns:a16="http://schemas.microsoft.com/office/drawing/2014/main" id="{0E7037F9-CAAF-4D32-1126-218DE0E18B66}"/>
                </a:ext>
              </a:extLst>
            </p:cNvPr>
            <p:cNvSpPr/>
            <p:nvPr/>
          </p:nvSpPr>
          <p:spPr>
            <a:xfrm>
              <a:off x="16801229" y="9025550"/>
              <a:ext cx="2386028" cy="2403828"/>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03" name="Rectangle 102">
              <a:extLst>
                <a:ext uri="{FF2B5EF4-FFF2-40B4-BE49-F238E27FC236}">
                  <a16:creationId xmlns:a16="http://schemas.microsoft.com/office/drawing/2014/main" id="{5B8A53AE-F292-0ED9-660B-D2758AA55FE7}"/>
                </a:ext>
              </a:extLst>
            </p:cNvPr>
            <p:cNvSpPr/>
            <p:nvPr/>
          </p:nvSpPr>
          <p:spPr>
            <a:xfrm>
              <a:off x="16463705" y="9319454"/>
              <a:ext cx="2386028" cy="2403828"/>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nvGrpSpPr>
            <p:cNvPr id="110" name="Group 109">
              <a:extLst>
                <a:ext uri="{FF2B5EF4-FFF2-40B4-BE49-F238E27FC236}">
                  <a16:creationId xmlns:a16="http://schemas.microsoft.com/office/drawing/2014/main" id="{579CCCF8-167A-3327-9C88-7D9F1880ACA4}"/>
                </a:ext>
              </a:extLst>
            </p:cNvPr>
            <p:cNvGrpSpPr/>
            <p:nvPr/>
          </p:nvGrpSpPr>
          <p:grpSpPr>
            <a:xfrm>
              <a:off x="16494135" y="9352890"/>
              <a:ext cx="2346072" cy="2342513"/>
              <a:chOff x="17830800" y="9829800"/>
              <a:chExt cx="1324365" cy="1322356"/>
            </a:xfrm>
          </p:grpSpPr>
          <p:pic>
            <p:nvPicPr>
              <p:cNvPr id="107" name="Graphic 106" descr="Lock with solid fill">
                <a:extLst>
                  <a:ext uri="{FF2B5EF4-FFF2-40B4-BE49-F238E27FC236}">
                    <a16:creationId xmlns:a16="http://schemas.microsoft.com/office/drawing/2014/main" id="{8A3A6CF8-5540-CA3C-1D40-6E55CEA2FC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830800" y="9829800"/>
                <a:ext cx="1322356" cy="1322356"/>
              </a:xfrm>
              <a:prstGeom prst="rect">
                <a:avLst/>
              </a:prstGeom>
            </p:spPr>
          </p:pic>
          <p:pic>
            <p:nvPicPr>
              <p:cNvPr id="109" name="Graphic 108" descr="Lock outline">
                <a:extLst>
                  <a:ext uri="{FF2B5EF4-FFF2-40B4-BE49-F238E27FC236}">
                    <a16:creationId xmlns:a16="http://schemas.microsoft.com/office/drawing/2014/main" id="{D2541AB6-141D-33FC-583C-80B3AC09E0D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7832809" y="9829800"/>
                <a:ext cx="1322356" cy="1322356"/>
              </a:xfrm>
              <a:prstGeom prst="rect">
                <a:avLst/>
              </a:prstGeom>
            </p:spPr>
          </p:pic>
        </p:grpSp>
      </p:grpSp>
      <p:grpSp>
        <p:nvGrpSpPr>
          <p:cNvPr id="114" name="Group 113">
            <a:extLst>
              <a:ext uri="{FF2B5EF4-FFF2-40B4-BE49-F238E27FC236}">
                <a16:creationId xmlns:a16="http://schemas.microsoft.com/office/drawing/2014/main" id="{12B84155-C0A7-AE4A-9DCF-D7062C7F151D}"/>
              </a:ext>
            </a:extLst>
          </p:cNvPr>
          <p:cNvGrpSpPr/>
          <p:nvPr/>
        </p:nvGrpSpPr>
        <p:grpSpPr>
          <a:xfrm>
            <a:off x="4826648" y="3882358"/>
            <a:ext cx="2027156" cy="2027156"/>
            <a:chOff x="9844524" y="8209937"/>
            <a:chExt cx="3780054" cy="3780054"/>
          </a:xfrm>
        </p:grpSpPr>
        <p:pic>
          <p:nvPicPr>
            <p:cNvPr id="19" name="Graphic 18" descr="Gauge with solid fill">
              <a:extLst>
                <a:ext uri="{FF2B5EF4-FFF2-40B4-BE49-F238E27FC236}">
                  <a16:creationId xmlns:a16="http://schemas.microsoft.com/office/drawing/2014/main" id="{A4E8EB3F-63FA-D107-8CD8-FB5FA107D73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44524" y="8209937"/>
              <a:ext cx="3780054" cy="3780054"/>
            </a:xfrm>
            <a:prstGeom prst="rect">
              <a:avLst/>
            </a:prstGeom>
          </p:spPr>
        </p:pic>
        <p:sp>
          <p:nvSpPr>
            <p:cNvPr id="111" name="Oval 110">
              <a:extLst>
                <a:ext uri="{FF2B5EF4-FFF2-40B4-BE49-F238E27FC236}">
                  <a16:creationId xmlns:a16="http://schemas.microsoft.com/office/drawing/2014/main" id="{9F7328DF-C4CD-1C41-E622-307850659437}"/>
                </a:ext>
              </a:extLst>
            </p:cNvPr>
            <p:cNvSpPr/>
            <p:nvPr/>
          </p:nvSpPr>
          <p:spPr>
            <a:xfrm>
              <a:off x="11552329" y="10748898"/>
              <a:ext cx="365760" cy="365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sp>
          <p:nvSpPr>
            <p:cNvPr id="112" name="Isosceles Triangle 111">
              <a:extLst>
                <a:ext uri="{FF2B5EF4-FFF2-40B4-BE49-F238E27FC236}">
                  <a16:creationId xmlns:a16="http://schemas.microsoft.com/office/drawing/2014/main" id="{B39D480A-66EC-2325-16DD-C70B95BF8CBA}"/>
                </a:ext>
              </a:extLst>
            </p:cNvPr>
            <p:cNvSpPr/>
            <p:nvPr/>
          </p:nvSpPr>
          <p:spPr>
            <a:xfrm rot="2699860">
              <a:off x="12234077" y="9282852"/>
              <a:ext cx="368000" cy="192371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pPr algn="ctr">
                <a:lnSpc>
                  <a:spcPct val="90000"/>
                </a:lnSpc>
              </a:pPr>
              <a:endParaRPr lang="en-US" sz="2000" err="1">
                <a:solidFill>
                  <a:schemeClr val="tx1"/>
                </a:solidFill>
                <a:latin typeface="Trebuchet MS" panose="020B0603020202020204" pitchFamily="34" charset="0"/>
              </a:endParaRPr>
            </a:p>
          </p:txBody>
        </p:sp>
      </p:grpSp>
    </p:spTree>
    <p:extLst>
      <p:ext uri="{BB962C8B-B14F-4D97-AF65-F5344CB8AC3E}">
        <p14:creationId xmlns:p14="http://schemas.microsoft.com/office/powerpoint/2010/main" val="3295405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Part 1</a:t>
            </a:r>
            <a:endParaRPr lang="en-US"/>
          </a:p>
        </p:txBody>
      </p:sp>
      <p:sp>
        <p:nvSpPr>
          <p:cNvPr id="3" name="Rectangle: Rounded Corners 2">
            <a:extLst>
              <a:ext uri="{FF2B5EF4-FFF2-40B4-BE49-F238E27FC236}">
                <a16:creationId xmlns:a16="http://schemas.microsoft.com/office/drawing/2014/main" id="{F7C891FF-1983-40ED-8335-593865F47235}"/>
              </a:ext>
            </a:extLst>
          </p:cNvPr>
          <p:cNvSpPr/>
          <p:nvPr/>
        </p:nvSpPr>
        <p:spPr>
          <a:xfrm>
            <a:off x="7393183" y="1473524"/>
            <a:ext cx="10423056" cy="2900453"/>
          </a:xfrm>
          <a:prstGeom prst="roundRect">
            <a:avLst/>
          </a:prstGeom>
          <a:solidFill>
            <a:schemeClr val="tx1">
              <a:lumMod val="95000"/>
            </a:schemeClr>
          </a:solid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BE1C57-0AFE-4FE9-8CA3-EB9249AF2FBC}"/>
              </a:ext>
            </a:extLst>
          </p:cNvPr>
          <p:cNvSpPr txBox="1"/>
          <p:nvPr/>
        </p:nvSpPr>
        <p:spPr>
          <a:xfrm>
            <a:off x="7636153" y="788461"/>
            <a:ext cx="10296571" cy="8094524"/>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indent="-914400"/>
            <a:r>
              <a:rPr lang="en-US" sz="4000">
                <a:solidFill>
                  <a:srgbClr val="76B900"/>
                </a:solidFill>
              </a:rPr>
              <a:t>Motivation and basic concepts</a:t>
            </a:r>
          </a:p>
          <a:p>
            <a:pPr marL="571500" indent="-571500">
              <a:buFont typeface="Arial" panose="020B0604020202020204" pitchFamily="34" charset="0"/>
              <a:buChar char="•"/>
            </a:pPr>
            <a:r>
              <a:rPr lang="en-US" sz="4000">
                <a:solidFill>
                  <a:srgbClr val="76B900"/>
                </a:solidFill>
              </a:rPr>
              <a:t>Lecture</a:t>
            </a:r>
          </a:p>
          <a:p>
            <a:pPr marL="1332865" lvl="1" indent="-571500">
              <a:buFont typeface="Arial" panose="020B0604020202020204" pitchFamily="34" charset="0"/>
              <a:buChar char="•"/>
            </a:pPr>
            <a:r>
              <a:rPr lang="en-US" sz="2800">
                <a:solidFill>
                  <a:srgbClr val="86D000"/>
                </a:solidFill>
              </a:rPr>
              <a:t>Why large models?</a:t>
            </a:r>
          </a:p>
          <a:p>
            <a:pPr marL="1332865" lvl="1" indent="-571500">
              <a:buFont typeface="Arial" panose="020B0604020202020204" pitchFamily="34" charset="0"/>
              <a:buChar char="•"/>
            </a:pPr>
            <a:r>
              <a:rPr lang="en-US" sz="2800">
                <a:solidFill>
                  <a:srgbClr val="86D000"/>
                </a:solidFill>
              </a:rPr>
              <a:t>Impact on AI landscape</a:t>
            </a:r>
          </a:p>
          <a:p>
            <a:pPr marL="1332865" lvl="1" indent="-571500">
              <a:buFont typeface="Arial" panose="020B0604020202020204" pitchFamily="34" charset="0"/>
              <a:buChar char="•"/>
            </a:pPr>
            <a:r>
              <a:rPr lang="en-US" sz="2800">
                <a:solidFill>
                  <a:srgbClr val="86D000"/>
                </a:solidFill>
              </a:rPr>
              <a:t>Challenges of large model training</a:t>
            </a:r>
          </a:p>
          <a:p>
            <a:pPr marL="1332865" lvl="1" indent="-571500">
              <a:buFont typeface="Arial" panose="020B0604020202020204" pitchFamily="34" charset="0"/>
              <a:buChar char="•"/>
            </a:pPr>
            <a:r>
              <a:rPr lang="en-US" sz="2800">
                <a:solidFill>
                  <a:srgbClr val="86D000"/>
                </a:solidFill>
              </a:rPr>
              <a:t>Basic techniques for memory reduction</a:t>
            </a:r>
          </a:p>
          <a:p>
            <a:pPr marL="1332865" lvl="1" indent="-571500">
              <a:buFont typeface="Arial" panose="020B0604020202020204" pitchFamily="34" charset="0"/>
              <a:buChar char="•"/>
            </a:pPr>
            <a:r>
              <a:rPr lang="en-US" sz="3600" b="1">
                <a:solidFill>
                  <a:srgbClr val="86D000"/>
                </a:solidFill>
              </a:rPr>
              <a:t>Overview of the tools used in the lab</a:t>
            </a:r>
            <a:endParaRPr lang="en-US" sz="3600">
              <a:solidFill>
                <a:srgbClr val="86D000"/>
              </a:solidFill>
            </a:endParaRPr>
          </a:p>
          <a:p>
            <a:pPr marL="1332865" lvl="1" indent="-571500">
              <a:buFont typeface="Arial" panose="020B0604020202020204" pitchFamily="34" charset="0"/>
              <a:buChar char="•"/>
            </a:pPr>
            <a:endParaRPr lang="en-US" sz="3600" b="1">
              <a:solidFill>
                <a:srgbClr val="86D000"/>
              </a:solidFill>
            </a:endParaRPr>
          </a:p>
          <a:p>
            <a:pPr marL="571500" indent="-571500">
              <a:buFont typeface="Arial,Sans-Serif"/>
              <a:buChar char="•"/>
            </a:pPr>
            <a:endParaRPr lang="en-US" sz="3600">
              <a:ea typeface="+mn-lt"/>
              <a:cs typeface="+mn-lt"/>
            </a:endParaRPr>
          </a:p>
          <a:p>
            <a:pPr marL="571500" indent="-571500">
              <a:buFont typeface="Arial,Sans-Serif"/>
              <a:buChar char="•"/>
            </a:pPr>
            <a:endParaRPr lang="en-US" sz="3600">
              <a:ea typeface="+mn-lt"/>
              <a:cs typeface="+mn-lt"/>
            </a:endParaRPr>
          </a:p>
          <a:p>
            <a:pPr marL="571500" indent="-571500">
              <a:buFont typeface="Arial,Sans-Serif"/>
              <a:buChar char="•"/>
            </a:pPr>
            <a:r>
              <a:rPr lang="en-US" sz="3600">
                <a:solidFill>
                  <a:srgbClr val="76B900"/>
                </a:solidFill>
              </a:rPr>
              <a:t>Lab 1 / Part 1</a:t>
            </a:r>
            <a:endParaRPr lang="en-US" sz="3600">
              <a:ea typeface="+mn-lt"/>
              <a:cs typeface="+mn-lt"/>
            </a:endParaRPr>
          </a:p>
          <a:p>
            <a:pPr marL="1332865" lvl="1" indent="-571500">
              <a:buFont typeface="Arial,Sans-Serif"/>
              <a:buChar char="•"/>
            </a:pPr>
            <a:r>
              <a:rPr lang="en-US" sz="2800">
                <a:solidFill>
                  <a:schemeClr val="tx2"/>
                </a:solidFill>
              </a:rPr>
              <a:t>Introduction to the SLURM class environment</a:t>
            </a:r>
            <a:endParaRPr lang="en-US" sz="2800">
              <a:solidFill>
                <a:schemeClr val="tx2"/>
              </a:solidFill>
              <a:ea typeface="+mn-lt"/>
              <a:cs typeface="+mn-lt"/>
            </a:endParaRPr>
          </a:p>
          <a:p>
            <a:pPr marL="1332865" lvl="1" indent="-571500">
              <a:buFont typeface="Arial,Sans-Serif"/>
              <a:buChar char="•"/>
            </a:pPr>
            <a:r>
              <a:rPr lang="en-US" sz="2800">
                <a:solidFill>
                  <a:schemeClr val="tx2"/>
                </a:solidFill>
              </a:rPr>
              <a:t>GPT model pretraining</a:t>
            </a:r>
            <a:endParaRPr lang="en-US" sz="2800">
              <a:solidFill>
                <a:schemeClr val="tx2"/>
              </a:solidFill>
              <a:ea typeface="+mn-lt"/>
              <a:cs typeface="+mn-lt"/>
            </a:endParaRPr>
          </a:p>
          <a:p>
            <a:pPr marL="1332865" lvl="1" indent="-571500">
              <a:buFont typeface="Arial,Sans-Serif"/>
              <a:buChar char="•"/>
            </a:pPr>
            <a:r>
              <a:rPr lang="en-US" sz="2800">
                <a:solidFill>
                  <a:schemeClr val="tx2"/>
                </a:solidFill>
              </a:rPr>
              <a:t>Multi-node scaling</a:t>
            </a:r>
            <a:endParaRPr lang="en-US" sz="2800">
              <a:solidFill>
                <a:schemeClr val="tx2"/>
              </a:solidFill>
              <a:ea typeface="+mn-lt"/>
              <a:cs typeface="+mn-lt"/>
            </a:endParaRPr>
          </a:p>
          <a:p>
            <a:pPr marL="1332865" lvl="1" indent="-571500">
              <a:buFont typeface="Arial,Sans-Serif"/>
              <a:buChar char="•"/>
            </a:pPr>
            <a:r>
              <a:rPr lang="en-US" sz="2800">
                <a:solidFill>
                  <a:schemeClr val="tx2"/>
                </a:solidFill>
              </a:rPr>
              <a:t>Optimize the GPT model pretraining</a:t>
            </a:r>
            <a:endParaRPr lang="en-US" sz="2800">
              <a:solidFill>
                <a:schemeClr val="tx2"/>
              </a:solidFill>
              <a:ea typeface="+mn-lt"/>
              <a:cs typeface="+mn-lt"/>
            </a:endParaRPr>
          </a:p>
          <a:p>
            <a:pPr marL="761365" lvl="1"/>
            <a:endParaRPr lang="en-US" sz="3600" b="1">
              <a:solidFill>
                <a:srgbClr val="86D000"/>
              </a:solidFill>
            </a:endParaRPr>
          </a:p>
        </p:txBody>
      </p:sp>
    </p:spTree>
    <p:extLst>
      <p:ext uri="{BB962C8B-B14F-4D97-AF65-F5344CB8AC3E}">
        <p14:creationId xmlns:p14="http://schemas.microsoft.com/office/powerpoint/2010/main" val="42106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t>The Lab 1 / Part 1</a:t>
            </a:r>
            <a:endParaRPr lang="en-US"/>
          </a:p>
        </p:txBody>
      </p:sp>
      <p:sp>
        <p:nvSpPr>
          <p:cNvPr id="10" name="Text Placeholder 9"/>
          <p:cNvSpPr>
            <a:spLocks noGrp="1"/>
          </p:cNvSpPr>
          <p:nvPr>
            <p:ph type="body" sz="quarter" idx="10"/>
          </p:nvPr>
        </p:nvSpPr>
        <p:spPr/>
        <p:txBody>
          <a:bodyPr/>
          <a:lstStyle/>
          <a:p>
            <a:r>
              <a:rPr lang="en-US" sz="3000">
                <a:solidFill>
                  <a:schemeClr val="tx2"/>
                </a:solidFill>
              </a:rPr>
              <a:t>Overview</a:t>
            </a:r>
          </a:p>
        </p:txBody>
      </p:sp>
      <p:sp>
        <p:nvSpPr>
          <p:cNvPr id="6" name="Content Placeholder 5"/>
          <p:cNvSpPr>
            <a:spLocks noGrp="1"/>
          </p:cNvSpPr>
          <p:nvPr>
            <p:ph idx="1"/>
          </p:nvPr>
        </p:nvSpPr>
        <p:spPr>
          <a:xfrm>
            <a:off x="1257299" y="2423160"/>
            <a:ext cx="10699174" cy="6825997"/>
          </a:xfrm>
        </p:spPr>
        <p:txBody>
          <a:bodyPr/>
          <a:lstStyle/>
          <a:p>
            <a:pPr marL="228600" indent="-571500">
              <a:lnSpc>
                <a:spcPct val="100000"/>
              </a:lnSpc>
              <a:spcBef>
                <a:spcPct val="0"/>
              </a:spcBef>
              <a:spcAft>
                <a:spcPct val="0"/>
              </a:spcAft>
            </a:pPr>
            <a:endParaRPr lang="en-GB" sz="2300">
              <a:latin typeface="Trebuchet MS"/>
            </a:endParaRPr>
          </a:p>
          <a:p>
            <a:pPr marL="380365" indent="-571500">
              <a:lnSpc>
                <a:spcPct val="100000"/>
              </a:lnSpc>
              <a:spcBef>
                <a:spcPct val="0"/>
              </a:spcBef>
              <a:spcAft>
                <a:spcPct val="0"/>
              </a:spcAft>
              <a:buFont typeface="Arial,Sans-Serif"/>
              <a:buChar char="•"/>
            </a:pPr>
            <a:endParaRPr lang="en-US" sz="2600">
              <a:solidFill>
                <a:schemeClr val="bg1"/>
              </a:solidFill>
              <a:latin typeface="Trebuchet MS"/>
            </a:endParaRPr>
          </a:p>
          <a:p>
            <a:pPr marL="380365" indent="-571500">
              <a:lnSpc>
                <a:spcPct val="100000"/>
              </a:lnSpc>
              <a:spcBef>
                <a:spcPct val="0"/>
              </a:spcBef>
              <a:spcAft>
                <a:spcPct val="0"/>
              </a:spcAft>
              <a:buFont typeface="Arial,Sans-Serif"/>
              <a:buChar char="•"/>
            </a:pPr>
            <a:endParaRPr lang="en-US" sz="2400">
              <a:solidFill>
                <a:schemeClr val="bg1"/>
              </a:solidFill>
              <a:latin typeface="Trebuchet MS"/>
            </a:endParaRPr>
          </a:p>
          <a:p>
            <a:pPr marL="380365" indent="-571500">
              <a:lnSpc>
                <a:spcPct val="150000"/>
              </a:lnSpc>
              <a:spcBef>
                <a:spcPct val="0"/>
              </a:spcBef>
              <a:spcAft>
                <a:spcPct val="0"/>
              </a:spcAft>
              <a:buFont typeface="Arial,Sans-Serif"/>
              <a:buChar char="•"/>
            </a:pPr>
            <a:r>
              <a:rPr lang="en-US" sz="2400">
                <a:latin typeface="Trebuchet MS"/>
              </a:rPr>
              <a:t>Introduction to the SLURM class environment</a:t>
            </a:r>
          </a:p>
          <a:p>
            <a:pPr marL="380365" indent="-571500">
              <a:lnSpc>
                <a:spcPct val="150000"/>
              </a:lnSpc>
              <a:spcBef>
                <a:spcPct val="0"/>
              </a:spcBef>
              <a:spcAft>
                <a:spcPct val="0"/>
              </a:spcAft>
              <a:buFont typeface="Arial,Sans-Serif"/>
              <a:buChar char="•"/>
            </a:pPr>
            <a:r>
              <a:rPr lang="en-US" sz="2400">
                <a:latin typeface="Trebuchet MS"/>
              </a:rPr>
              <a:t>Multi-GPU and Multi-node GPT pretraining with NVIDIA </a:t>
            </a:r>
            <a:r>
              <a:rPr lang="en-US" sz="2400" err="1">
                <a:latin typeface="Trebuchet MS"/>
              </a:rPr>
              <a:t>NeMo</a:t>
            </a:r>
          </a:p>
          <a:p>
            <a:pPr marL="380365" indent="-571500">
              <a:lnSpc>
                <a:spcPct val="150000"/>
              </a:lnSpc>
              <a:spcBef>
                <a:spcPct val="0"/>
              </a:spcBef>
              <a:spcAft>
                <a:spcPct val="0"/>
              </a:spcAft>
              <a:buFont typeface="Arial,Sans-Serif"/>
              <a:buChar char="•"/>
            </a:pPr>
            <a:r>
              <a:rPr lang="en-US" sz="2400">
                <a:latin typeface="Trebuchet MS"/>
              </a:rPr>
              <a:t>Profile with </a:t>
            </a:r>
            <a:r>
              <a:rPr lang="en-US" sz="2400" i="1" err="1">
                <a:latin typeface="Trebuchet MS"/>
              </a:rPr>
              <a:t>Pytorch_Profiler</a:t>
            </a:r>
            <a:r>
              <a:rPr lang="en-US" sz="2400">
                <a:latin typeface="Trebuchet MS"/>
              </a:rPr>
              <a:t> and optimize the GPT model pretraining</a:t>
            </a:r>
          </a:p>
          <a:p>
            <a:pPr marL="571500" indent="-571500">
              <a:buAutoNum type="arabicPeriod"/>
            </a:pPr>
            <a:endParaRPr lang="en-GB" sz="2300"/>
          </a:p>
        </p:txBody>
      </p:sp>
      <p:pic>
        <p:nvPicPr>
          <p:cNvPr id="3" name="Picture 3" descr="Diagram&#10;&#10;Description automatically generated">
            <a:extLst>
              <a:ext uri="{FF2B5EF4-FFF2-40B4-BE49-F238E27FC236}">
                <a16:creationId xmlns:a16="http://schemas.microsoft.com/office/drawing/2014/main" id="{ACEFA52F-AC35-5DD7-4D7A-199D02C51842}"/>
              </a:ext>
            </a:extLst>
          </p:cNvPr>
          <p:cNvPicPr>
            <a:picLocks noChangeAspect="1"/>
          </p:cNvPicPr>
          <p:nvPr/>
        </p:nvPicPr>
        <p:blipFill>
          <a:blip r:embed="rId4">
            <a:alphaModFix/>
          </a:blip>
          <a:stretch>
            <a:fillRect/>
          </a:stretch>
        </p:blipFill>
        <p:spPr>
          <a:xfrm>
            <a:off x="12259904" y="2761491"/>
            <a:ext cx="5574067" cy="2985542"/>
          </a:xfrm>
          <a:prstGeom prst="roundRect">
            <a:avLst>
              <a:gd name="adj" fmla="val 875"/>
            </a:avLst>
          </a:prstGeom>
          <a:noFill/>
          <a:ln>
            <a:noFill/>
          </a:ln>
          <a:effectLst>
            <a:outerShdw blurRad="57150" dist="19050" dir="5400000" algn="bl" rotWithShape="0">
              <a:srgbClr val="000000">
                <a:alpha val="50000"/>
              </a:srgbClr>
            </a:outerShdw>
          </a:effectLst>
        </p:spPr>
      </p:pic>
      <p:pic>
        <p:nvPicPr>
          <p:cNvPr id="5" name="Image 4" descr="Une image contenant texte, capture d’écran, Tracé, diagramme&#10;&#10;Description générée automatiquement">
            <a:extLst>
              <a:ext uri="{FF2B5EF4-FFF2-40B4-BE49-F238E27FC236}">
                <a16:creationId xmlns:a16="http://schemas.microsoft.com/office/drawing/2014/main" id="{AD7D925E-7452-62BE-E8DF-327FB522FCD1}"/>
              </a:ext>
            </a:extLst>
          </p:cNvPr>
          <p:cNvPicPr>
            <a:picLocks noChangeAspect="1"/>
          </p:cNvPicPr>
          <p:nvPr/>
        </p:nvPicPr>
        <p:blipFill>
          <a:blip r:embed="rId5"/>
          <a:stretch>
            <a:fillRect/>
          </a:stretch>
        </p:blipFill>
        <p:spPr>
          <a:xfrm>
            <a:off x="1382889" y="5830326"/>
            <a:ext cx="15183554" cy="3791014"/>
          </a:xfrm>
          <a:prstGeom prst="rect">
            <a:avLst/>
          </a:prstGeom>
        </p:spPr>
      </p:pic>
    </p:spTree>
    <p:extLst>
      <p:ext uri="{BB962C8B-B14F-4D97-AF65-F5344CB8AC3E}">
        <p14:creationId xmlns:p14="http://schemas.microsoft.com/office/powerpoint/2010/main" val="1332733999"/>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In the Next class</a:t>
            </a:r>
            <a:endParaRPr lang="en-US"/>
          </a:p>
        </p:txBody>
      </p:sp>
    </p:spTree>
    <p:extLst>
      <p:ext uri="{BB962C8B-B14F-4D97-AF65-F5344CB8AC3E}">
        <p14:creationId xmlns:p14="http://schemas.microsoft.com/office/powerpoint/2010/main" val="187245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t>Next class</a:t>
            </a:r>
          </a:p>
        </p:txBody>
      </p:sp>
      <p:sp>
        <p:nvSpPr>
          <p:cNvPr id="10" name="Text Placeholder 9"/>
          <p:cNvSpPr>
            <a:spLocks noGrp="1"/>
          </p:cNvSpPr>
          <p:nvPr>
            <p:ph type="body" sz="quarter" idx="10"/>
          </p:nvPr>
        </p:nvSpPr>
        <p:spPr/>
        <p:txBody>
          <a:bodyPr/>
          <a:lstStyle/>
          <a:p>
            <a:r>
              <a:rPr lang="en-GB" sz="3000">
                <a:solidFill>
                  <a:schemeClr val="tx2"/>
                </a:solidFill>
              </a:rPr>
              <a:t>Discuss advanced concepts for optimized large scale distributed training </a:t>
            </a:r>
            <a:endParaRPr lang="en-US" sz="3000">
              <a:solidFill>
                <a:schemeClr val="tx2"/>
              </a:solidFill>
            </a:endParaRPr>
          </a:p>
        </p:txBody>
      </p:sp>
      <p:sp>
        <p:nvSpPr>
          <p:cNvPr id="4" name="Arrow: Pentagon 3">
            <a:extLst>
              <a:ext uri="{FF2B5EF4-FFF2-40B4-BE49-F238E27FC236}">
                <a16:creationId xmlns:a16="http://schemas.microsoft.com/office/drawing/2014/main" id="{B2E98183-FEAB-9626-E018-AFE04F72CAB8}"/>
              </a:ext>
            </a:extLst>
          </p:cNvPr>
          <p:cNvSpPr/>
          <p:nvPr/>
        </p:nvSpPr>
        <p:spPr>
          <a:xfrm rot="16200000">
            <a:off x="8237826" y="6612077"/>
            <a:ext cx="1626555" cy="4371997"/>
          </a:xfrm>
          <a:prstGeom prst="homePlate">
            <a:avLst>
              <a:gd name="adj" fmla="val 28035"/>
            </a:avLst>
          </a:prstGeom>
          <a:solidFill>
            <a:schemeClr val="tx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gn="ctr"/>
            <a:endParaRPr lang="en-GB">
              <a:solidFill>
                <a:schemeClr val="tx1"/>
              </a:solidFill>
            </a:endParaRPr>
          </a:p>
        </p:txBody>
      </p:sp>
      <p:sp>
        <p:nvSpPr>
          <p:cNvPr id="5" name="Arrow: Chevron 4">
            <a:extLst>
              <a:ext uri="{FF2B5EF4-FFF2-40B4-BE49-F238E27FC236}">
                <a16:creationId xmlns:a16="http://schemas.microsoft.com/office/drawing/2014/main" id="{0700FD32-D4E8-3424-33FC-07B8119E0277}"/>
              </a:ext>
            </a:extLst>
          </p:cNvPr>
          <p:cNvSpPr/>
          <p:nvPr/>
        </p:nvSpPr>
        <p:spPr>
          <a:xfrm rot="16200000">
            <a:off x="8045317" y="5118821"/>
            <a:ext cx="1993462" cy="4441065"/>
          </a:xfrm>
          <a:prstGeom prst="chevron">
            <a:avLst>
              <a:gd name="adj" fmla="val 23859"/>
            </a:avLst>
          </a:prstGeom>
          <a:solidFill>
            <a:schemeClr val="tx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gn="ctr"/>
            <a:endParaRPr lang="en-GB">
              <a:solidFill>
                <a:schemeClr val="tx1"/>
              </a:solidFill>
            </a:endParaRPr>
          </a:p>
        </p:txBody>
      </p:sp>
      <p:sp>
        <p:nvSpPr>
          <p:cNvPr id="7" name="Arrow: Chevron 6">
            <a:extLst>
              <a:ext uri="{FF2B5EF4-FFF2-40B4-BE49-F238E27FC236}">
                <a16:creationId xmlns:a16="http://schemas.microsoft.com/office/drawing/2014/main" id="{87A48ABB-B233-70F1-7909-8555C7685EA2}"/>
              </a:ext>
            </a:extLst>
          </p:cNvPr>
          <p:cNvSpPr/>
          <p:nvPr/>
        </p:nvSpPr>
        <p:spPr>
          <a:xfrm rot="16200000">
            <a:off x="7840475" y="3266996"/>
            <a:ext cx="2412757" cy="4441066"/>
          </a:xfrm>
          <a:prstGeom prst="chevron">
            <a:avLst>
              <a:gd name="adj" fmla="val 19769"/>
            </a:avLst>
          </a:prstGeom>
          <a:solidFill>
            <a:schemeClr val="tx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gn="ctr"/>
            <a:endParaRPr lang="en-GB">
              <a:solidFill>
                <a:schemeClr val="tx1"/>
              </a:solidFill>
            </a:endParaRPr>
          </a:p>
        </p:txBody>
      </p:sp>
      <p:sp>
        <p:nvSpPr>
          <p:cNvPr id="8" name="Arrow: Chevron 7">
            <a:extLst>
              <a:ext uri="{FF2B5EF4-FFF2-40B4-BE49-F238E27FC236}">
                <a16:creationId xmlns:a16="http://schemas.microsoft.com/office/drawing/2014/main" id="{7F50371C-743A-3451-3DDE-2AAB1E07AB2F}"/>
              </a:ext>
            </a:extLst>
          </p:cNvPr>
          <p:cNvSpPr/>
          <p:nvPr/>
        </p:nvSpPr>
        <p:spPr>
          <a:xfrm rot="16200000">
            <a:off x="8070796" y="1404283"/>
            <a:ext cx="1993462" cy="4441065"/>
          </a:xfrm>
          <a:prstGeom prst="chevron">
            <a:avLst>
              <a:gd name="adj" fmla="val 23859"/>
            </a:avLst>
          </a:prstGeom>
          <a:solidFill>
            <a:schemeClr val="tx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gn="ctr"/>
            <a:endParaRPr lang="en-GB">
              <a:solidFill>
                <a:schemeClr val="tx1"/>
              </a:solidFill>
            </a:endParaRPr>
          </a:p>
        </p:txBody>
      </p:sp>
      <p:sp>
        <p:nvSpPr>
          <p:cNvPr id="9" name="TextBox 6">
            <a:extLst>
              <a:ext uri="{FF2B5EF4-FFF2-40B4-BE49-F238E27FC236}">
                <a16:creationId xmlns:a16="http://schemas.microsoft.com/office/drawing/2014/main" id="{E032F27E-7E61-D875-30C2-F784C517AE4A}"/>
              </a:ext>
            </a:extLst>
          </p:cNvPr>
          <p:cNvSpPr txBox="1"/>
          <p:nvPr/>
        </p:nvSpPr>
        <p:spPr>
          <a:xfrm>
            <a:off x="6554355" y="8606083"/>
            <a:ext cx="4798995"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gn="ctr">
              <a:lnSpc>
                <a:spcPct val="90000"/>
              </a:lnSpc>
            </a:pPr>
            <a:r>
              <a:rPr lang="en-GB" sz="2400" b="1">
                <a:solidFill>
                  <a:schemeClr val="tx1"/>
                </a:solidFill>
                <a:latin typeface="Trebuchet MS" panose="020B0603020202020204" pitchFamily="34" charset="0"/>
              </a:rPr>
              <a:t>Distributed Data Parallel</a:t>
            </a:r>
          </a:p>
          <a:p>
            <a:pPr algn="ctr">
              <a:lnSpc>
                <a:spcPct val="90000"/>
              </a:lnSpc>
            </a:pPr>
            <a:r>
              <a:rPr lang="en-GB" b="1">
                <a:solidFill>
                  <a:schemeClr val="tx1"/>
                </a:solidFill>
                <a:latin typeface="Trebuchet MS" panose="020B0603020202020204" pitchFamily="34" charset="0"/>
              </a:rPr>
              <a:t>DDP</a:t>
            </a:r>
            <a:endParaRPr lang="en-GB" sz="2000" b="1">
              <a:solidFill>
                <a:schemeClr val="tx1"/>
              </a:solidFill>
              <a:latin typeface="Trebuchet MS" panose="020B0603020202020204" pitchFamily="34" charset="0"/>
            </a:endParaRPr>
          </a:p>
        </p:txBody>
      </p:sp>
      <p:sp>
        <p:nvSpPr>
          <p:cNvPr id="11" name="TextBox 7">
            <a:extLst>
              <a:ext uri="{FF2B5EF4-FFF2-40B4-BE49-F238E27FC236}">
                <a16:creationId xmlns:a16="http://schemas.microsoft.com/office/drawing/2014/main" id="{4221970F-92BA-C345-DBF4-5E4B91E0204D}"/>
              </a:ext>
            </a:extLst>
          </p:cNvPr>
          <p:cNvSpPr txBox="1"/>
          <p:nvPr/>
        </p:nvSpPr>
        <p:spPr>
          <a:xfrm>
            <a:off x="7356080" y="6931465"/>
            <a:ext cx="3529431"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gn="ctr">
              <a:lnSpc>
                <a:spcPct val="90000"/>
              </a:lnSpc>
            </a:pPr>
            <a:r>
              <a:rPr lang="en-GB" sz="2400" b="1">
                <a:solidFill>
                  <a:schemeClr val="tx1"/>
                </a:solidFill>
                <a:latin typeface="Trebuchet MS" panose="020B0603020202020204" pitchFamily="34" charset="0"/>
              </a:rPr>
              <a:t>Tensor and Pipeline Parallel</a:t>
            </a:r>
          </a:p>
        </p:txBody>
      </p:sp>
      <p:sp>
        <p:nvSpPr>
          <p:cNvPr id="12" name="TextBox 8">
            <a:extLst>
              <a:ext uri="{FF2B5EF4-FFF2-40B4-BE49-F238E27FC236}">
                <a16:creationId xmlns:a16="http://schemas.microsoft.com/office/drawing/2014/main" id="{42511DE7-29B0-3AA0-30C4-ED26498385A3}"/>
              </a:ext>
            </a:extLst>
          </p:cNvPr>
          <p:cNvSpPr txBox="1"/>
          <p:nvPr/>
        </p:nvSpPr>
        <p:spPr>
          <a:xfrm>
            <a:off x="6684821" y="4886671"/>
            <a:ext cx="4676072" cy="12280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gn="ctr">
              <a:lnSpc>
                <a:spcPct val="90000"/>
              </a:lnSpc>
            </a:pPr>
            <a:r>
              <a:rPr lang="en-GB" sz="2400" b="1">
                <a:solidFill>
                  <a:schemeClr val="tx1"/>
                </a:solidFill>
                <a:latin typeface="Trebuchet MS"/>
              </a:rPr>
              <a:t>Memory Optimization</a:t>
            </a:r>
          </a:p>
          <a:p>
            <a:pPr algn="ctr">
              <a:lnSpc>
                <a:spcPct val="90000"/>
              </a:lnSpc>
            </a:pPr>
            <a:endParaRPr lang="en-GB" b="1">
              <a:solidFill>
                <a:schemeClr val="tx1"/>
              </a:solidFill>
              <a:latin typeface="Trebuchet MS" panose="020B0603020202020204" pitchFamily="34" charset="0"/>
            </a:endParaRPr>
          </a:p>
          <a:p>
            <a:pPr algn="ctr">
              <a:lnSpc>
                <a:spcPct val="90000"/>
              </a:lnSpc>
            </a:pPr>
            <a:r>
              <a:rPr lang="en-GB" sz="2000" b="1">
                <a:solidFill>
                  <a:schemeClr val="tx1"/>
                </a:solidFill>
                <a:latin typeface="Trebuchet MS"/>
              </a:rPr>
              <a:t>Sharded DDP, Offload, </a:t>
            </a:r>
            <a:endParaRPr lang="en-GB" sz="2000" b="1">
              <a:solidFill>
                <a:schemeClr val="tx1"/>
              </a:solidFill>
              <a:latin typeface="Trebuchet MS" panose="020B0603020202020204" pitchFamily="34" charset="0"/>
            </a:endParaRPr>
          </a:p>
          <a:p>
            <a:pPr algn="ctr">
              <a:lnSpc>
                <a:spcPct val="90000"/>
              </a:lnSpc>
            </a:pPr>
            <a:r>
              <a:rPr lang="en-GB" sz="2000" b="1">
                <a:solidFill>
                  <a:schemeClr val="tx1"/>
                </a:solidFill>
                <a:latin typeface="Trebuchet MS"/>
              </a:rPr>
              <a:t>Activation Checkpointing</a:t>
            </a:r>
          </a:p>
        </p:txBody>
      </p:sp>
      <p:sp>
        <p:nvSpPr>
          <p:cNvPr id="13" name="TextBox 9">
            <a:extLst>
              <a:ext uri="{FF2B5EF4-FFF2-40B4-BE49-F238E27FC236}">
                <a16:creationId xmlns:a16="http://schemas.microsoft.com/office/drawing/2014/main" id="{870B8CA9-AEE0-7873-F920-EACEEF2BB349}"/>
              </a:ext>
            </a:extLst>
          </p:cNvPr>
          <p:cNvSpPr txBox="1"/>
          <p:nvPr/>
        </p:nvSpPr>
        <p:spPr>
          <a:xfrm>
            <a:off x="6894090" y="3258552"/>
            <a:ext cx="4261460" cy="7017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l" defTabSz="761970" rtl="0" fontAlgn="base">
              <a:spcBef>
                <a:spcPct val="0"/>
              </a:spcBef>
              <a:spcAft>
                <a:spcPct val="0"/>
              </a:spcAft>
              <a:defRPr kern="1200">
                <a:solidFill>
                  <a:schemeClr val="lt1"/>
                </a:solidFill>
                <a:latin typeface="+mn-lt"/>
                <a:ea typeface="+mn-ea"/>
                <a:cs typeface="+mn-cs"/>
              </a:defRPr>
            </a:lvl1pPr>
            <a:lvl2pPr marL="761970" algn="l" defTabSz="761970" rtl="0" fontAlgn="base">
              <a:spcBef>
                <a:spcPct val="0"/>
              </a:spcBef>
              <a:spcAft>
                <a:spcPct val="0"/>
              </a:spcAft>
              <a:defRPr kern="1200">
                <a:solidFill>
                  <a:schemeClr val="lt1"/>
                </a:solidFill>
                <a:latin typeface="+mn-lt"/>
                <a:ea typeface="+mn-ea"/>
                <a:cs typeface="+mn-cs"/>
              </a:defRPr>
            </a:lvl2pPr>
            <a:lvl3pPr marL="1523939" algn="l" defTabSz="761970" rtl="0" fontAlgn="base">
              <a:spcBef>
                <a:spcPct val="0"/>
              </a:spcBef>
              <a:spcAft>
                <a:spcPct val="0"/>
              </a:spcAft>
              <a:defRPr kern="1200">
                <a:solidFill>
                  <a:schemeClr val="lt1"/>
                </a:solidFill>
                <a:latin typeface="+mn-lt"/>
                <a:ea typeface="+mn-ea"/>
                <a:cs typeface="+mn-cs"/>
              </a:defRPr>
            </a:lvl3pPr>
            <a:lvl4pPr marL="2285909" algn="l" defTabSz="761970" rtl="0" fontAlgn="base">
              <a:spcBef>
                <a:spcPct val="0"/>
              </a:spcBef>
              <a:spcAft>
                <a:spcPct val="0"/>
              </a:spcAft>
              <a:defRPr kern="1200">
                <a:solidFill>
                  <a:schemeClr val="lt1"/>
                </a:solidFill>
                <a:latin typeface="+mn-lt"/>
                <a:ea typeface="+mn-ea"/>
                <a:cs typeface="+mn-cs"/>
              </a:defRPr>
            </a:lvl4pPr>
            <a:lvl5pPr marL="3047878" algn="l" defTabSz="761970" rtl="0" fontAlgn="base">
              <a:spcBef>
                <a:spcPct val="0"/>
              </a:spcBef>
              <a:spcAft>
                <a:spcPct val="0"/>
              </a:spcAft>
              <a:defRPr kern="1200">
                <a:solidFill>
                  <a:schemeClr val="lt1"/>
                </a:solidFill>
                <a:latin typeface="+mn-lt"/>
                <a:ea typeface="+mn-ea"/>
                <a:cs typeface="+mn-cs"/>
              </a:defRPr>
            </a:lvl5pPr>
            <a:lvl6pPr marL="3809848" algn="l" defTabSz="1523939" rtl="0" eaLnBrk="1" latinLnBrk="0" hangingPunct="1">
              <a:defRPr kern="1200">
                <a:solidFill>
                  <a:schemeClr val="lt1"/>
                </a:solidFill>
                <a:latin typeface="+mn-lt"/>
                <a:ea typeface="+mn-ea"/>
                <a:cs typeface="+mn-cs"/>
              </a:defRPr>
            </a:lvl6pPr>
            <a:lvl7pPr marL="4571817" algn="l" defTabSz="1523939" rtl="0" eaLnBrk="1" latinLnBrk="0" hangingPunct="1">
              <a:defRPr kern="1200">
                <a:solidFill>
                  <a:schemeClr val="lt1"/>
                </a:solidFill>
                <a:latin typeface="+mn-lt"/>
                <a:ea typeface="+mn-ea"/>
                <a:cs typeface="+mn-cs"/>
              </a:defRPr>
            </a:lvl7pPr>
            <a:lvl8pPr marL="5333787" algn="l" defTabSz="1523939" rtl="0" eaLnBrk="1" latinLnBrk="0" hangingPunct="1">
              <a:defRPr kern="1200">
                <a:solidFill>
                  <a:schemeClr val="lt1"/>
                </a:solidFill>
                <a:latin typeface="+mn-lt"/>
                <a:ea typeface="+mn-ea"/>
                <a:cs typeface="+mn-cs"/>
              </a:defRPr>
            </a:lvl8pPr>
            <a:lvl9pPr marL="6095756" algn="l" defTabSz="1523939" rtl="0" eaLnBrk="1" latinLnBrk="0" hangingPunct="1">
              <a:defRPr kern="1200">
                <a:solidFill>
                  <a:schemeClr val="lt1"/>
                </a:solidFill>
                <a:latin typeface="+mn-lt"/>
                <a:ea typeface="+mn-ea"/>
                <a:cs typeface="+mn-cs"/>
              </a:defRPr>
            </a:lvl9pPr>
          </a:lstStyle>
          <a:p>
            <a:pPr algn="ctr">
              <a:lnSpc>
                <a:spcPct val="90000"/>
              </a:lnSpc>
            </a:pPr>
            <a:r>
              <a:rPr lang="en-GB" sz="2400" b="1">
                <a:solidFill>
                  <a:schemeClr val="tx1"/>
                </a:solidFill>
                <a:latin typeface="Trebuchet MS" panose="020B0603020202020204" pitchFamily="34" charset="0"/>
              </a:rPr>
              <a:t>Mixture Of Experts </a:t>
            </a:r>
          </a:p>
          <a:p>
            <a:pPr algn="ctr">
              <a:lnSpc>
                <a:spcPct val="90000"/>
              </a:lnSpc>
            </a:pPr>
            <a:r>
              <a:rPr lang="en-GB" sz="2000" b="1">
                <a:solidFill>
                  <a:schemeClr val="tx1"/>
                </a:solidFill>
                <a:latin typeface="Trebuchet MS" panose="020B0603020202020204" pitchFamily="34" charset="0"/>
              </a:rPr>
              <a:t>MoE</a:t>
            </a:r>
            <a:endParaRPr lang="en-GB" sz="2400" b="1">
              <a:solidFill>
                <a:schemeClr val="tx1"/>
              </a:solidFill>
              <a:latin typeface="Trebuchet MS" panose="020B0603020202020204" pitchFamily="34" charset="0"/>
            </a:endParaRPr>
          </a:p>
        </p:txBody>
      </p:sp>
    </p:spTree>
    <p:extLst>
      <p:ext uri="{BB962C8B-B14F-4D97-AF65-F5344CB8AC3E}">
        <p14:creationId xmlns:p14="http://schemas.microsoft.com/office/powerpoint/2010/main" val="308297609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2948A3-67B3-444E-B76F-BF9B71D04EFF}"/>
              </a:ext>
            </a:extLst>
          </p:cNvPr>
          <p:cNvSpPr>
            <a:spLocks noGrp="1"/>
          </p:cNvSpPr>
          <p:nvPr>
            <p:ph type="title"/>
          </p:nvPr>
        </p:nvSpPr>
        <p:spPr/>
        <p:txBody>
          <a:bodyPr/>
          <a:lstStyle/>
          <a:p>
            <a:r>
              <a:rPr lang="en-GB"/>
              <a:t>Part 1</a:t>
            </a:r>
            <a:endParaRPr lang="en-US"/>
          </a:p>
        </p:txBody>
      </p:sp>
      <p:sp>
        <p:nvSpPr>
          <p:cNvPr id="3" name="Rectangle: Rounded Corners 2">
            <a:extLst>
              <a:ext uri="{FF2B5EF4-FFF2-40B4-BE49-F238E27FC236}">
                <a16:creationId xmlns:a16="http://schemas.microsoft.com/office/drawing/2014/main" id="{F7C891FF-1983-40ED-8335-593865F47235}"/>
              </a:ext>
            </a:extLst>
          </p:cNvPr>
          <p:cNvSpPr/>
          <p:nvPr/>
        </p:nvSpPr>
        <p:spPr>
          <a:xfrm>
            <a:off x="7216965" y="5733435"/>
            <a:ext cx="10423056" cy="2900453"/>
          </a:xfrm>
          <a:prstGeom prst="roundRect">
            <a:avLst/>
          </a:prstGeom>
          <a:solidFill>
            <a:schemeClr val="tx1">
              <a:lumMod val="95000"/>
            </a:schemeClr>
          </a:solidFill>
          <a:ln>
            <a:solidFill>
              <a:srgbClr val="76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4BE1C57-0AFE-4FE9-8CA3-EB9249AF2FBC}"/>
              </a:ext>
            </a:extLst>
          </p:cNvPr>
          <p:cNvSpPr txBox="1"/>
          <p:nvPr/>
        </p:nvSpPr>
        <p:spPr>
          <a:xfrm>
            <a:off x="7636153" y="788461"/>
            <a:ext cx="10296571" cy="797141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indent="-914400"/>
            <a:r>
              <a:rPr lang="en-US" sz="4000">
                <a:solidFill>
                  <a:srgbClr val="76B900"/>
                </a:solidFill>
              </a:rPr>
              <a:t>Motivation and basic concepts</a:t>
            </a:r>
          </a:p>
          <a:p>
            <a:pPr marL="571500" indent="-571500">
              <a:buFont typeface="Arial" panose="020B0604020202020204" pitchFamily="34" charset="0"/>
              <a:buChar char="•"/>
            </a:pPr>
            <a:r>
              <a:rPr lang="en-US" sz="4000">
                <a:solidFill>
                  <a:srgbClr val="76B900"/>
                </a:solidFill>
              </a:rPr>
              <a:t>Lecture</a:t>
            </a:r>
          </a:p>
          <a:p>
            <a:pPr marL="1332865" lvl="1" indent="-571500">
              <a:buFont typeface="Arial" panose="020B0604020202020204" pitchFamily="34" charset="0"/>
              <a:buChar char="•"/>
            </a:pPr>
            <a:r>
              <a:rPr lang="en-US" sz="2800">
                <a:solidFill>
                  <a:srgbClr val="86D000"/>
                </a:solidFill>
              </a:rPr>
              <a:t>Why large models?</a:t>
            </a:r>
          </a:p>
          <a:p>
            <a:pPr marL="1332865" lvl="1" indent="-571500">
              <a:buFont typeface="Arial" panose="020B0604020202020204" pitchFamily="34" charset="0"/>
              <a:buChar char="•"/>
            </a:pPr>
            <a:r>
              <a:rPr lang="en-US" sz="2800">
                <a:solidFill>
                  <a:srgbClr val="86D000"/>
                </a:solidFill>
              </a:rPr>
              <a:t>Impact on AI landscape</a:t>
            </a:r>
          </a:p>
          <a:p>
            <a:pPr marL="1332865" lvl="1" indent="-571500">
              <a:buFont typeface="Arial" panose="020B0604020202020204" pitchFamily="34" charset="0"/>
              <a:buChar char="•"/>
            </a:pPr>
            <a:r>
              <a:rPr lang="en-US" sz="2800">
                <a:solidFill>
                  <a:srgbClr val="86D000"/>
                </a:solidFill>
              </a:rPr>
              <a:t>Challenges of large model training</a:t>
            </a:r>
          </a:p>
          <a:p>
            <a:pPr marL="1332865" lvl="1" indent="-571500">
              <a:buFont typeface="Arial" panose="020B0604020202020204" pitchFamily="34" charset="0"/>
              <a:buChar char="•"/>
            </a:pPr>
            <a:r>
              <a:rPr lang="en-US" sz="2800">
                <a:solidFill>
                  <a:srgbClr val="86D000"/>
                </a:solidFill>
              </a:rPr>
              <a:t>Basic techniques for memory reduction</a:t>
            </a:r>
          </a:p>
          <a:p>
            <a:pPr marL="1332865" lvl="1" indent="-571500">
              <a:buFont typeface="Arial" panose="020B0604020202020204" pitchFamily="34" charset="0"/>
              <a:buChar char="•"/>
            </a:pPr>
            <a:r>
              <a:rPr lang="en-US" sz="2800">
                <a:solidFill>
                  <a:srgbClr val="86D000"/>
                </a:solidFill>
              </a:rPr>
              <a:t>Overview of the tools used in the lab</a:t>
            </a:r>
          </a:p>
          <a:p>
            <a:pPr marL="1332865" lvl="1" indent="-571500">
              <a:buFont typeface="Arial" panose="020B0604020202020204" pitchFamily="34" charset="0"/>
              <a:buChar char="•"/>
            </a:pPr>
            <a:endParaRPr lang="en-US" sz="3600" b="1">
              <a:solidFill>
                <a:srgbClr val="86D000"/>
              </a:solidFill>
            </a:endParaRPr>
          </a:p>
          <a:p>
            <a:pPr marL="1332865" lvl="1" indent="-571500">
              <a:buFont typeface="Arial" panose="020B0604020202020204" pitchFamily="34" charset="0"/>
              <a:buChar char="•"/>
            </a:pPr>
            <a:endParaRPr lang="en-US" sz="3600" b="1">
              <a:solidFill>
                <a:srgbClr val="86D000"/>
              </a:solidFill>
            </a:endParaRPr>
          </a:p>
          <a:p>
            <a:pPr marL="571500" indent="-571500">
              <a:buFont typeface="Arial,Sans-Serif"/>
              <a:buChar char="•"/>
            </a:pPr>
            <a:endParaRPr lang="en-US" sz="3600">
              <a:ea typeface="+mn-lt"/>
              <a:cs typeface="+mn-lt"/>
            </a:endParaRPr>
          </a:p>
          <a:p>
            <a:pPr marL="571500" indent="-571500">
              <a:buFont typeface="Arial,Sans-Serif"/>
              <a:buChar char="•"/>
            </a:pPr>
            <a:r>
              <a:rPr lang="en-US" sz="3600" b="1">
                <a:solidFill>
                  <a:srgbClr val="76B900"/>
                </a:solidFill>
              </a:rPr>
              <a:t>Lab 1 / Part 1</a:t>
            </a:r>
            <a:endParaRPr lang="en-US" sz="3600" b="1">
              <a:ea typeface="+mn-lt"/>
              <a:cs typeface="+mn-lt"/>
            </a:endParaRPr>
          </a:p>
          <a:p>
            <a:pPr marL="1332865" lvl="1" indent="-571500">
              <a:buFont typeface="Arial,Sans-Serif"/>
              <a:buChar char="•"/>
            </a:pPr>
            <a:r>
              <a:rPr lang="en-US" sz="2800" b="1">
                <a:solidFill>
                  <a:schemeClr val="tx2"/>
                </a:solidFill>
              </a:rPr>
              <a:t>Introduction to the SLURM class environment</a:t>
            </a:r>
            <a:endParaRPr lang="en-US" sz="2800" b="1">
              <a:solidFill>
                <a:schemeClr val="tx2"/>
              </a:solidFill>
              <a:ea typeface="+mn-lt"/>
              <a:cs typeface="+mn-lt"/>
            </a:endParaRPr>
          </a:p>
          <a:p>
            <a:pPr marL="1332865" lvl="1" indent="-571500">
              <a:buFont typeface="Arial,Sans-Serif"/>
              <a:buChar char="•"/>
            </a:pPr>
            <a:r>
              <a:rPr lang="en-US" sz="2800" b="1">
                <a:solidFill>
                  <a:schemeClr val="tx2"/>
                </a:solidFill>
              </a:rPr>
              <a:t>GPT model pretraining</a:t>
            </a:r>
            <a:endParaRPr lang="en-US" sz="2800" b="1">
              <a:solidFill>
                <a:schemeClr val="tx2"/>
              </a:solidFill>
              <a:ea typeface="+mn-lt"/>
              <a:cs typeface="+mn-lt"/>
            </a:endParaRPr>
          </a:p>
          <a:p>
            <a:pPr marL="1332865" lvl="1" indent="-571500">
              <a:buFont typeface="Arial,Sans-Serif"/>
              <a:buChar char="•"/>
            </a:pPr>
            <a:r>
              <a:rPr lang="en-US" sz="2800" b="1">
                <a:solidFill>
                  <a:schemeClr val="tx2"/>
                </a:solidFill>
              </a:rPr>
              <a:t>Multi-node scaling</a:t>
            </a:r>
            <a:endParaRPr lang="en-US" sz="2800" b="1">
              <a:solidFill>
                <a:schemeClr val="tx2"/>
              </a:solidFill>
              <a:ea typeface="+mn-lt"/>
              <a:cs typeface="+mn-lt"/>
            </a:endParaRPr>
          </a:p>
          <a:p>
            <a:pPr marL="1332865" lvl="1" indent="-571500">
              <a:buFont typeface="Arial,Sans-Serif"/>
              <a:buChar char="•"/>
            </a:pPr>
            <a:r>
              <a:rPr lang="en-US" sz="2800" b="1">
                <a:solidFill>
                  <a:schemeClr val="tx2"/>
                </a:solidFill>
              </a:rPr>
              <a:t>Optimize the GPT model pretraining</a:t>
            </a:r>
            <a:endParaRPr lang="en-US" sz="2800" b="1">
              <a:solidFill>
                <a:schemeClr val="tx2"/>
              </a:solidFill>
              <a:ea typeface="+mn-lt"/>
              <a:cs typeface="+mn-lt"/>
            </a:endParaRPr>
          </a:p>
          <a:p>
            <a:pPr marL="761365" lvl="1"/>
            <a:endParaRPr lang="en-US" sz="3600" b="1">
              <a:solidFill>
                <a:srgbClr val="86D000"/>
              </a:solidFill>
            </a:endParaRPr>
          </a:p>
        </p:txBody>
      </p:sp>
    </p:spTree>
    <p:extLst>
      <p:ext uri="{BB962C8B-B14F-4D97-AF65-F5344CB8AC3E}">
        <p14:creationId xmlns:p14="http://schemas.microsoft.com/office/powerpoint/2010/main" val="78080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lstStyle/>
          <a:p>
            <a:r>
              <a:rPr lang="en-GB"/>
              <a:t>Reasons of success of Large neural networks</a:t>
            </a:r>
            <a:endParaRPr lang="en-US"/>
          </a:p>
        </p:txBody>
      </p:sp>
    </p:spTree>
    <p:extLst>
      <p:ext uri="{BB962C8B-B14F-4D97-AF65-F5344CB8AC3E}">
        <p14:creationId xmlns:p14="http://schemas.microsoft.com/office/powerpoint/2010/main" val="149060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800"/>
              <a:t>The cost of Labels</a:t>
            </a:r>
            <a:endParaRPr lang="en-US" sz="4800"/>
          </a:p>
        </p:txBody>
      </p:sp>
      <p:sp>
        <p:nvSpPr>
          <p:cNvPr id="4" name="Text Placeholder 3"/>
          <p:cNvSpPr>
            <a:spLocks noGrp="1"/>
          </p:cNvSpPr>
          <p:nvPr>
            <p:ph type="body" sz="quarter" idx="10"/>
          </p:nvPr>
        </p:nvSpPr>
        <p:spPr/>
        <p:txBody>
          <a:bodyPr/>
          <a:lstStyle/>
          <a:p>
            <a:r>
              <a:rPr lang="en-GB" sz="3000">
                <a:solidFill>
                  <a:schemeClr val="tx2"/>
                </a:solidFill>
              </a:rPr>
              <a:t>Limits the utility of supervised deep learning models</a:t>
            </a:r>
            <a:endParaRPr lang="en-US" sz="3000">
              <a:solidFill>
                <a:schemeClr val="tx2"/>
              </a:solidFill>
            </a:endParaRPr>
          </a:p>
        </p:txBody>
      </p:sp>
      <p:pic>
        <p:nvPicPr>
          <p:cNvPr id="12" name="Picture 11">
            <a:extLst>
              <a:ext uri="{FF2B5EF4-FFF2-40B4-BE49-F238E27FC236}">
                <a16:creationId xmlns:a16="http://schemas.microsoft.com/office/drawing/2014/main" id="{C2C1F2F2-495C-48BE-96F9-CCD42A8760AA}"/>
              </a:ext>
            </a:extLst>
          </p:cNvPr>
          <p:cNvPicPr>
            <a:picLocks noChangeAspect="1"/>
          </p:cNvPicPr>
          <p:nvPr/>
        </p:nvPicPr>
        <p:blipFill>
          <a:blip r:embed="rId3"/>
          <a:stretch>
            <a:fillRect/>
          </a:stretch>
        </p:blipFill>
        <p:spPr>
          <a:xfrm>
            <a:off x="5189614" y="2500884"/>
            <a:ext cx="7620480" cy="5419007"/>
          </a:xfrm>
          <a:prstGeom prst="rect">
            <a:avLst/>
          </a:prstGeom>
          <a:ln>
            <a:noFill/>
          </a:ln>
          <a:effectLst>
            <a:outerShdw blurRad="292100" dist="139700" dir="2700000" algn="tl" rotWithShape="0">
              <a:srgbClr val="333333">
                <a:alpha val="65000"/>
              </a:srgbClr>
            </a:outerShdw>
          </a:effectLst>
        </p:spPr>
      </p:pic>
      <p:sp>
        <p:nvSpPr>
          <p:cNvPr id="6" name="Right Triangle 5">
            <a:extLst>
              <a:ext uri="{FF2B5EF4-FFF2-40B4-BE49-F238E27FC236}">
                <a16:creationId xmlns:a16="http://schemas.microsoft.com/office/drawing/2014/main" id="{79985E88-A31C-4F0E-8146-E77FD27B61FF}"/>
              </a:ext>
            </a:extLst>
          </p:cNvPr>
          <p:cNvSpPr/>
          <p:nvPr/>
        </p:nvSpPr>
        <p:spPr>
          <a:xfrm>
            <a:off x="8522690" y="4996208"/>
            <a:ext cx="2733523" cy="1886858"/>
          </a:xfrm>
          <a:prstGeom prst="rtTriangle">
            <a:avLst/>
          </a:prstGeom>
          <a:gradFill flip="none" rotWithShape="1">
            <a:gsLst>
              <a:gs pos="0">
                <a:srgbClr val="FF0000"/>
              </a:gs>
              <a:gs pos="31000">
                <a:srgbClr val="FF0000">
                  <a:alpha val="70000"/>
                </a:srgbClr>
              </a:gs>
              <a:gs pos="60000">
                <a:srgbClr val="FF0000">
                  <a:alpha val="40000"/>
                </a:srgbClr>
              </a:gs>
              <a:gs pos="100000">
                <a:srgbClr val="FF0000">
                  <a:alpha val="1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378C687-6A7B-4596-8CE9-F07F6FF6FD49}"/>
              </a:ext>
            </a:extLst>
          </p:cNvPr>
          <p:cNvSpPr/>
          <p:nvPr/>
        </p:nvSpPr>
        <p:spPr>
          <a:xfrm>
            <a:off x="8522689" y="5920104"/>
            <a:ext cx="2566217" cy="575913"/>
          </a:xfrm>
          <a:prstGeom prst="rightArrow">
            <a:avLst/>
          </a:prstGeom>
          <a:gradFill flip="none" rotWithShape="1">
            <a:gsLst>
              <a:gs pos="0">
                <a:srgbClr val="FF0000"/>
              </a:gs>
              <a:gs pos="31000">
                <a:srgbClr val="FF0000">
                  <a:alpha val="70000"/>
                </a:srgbClr>
              </a:gs>
              <a:gs pos="60000">
                <a:srgbClr val="FF0000">
                  <a:alpha val="40000"/>
                </a:srgbClr>
              </a:gs>
              <a:gs pos="100000">
                <a:srgbClr val="FF0000">
                  <a:alpha val="10000"/>
                </a:srgbClr>
              </a:gs>
            </a:gsLst>
            <a:lin ang="10800000" scaled="1"/>
            <a:tileRect/>
          </a:gradFill>
          <a:ln w="6350">
            <a:solidFill>
              <a:srgbClr val="FC3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2A6AFD-713E-410D-A32E-3A4A36503213}"/>
              </a:ext>
            </a:extLst>
          </p:cNvPr>
          <p:cNvSpPr/>
          <p:nvPr/>
        </p:nvSpPr>
        <p:spPr>
          <a:xfrm>
            <a:off x="8526589" y="6344456"/>
            <a:ext cx="2337710" cy="369332"/>
          </a:xfrm>
          <a:prstGeom prst="rect">
            <a:avLst/>
          </a:prstGeom>
        </p:spPr>
        <p:txBody>
          <a:bodyPr wrap="square">
            <a:spAutoFit/>
          </a:bodyPr>
          <a:lstStyle/>
          <a:p>
            <a:pPr algn="ctr"/>
            <a:r>
              <a:rPr lang="en-GB">
                <a:solidFill>
                  <a:schemeClr val="accent5">
                    <a:lumMod val="50000"/>
                  </a:schemeClr>
                </a:solidFill>
              </a:rPr>
              <a:t>Exponential increase</a:t>
            </a:r>
            <a:endParaRPr lang="en-US">
              <a:solidFill>
                <a:schemeClr val="accent5">
                  <a:lumMod val="50000"/>
                </a:schemeClr>
              </a:solidFill>
            </a:endParaRPr>
          </a:p>
        </p:txBody>
      </p:sp>
      <p:sp>
        <p:nvSpPr>
          <p:cNvPr id="11" name="Arrow: Right 10">
            <a:extLst>
              <a:ext uri="{FF2B5EF4-FFF2-40B4-BE49-F238E27FC236}">
                <a16:creationId xmlns:a16="http://schemas.microsoft.com/office/drawing/2014/main" id="{B63F7508-5997-4A45-B39F-C1B1513983A2}"/>
              </a:ext>
            </a:extLst>
          </p:cNvPr>
          <p:cNvSpPr/>
          <p:nvPr/>
        </p:nvSpPr>
        <p:spPr>
          <a:xfrm rot="1658445">
            <a:off x="4020175" y="2957217"/>
            <a:ext cx="1326078" cy="45974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3C6BB2-378A-4A1A-3517-8DCCFA876977}"/>
              </a:ext>
            </a:extLst>
          </p:cNvPr>
          <p:cNvSpPr/>
          <p:nvPr/>
        </p:nvSpPr>
        <p:spPr>
          <a:xfrm>
            <a:off x="158496" y="9717931"/>
            <a:ext cx="16872204" cy="338554"/>
          </a:xfrm>
          <a:prstGeom prst="rect">
            <a:avLst/>
          </a:prstGeom>
        </p:spPr>
        <p:txBody>
          <a:bodyPr wrap="square">
            <a:spAutoFit/>
          </a:bodyPr>
          <a:lstStyle/>
          <a:p>
            <a:r>
              <a:rPr lang="en-US" sz="1600" err="1">
                <a:solidFill>
                  <a:schemeClr val="tx2"/>
                </a:solidFill>
                <a:latin typeface="Arial" panose="020B0604020202020204" pitchFamily="34" charset="0"/>
              </a:rPr>
              <a:t>Hestness</a:t>
            </a:r>
            <a:r>
              <a:rPr lang="en-US" sz="1600">
                <a:solidFill>
                  <a:schemeClr val="tx2"/>
                </a:solidFill>
                <a:latin typeface="Arial" panose="020B0604020202020204" pitchFamily="34" charset="0"/>
              </a:rPr>
              <a:t>, J., Narang, S., </a:t>
            </a:r>
            <a:r>
              <a:rPr lang="en-US" sz="1600" err="1">
                <a:solidFill>
                  <a:schemeClr val="tx2"/>
                </a:solidFill>
                <a:latin typeface="Arial" panose="020B0604020202020204" pitchFamily="34" charset="0"/>
              </a:rPr>
              <a:t>Ardalani</a:t>
            </a:r>
            <a:r>
              <a:rPr lang="en-US" sz="1600">
                <a:solidFill>
                  <a:schemeClr val="tx2"/>
                </a:solidFill>
                <a:latin typeface="Arial" panose="020B0604020202020204" pitchFamily="34" charset="0"/>
              </a:rPr>
              <a:t>, N., </a:t>
            </a:r>
            <a:r>
              <a:rPr lang="en-US" sz="1600" err="1">
                <a:solidFill>
                  <a:schemeClr val="tx2"/>
                </a:solidFill>
                <a:latin typeface="Arial" panose="020B0604020202020204" pitchFamily="34" charset="0"/>
              </a:rPr>
              <a:t>Diamos</a:t>
            </a:r>
            <a:r>
              <a:rPr lang="en-US" sz="1600">
                <a:solidFill>
                  <a:schemeClr val="tx2"/>
                </a:solidFill>
                <a:latin typeface="Arial" panose="020B0604020202020204" pitchFamily="34" charset="0"/>
              </a:rPr>
              <a:t>, G., Jun, H., </a:t>
            </a:r>
            <a:r>
              <a:rPr lang="en-US" sz="1600" err="1">
                <a:solidFill>
                  <a:schemeClr val="tx2"/>
                </a:solidFill>
                <a:latin typeface="Arial" panose="020B0604020202020204" pitchFamily="34" charset="0"/>
              </a:rPr>
              <a:t>Kianinejad</a:t>
            </a:r>
            <a:r>
              <a:rPr lang="en-US" sz="1600">
                <a:solidFill>
                  <a:schemeClr val="tx2"/>
                </a:solidFill>
                <a:latin typeface="Arial" panose="020B0604020202020204" pitchFamily="34" charset="0"/>
              </a:rPr>
              <a:t>, H., ... &amp; Zhou, Y. (2017). </a:t>
            </a:r>
            <a:r>
              <a:rPr lang="en-US" sz="1600" b="1">
                <a:solidFill>
                  <a:schemeClr val="tx2"/>
                </a:solidFill>
                <a:latin typeface="Arial" panose="020B0604020202020204" pitchFamily="34" charset="0"/>
              </a:rPr>
              <a:t>Deep Learning Scaling is Predictable, Empirically</a:t>
            </a:r>
            <a:r>
              <a:rPr lang="en-US" sz="1600">
                <a:solidFill>
                  <a:schemeClr val="tx2"/>
                </a:solidFill>
                <a:latin typeface="Arial" panose="020B0604020202020204" pitchFamily="34" charset="0"/>
              </a:rPr>
              <a:t>. arXiv:1712.00409.</a:t>
            </a:r>
            <a:endParaRPr lang="en-US" sz="1600">
              <a:solidFill>
                <a:schemeClr val="tx2"/>
              </a:solidFill>
            </a:endParaRPr>
          </a:p>
        </p:txBody>
      </p:sp>
      <p:sp>
        <p:nvSpPr>
          <p:cNvPr id="3" name="Arrow: Right 2">
            <a:extLst>
              <a:ext uri="{FF2B5EF4-FFF2-40B4-BE49-F238E27FC236}">
                <a16:creationId xmlns:a16="http://schemas.microsoft.com/office/drawing/2014/main" id="{8D23524F-DB1E-1D4F-85F2-A340A6A28CFC}"/>
              </a:ext>
            </a:extLst>
          </p:cNvPr>
          <p:cNvSpPr/>
          <p:nvPr/>
        </p:nvSpPr>
        <p:spPr>
          <a:xfrm rot="5400000">
            <a:off x="8767043" y="2354969"/>
            <a:ext cx="914335" cy="4041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E1063194-F0CC-B7CB-7892-04D4E0C8D96A}"/>
              </a:ext>
            </a:extLst>
          </p:cNvPr>
          <p:cNvSpPr/>
          <p:nvPr/>
        </p:nvSpPr>
        <p:spPr>
          <a:xfrm rot="10800000">
            <a:off x="11256213" y="7460142"/>
            <a:ext cx="1326078" cy="45974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58872D-7BC5-6092-36F7-0A5DC9638D43}"/>
              </a:ext>
            </a:extLst>
          </p:cNvPr>
          <p:cNvSpPr txBox="1"/>
          <p:nvPr/>
        </p:nvSpPr>
        <p:spPr>
          <a:xfrm>
            <a:off x="2756670" y="8320912"/>
            <a:ext cx="12935079" cy="4247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nSpc>
                <a:spcPct val="90000"/>
              </a:lnSpc>
            </a:pPr>
            <a:r>
              <a:rPr lang="en-US" sz="2400" dirty="0">
                <a:solidFill>
                  <a:schemeClr val="bg1"/>
                </a:solidFill>
                <a:latin typeface="Trebuchet MS" panose="020B0603020202020204" pitchFamily="34" charset="0"/>
              </a:rPr>
              <a:t>To reduce generalization error, significant amounts of costly labelled training data is needed</a:t>
            </a:r>
          </a:p>
        </p:txBody>
      </p:sp>
    </p:spTree>
    <p:extLst>
      <p:ext uri="{BB962C8B-B14F-4D97-AF65-F5344CB8AC3E}">
        <p14:creationId xmlns:p14="http://schemas.microsoft.com/office/powerpoint/2010/main" val="3950209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81FA-3EB3-4B63-A530-A2AA19B5A56E}"/>
              </a:ext>
            </a:extLst>
          </p:cNvPr>
          <p:cNvSpPr>
            <a:spLocks noGrp="1"/>
          </p:cNvSpPr>
          <p:nvPr>
            <p:ph type="title"/>
          </p:nvPr>
        </p:nvSpPr>
        <p:spPr/>
        <p:txBody>
          <a:bodyPr/>
          <a:lstStyle/>
          <a:p>
            <a:r>
              <a:rPr lang="en-GB" sz="4800"/>
              <a:t>The cost of Labels</a:t>
            </a:r>
            <a:endParaRPr lang="en-US" sz="4800"/>
          </a:p>
        </p:txBody>
      </p:sp>
      <p:sp>
        <p:nvSpPr>
          <p:cNvPr id="4" name="Text Placeholder 3">
            <a:extLst>
              <a:ext uri="{FF2B5EF4-FFF2-40B4-BE49-F238E27FC236}">
                <a16:creationId xmlns:a16="http://schemas.microsoft.com/office/drawing/2014/main" id="{BE3C1D24-676E-4279-B2C6-C2F6CB68E94E}"/>
              </a:ext>
            </a:extLst>
          </p:cNvPr>
          <p:cNvSpPr>
            <a:spLocks noGrp="1"/>
          </p:cNvSpPr>
          <p:nvPr>
            <p:ph type="body" sz="quarter" idx="10"/>
          </p:nvPr>
        </p:nvSpPr>
        <p:spPr/>
        <p:txBody>
          <a:bodyPr/>
          <a:lstStyle/>
          <a:p>
            <a:r>
              <a:rPr lang="en-GB" sz="3000">
                <a:solidFill>
                  <a:schemeClr val="tx2"/>
                </a:solidFill>
              </a:rPr>
              <a:t>Hard limits to supervised deep learning utility</a:t>
            </a:r>
            <a:endParaRPr lang="en-US" sz="3000">
              <a:solidFill>
                <a:schemeClr val="tx2"/>
              </a:solidFill>
            </a:endParaRPr>
          </a:p>
        </p:txBody>
      </p:sp>
      <p:pic>
        <p:nvPicPr>
          <p:cNvPr id="3074" name="Picture 2" descr="Lung cancer detection could get graphene sensor boost The Engineer">
            <a:extLst>
              <a:ext uri="{FF2B5EF4-FFF2-40B4-BE49-F238E27FC236}">
                <a16:creationId xmlns:a16="http://schemas.microsoft.com/office/drawing/2014/main" id="{5BE0ABA5-3E1D-4B81-A1F4-58511FB973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2206066" y="3177131"/>
            <a:ext cx="2816567" cy="23443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58BF8F3-874F-4D2A-AA78-5BA6FC45B2AC}"/>
              </a:ext>
            </a:extLst>
          </p:cNvPr>
          <p:cNvPicPr>
            <a:picLocks noChangeAspect="1"/>
          </p:cNvPicPr>
          <p:nvPr/>
        </p:nvPicPr>
        <p:blipFill>
          <a:blip r:embed="rId4"/>
          <a:stretch>
            <a:fillRect/>
          </a:stretch>
        </p:blipFill>
        <p:spPr>
          <a:xfrm>
            <a:off x="10204400" y="6377374"/>
            <a:ext cx="6819899" cy="267447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E9ACDD5-0331-4580-BD1A-53762BBDC715}"/>
              </a:ext>
            </a:extLst>
          </p:cNvPr>
          <p:cNvPicPr>
            <a:picLocks noChangeAspect="1"/>
          </p:cNvPicPr>
          <p:nvPr/>
        </p:nvPicPr>
        <p:blipFill>
          <a:blip r:embed="rId5"/>
          <a:stretch>
            <a:fillRect/>
          </a:stretch>
        </p:blipFill>
        <p:spPr>
          <a:xfrm>
            <a:off x="930336" y="3177131"/>
            <a:ext cx="7738022" cy="431778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3A6CFEC-DA70-40CA-A906-363ADD7A8BF3}"/>
              </a:ext>
            </a:extLst>
          </p:cNvPr>
          <p:cNvSpPr txBox="1"/>
          <p:nvPr/>
        </p:nvSpPr>
        <p:spPr>
          <a:xfrm>
            <a:off x="2631189" y="2338599"/>
            <a:ext cx="4336315" cy="461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667" b="1" dirty="0">
                <a:solidFill>
                  <a:schemeClr val="bg1"/>
                </a:solidFill>
                <a:latin typeface="Trebuchet MS" panose="020B0603020202020204" pitchFamily="34" charset="0"/>
              </a:rPr>
              <a:t>Self-Driving Auto Example</a:t>
            </a:r>
          </a:p>
        </p:txBody>
      </p:sp>
      <p:sp>
        <p:nvSpPr>
          <p:cNvPr id="13" name="TextBox 12">
            <a:extLst>
              <a:ext uri="{FF2B5EF4-FFF2-40B4-BE49-F238E27FC236}">
                <a16:creationId xmlns:a16="http://schemas.microsoft.com/office/drawing/2014/main" id="{363D90C2-F655-43FC-9020-5385B07232D4}"/>
              </a:ext>
            </a:extLst>
          </p:cNvPr>
          <p:cNvSpPr txBox="1"/>
          <p:nvPr/>
        </p:nvSpPr>
        <p:spPr>
          <a:xfrm>
            <a:off x="11385213" y="2340399"/>
            <a:ext cx="4458272" cy="4617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GB" sz="2667" b="1" dirty="0">
                <a:solidFill>
                  <a:schemeClr val="bg1"/>
                </a:solidFill>
                <a:latin typeface="Trebuchet MS" panose="020B0603020202020204" pitchFamily="34" charset="0"/>
              </a:rPr>
              <a:t>Clinical Radiology Example</a:t>
            </a:r>
          </a:p>
        </p:txBody>
      </p:sp>
      <p:sp>
        <p:nvSpPr>
          <p:cNvPr id="3" name="TextBox 2">
            <a:extLst>
              <a:ext uri="{FF2B5EF4-FFF2-40B4-BE49-F238E27FC236}">
                <a16:creationId xmlns:a16="http://schemas.microsoft.com/office/drawing/2014/main" id="{CA26583B-7A3E-BB67-E0B2-95A1B40BB15C}"/>
              </a:ext>
            </a:extLst>
          </p:cNvPr>
          <p:cNvSpPr txBox="1"/>
          <p:nvPr/>
        </p:nvSpPr>
        <p:spPr>
          <a:xfrm>
            <a:off x="884842" y="7986465"/>
            <a:ext cx="7829011"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400" dirty="0">
                <a:solidFill>
                  <a:schemeClr val="bg1"/>
                </a:solidFill>
                <a:latin typeface="Trebuchet MS" panose="020B0603020202020204" pitchFamily="34" charset="0"/>
              </a:rPr>
              <a:t>Thousands of human data labellers are needed to create effective training data</a:t>
            </a:r>
            <a:endParaRPr lang="en-US" sz="2000"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7231077C-A989-8E6B-E709-9C256A970C61}"/>
              </a:ext>
            </a:extLst>
          </p:cNvPr>
          <p:cNvSpPr txBox="1"/>
          <p:nvPr/>
        </p:nvSpPr>
        <p:spPr>
          <a:xfrm>
            <a:off x="9699844" y="5652582"/>
            <a:ext cx="782901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GB" sz="2000" dirty="0">
                <a:solidFill>
                  <a:schemeClr val="bg1"/>
                </a:solidFill>
                <a:latin typeface="Trebuchet MS" panose="020B0603020202020204" pitchFamily="34" charset="0"/>
              </a:rPr>
              <a:t>Labelling medical image data requires highly skilled radiologists</a:t>
            </a:r>
            <a:endParaRPr lang="en-US" dirty="0">
              <a:solidFill>
                <a:schemeClr val="bg1"/>
              </a:solidFill>
              <a:latin typeface="Trebuchet MS" panose="020B0603020202020204" pitchFamily="34" charset="0"/>
            </a:endParaRPr>
          </a:p>
        </p:txBody>
      </p:sp>
      <p:sp>
        <p:nvSpPr>
          <p:cNvPr id="7" name="TextBox 6">
            <a:extLst>
              <a:ext uri="{FF2B5EF4-FFF2-40B4-BE49-F238E27FC236}">
                <a16:creationId xmlns:a16="http://schemas.microsoft.com/office/drawing/2014/main" id="{F10986A5-89A2-902D-49BB-F6542061AFA5}"/>
              </a:ext>
            </a:extLst>
          </p:cNvPr>
          <p:cNvSpPr txBox="1"/>
          <p:nvPr/>
        </p:nvSpPr>
        <p:spPr>
          <a:xfrm>
            <a:off x="9699844" y="9342531"/>
            <a:ext cx="7829011"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GB" sz="2400" dirty="0">
                <a:solidFill>
                  <a:schemeClr val="bg1"/>
                </a:solidFill>
                <a:latin typeface="Trebuchet MS" panose="020B0603020202020204" pitchFamily="34" charset="0"/>
              </a:rPr>
              <a:t>Not enough available skilled people to label training data, only 3296 radiologists in England</a:t>
            </a:r>
            <a:endParaRPr lang="en-US" sz="2000"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885256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0580" y="4651059"/>
            <a:ext cx="16626840" cy="984885"/>
          </a:xfrm>
        </p:spPr>
        <p:txBody>
          <a:bodyPr/>
          <a:lstStyle/>
          <a:p>
            <a:r>
              <a:rPr lang="en-GB"/>
              <a:t>Self-supervised learning</a:t>
            </a:r>
            <a:endParaRPr lang="en-US"/>
          </a:p>
        </p:txBody>
      </p:sp>
    </p:spTree>
    <p:extLst>
      <p:ext uri="{BB962C8B-B14F-4D97-AF65-F5344CB8AC3E}">
        <p14:creationId xmlns:p14="http://schemas.microsoft.com/office/powerpoint/2010/main" val="366131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pptx" id="{17E32700-DCD5-4248-AC7B-20BE646209B8}" vid="{8F3B7850-B8CA-4B46-BDF2-5559B4A46F81}"/>
    </a:ext>
  </a:extLst>
</a:theme>
</file>

<file path=ppt/theme/theme2.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1" id="{48E64E36-1DF8-41A5-A615-CC1532E323CE}" vid="{5CDD59C6-1432-4E57-A616-A1CD03EED864}"/>
    </a:ext>
  </a:extLst>
</a:theme>
</file>

<file path=ppt/theme/theme3.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10.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11.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12.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2.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3.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4.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5.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6.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7.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8.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9.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7377D47C6DB374FB8F27678E7FBF113" ma:contentTypeVersion="11" ma:contentTypeDescription="Create a new document." ma:contentTypeScope="" ma:versionID="91ae50eb111870286b23fa1dca7f8ac5">
  <xsd:schema xmlns:xsd="http://www.w3.org/2001/XMLSchema" xmlns:xs="http://www.w3.org/2001/XMLSchema" xmlns:p="http://schemas.microsoft.com/office/2006/metadata/properties" xmlns:ns3="7aa5af7d-d8b7-4545-98cf-efda3bdc9bc8" xmlns:ns4="44487de3-b398-4243-966e-73809730760d" targetNamespace="http://schemas.microsoft.com/office/2006/metadata/properties" ma:root="true" ma:fieldsID="ff219052f6dc37d2fb53288313681f60" ns3:_="" ns4:_="">
    <xsd:import namespace="7aa5af7d-d8b7-4545-98cf-efda3bdc9bc8"/>
    <xsd:import namespace="44487de3-b398-4243-966e-73809730760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5af7d-d8b7-4545-98cf-efda3bdc9b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487de3-b398-4243-966e-73809730760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114C89A-2063-4D53-81C3-633BD9202BBA}">
  <ds:schemaRefs>
    <ds:schemaRef ds:uri="44487de3-b398-4243-966e-73809730760d"/>
    <ds:schemaRef ds:uri="7aa5af7d-d8b7-4545-98cf-efda3bdc9b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88E22E-2A4B-4FB1-9848-BF16E7DBE74B}">
  <ds:schemaRefs>
    <ds:schemaRef ds:uri="44487de3-b398-4243-966e-73809730760d"/>
    <ds:schemaRef ds:uri="7aa5af7d-d8b7-4545-98cf-efda3bdc9bc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6b558183-044c-4105-8d9c-cea02a2a3d86}" enabled="1" method="Standard" siteId="{43083d15-7273-40c1-b7db-39efd9ccc17a}" removed="0"/>
</clbl:labelList>
</file>

<file path=docProps/app.xml><?xml version="1.0" encoding="utf-8"?>
<Properties xmlns="http://schemas.openxmlformats.org/officeDocument/2006/extended-properties" xmlns:vt="http://schemas.openxmlformats.org/officeDocument/2006/docPropsVTypes">
  <Template>NVIDIA_DLI_Corp_PPT_Template_LIGHT_2020</Template>
  <TotalTime>0</TotalTime>
  <Words>5182</Words>
  <Application>Microsoft Office PowerPoint</Application>
  <PresentationFormat>Custom</PresentationFormat>
  <Paragraphs>695</Paragraphs>
  <Slides>59</Slides>
  <Notes>58</Notes>
  <HiddenSlides>1</HiddenSlides>
  <MMClips>4</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59</vt:i4>
      </vt:variant>
    </vt:vector>
  </HeadingPairs>
  <TitlesOfParts>
    <vt:vector size="82" baseType="lpstr">
      <vt:lpstr>Arial</vt:lpstr>
      <vt:lpstr>Arial,Sans-Serif</vt:lpstr>
      <vt:lpstr>Calibri</vt:lpstr>
      <vt:lpstr>Century Gothic</vt:lpstr>
      <vt:lpstr>Courier New</vt:lpstr>
      <vt:lpstr>DINPro-Medium</vt:lpstr>
      <vt:lpstr>DINPro-Regular</vt:lpstr>
      <vt:lpstr>Helvetica Neue</vt:lpstr>
      <vt:lpstr>Lucida Grande</vt:lpstr>
      <vt:lpstr>Noto Sans Symbols</vt:lpstr>
      <vt:lpstr>NVIDIA Sans</vt:lpstr>
      <vt:lpstr>NVIDIA Sans Medium</vt:lpstr>
      <vt:lpstr>NVIDIAFont</vt:lpstr>
      <vt:lpstr>Open Sans</vt:lpstr>
      <vt:lpstr>Optimistic Text</vt:lpstr>
      <vt:lpstr>Roboto</vt:lpstr>
      <vt:lpstr>Söhne</vt:lpstr>
      <vt:lpstr>Trebuchet MS</vt:lpstr>
      <vt:lpstr>Wingdings</vt:lpstr>
      <vt:lpstr>Title &amp; Bullet</vt:lpstr>
      <vt:lpstr>Title Only</vt:lpstr>
      <vt:lpstr>2_Title &amp; Bullet</vt:lpstr>
      <vt:lpstr>4_Title &amp; Bullet</vt:lpstr>
      <vt:lpstr> Lecture 1: Motivation and basic concepts of large model training</vt:lpstr>
      <vt:lpstr>Course Agenda</vt:lpstr>
      <vt:lpstr>Part 1</vt:lpstr>
      <vt:lpstr>Dramatic increase in Model Sizes</vt:lpstr>
      <vt:lpstr>Transforming speech processing</vt:lpstr>
      <vt:lpstr>Reasons of success of Large neural networks</vt:lpstr>
      <vt:lpstr>The cost of Labels</vt:lpstr>
      <vt:lpstr>The cost of Labels</vt:lpstr>
      <vt:lpstr>Self-supervised learning</vt:lpstr>
      <vt:lpstr>Self and un-Supervised Learning</vt:lpstr>
      <vt:lpstr>Self and un-Supervised Learning</vt:lpstr>
      <vt:lpstr>The Scaling Laws</vt:lpstr>
      <vt:lpstr>Empirical evidence</vt:lpstr>
      <vt:lpstr>Empirical evidence</vt:lpstr>
      <vt:lpstr>Empirical evidence</vt:lpstr>
      <vt:lpstr>The cost</vt:lpstr>
      <vt:lpstr>Are Large language models worth it?</vt:lpstr>
      <vt:lpstr>Beyond accuracy</vt:lpstr>
      <vt:lpstr>Few shot learning</vt:lpstr>
      <vt:lpstr>Example of Few Shot learning (Prompt Design)</vt:lpstr>
      <vt:lpstr>PowerPoint Presentation</vt:lpstr>
      <vt:lpstr>Multitask skills</vt:lpstr>
      <vt:lpstr>Multitask skills</vt:lpstr>
      <vt:lpstr>Part 1</vt:lpstr>
      <vt:lpstr>Generative AI is Transforming Business</vt:lpstr>
      <vt:lpstr>Use cases for large models</vt:lpstr>
      <vt:lpstr>Use cases for large models</vt:lpstr>
      <vt:lpstr>Use cases for large models</vt:lpstr>
      <vt:lpstr>Use cases for large models</vt:lpstr>
      <vt:lpstr>Generative AI is Exploding in Drug Discovery</vt:lpstr>
      <vt:lpstr>Transforming Biology / Chemistry</vt:lpstr>
      <vt:lpstr>Multimodal models</vt:lpstr>
      <vt:lpstr>Transforming Computer Vision</vt:lpstr>
      <vt:lpstr>Multi modal model</vt:lpstr>
      <vt:lpstr>Example of Use cases for large models</vt:lpstr>
      <vt:lpstr>Use cases for large models</vt:lpstr>
      <vt:lpstr>Part 1</vt:lpstr>
      <vt:lpstr>size</vt:lpstr>
      <vt:lpstr>Going Bigger</vt:lpstr>
      <vt:lpstr>Time</vt:lpstr>
      <vt:lpstr>Scale of compute</vt:lpstr>
      <vt:lpstr>Choose model size?</vt:lpstr>
      <vt:lpstr>Predictability of large models</vt:lpstr>
      <vt:lpstr>The challenges</vt:lpstr>
      <vt:lpstr>Key challenges</vt:lpstr>
      <vt:lpstr>Part 1</vt:lpstr>
      <vt:lpstr>Dealing with Memory Constraints</vt:lpstr>
      <vt:lpstr>Dealing with Memory Constraints</vt:lpstr>
      <vt:lpstr>Dealing with Memory Constraints</vt:lpstr>
      <vt:lpstr>Automatic Mixed Precision</vt:lpstr>
      <vt:lpstr>Dealing with Memory Constraints</vt:lpstr>
      <vt:lpstr>NeMo Framework</vt:lpstr>
      <vt:lpstr>NEMO FRAMEWORK</vt:lpstr>
      <vt:lpstr>MODEL TRAINING and DEPLOYMENT</vt:lpstr>
      <vt:lpstr>Part 1</vt:lpstr>
      <vt:lpstr>The Lab 1 / Part 1</vt:lpstr>
      <vt:lpstr>In the Next class</vt:lpstr>
      <vt:lpstr>Next class</vt:lpstr>
      <vt:lpstr>Part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Dana Sheahen</dc:creator>
  <cp:lastModifiedBy>Anurag Dogra</cp:lastModifiedBy>
  <cp:revision>5</cp:revision>
  <dcterms:created xsi:type="dcterms:W3CDTF">2020-08-13T20:56:17Z</dcterms:created>
  <dcterms:modified xsi:type="dcterms:W3CDTF">2024-03-21T22:38:32Z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0x01010017377D47C6DB374FB8F27678E7FBF113</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